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7" d="100"/>
          <a:sy n="37" d="100"/>
        </p:scale>
        <p:origin x="147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Титульный слайд" type="title">
  <p:cSld name="TITL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rot="10800000" flipH="1">
            <a:off x="5410182" y="3810000"/>
            <a:ext cx="3733819" cy="910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" name="Shape 26"/>
          <p:cNvSpPr/>
          <p:nvPr/>
        </p:nvSpPr>
        <p:spPr>
          <a:xfrm rot="10800000" flipH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7" name="Shape 27"/>
          <p:cNvSpPr/>
          <p:nvPr/>
        </p:nvSpPr>
        <p:spPr>
          <a:xfrm rot="10800000" flipH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470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" name="Shape 28"/>
          <p:cNvSpPr/>
          <p:nvPr/>
        </p:nvSpPr>
        <p:spPr>
          <a:xfrm rot="10800000" flipH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" name="Shape 29"/>
          <p:cNvSpPr/>
          <p:nvPr/>
        </p:nvSpPr>
        <p:spPr>
          <a:xfrm rot="10800000" flipH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470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0" name="Shape 30"/>
          <p:cNvSpPr/>
          <p:nvPr/>
        </p:nvSpPr>
        <p:spPr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" name="Shape 31"/>
          <p:cNvSpPr/>
          <p:nvPr/>
        </p:nvSpPr>
        <p:spPr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" name="Shape 32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4" name="Shape 34"/>
          <p:cNvSpPr/>
          <p:nvPr/>
        </p:nvSpPr>
        <p:spPr>
          <a:xfrm rot="10800000" flipH="1">
            <a:off x="6414051" y="3643090"/>
            <a:ext cx="2729950" cy="248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5" name="Shape 35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6" name="Shape 36"/>
          <p:cNvSpPr txBox="1"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rebuchet MS"/>
              <a:buNone/>
              <a:defRPr sz="44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Georgia"/>
              <a:buNone/>
              <a:defRPr sz="24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ctr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None/>
              <a:defRPr sz="26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ctr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ctr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None/>
              <a:defRPr sz="2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ctr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None/>
              <a:defRPr sz="20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ctr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None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ctr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None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ctr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None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ctr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None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6705600" y="4206240"/>
            <a:ext cx="96012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5410200" y="4205288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320088" y="1136"/>
            <a:ext cx="74771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 rot="5400000">
            <a:off x="2409444" y="297180"/>
            <a:ext cx="432511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937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810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sz="24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683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⚫"/>
              <a:defRPr sz="2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55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 rot="5400000">
            <a:off x="4991100" y="2933700"/>
            <a:ext cx="5486400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 rot="5400000">
            <a:off x="838200" y="762000"/>
            <a:ext cx="5486400" cy="62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937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810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sz="24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683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⚫"/>
              <a:defRPr sz="2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55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937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810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sz="24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683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⚫"/>
              <a:defRPr sz="2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55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300"/>
              <a:buFont typeface="Trebuchet MS"/>
              <a:buNone/>
              <a:defRPr sz="4300" b="1" i="0" u="none" strike="noStrike" cap="non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100"/>
              <a:buFont typeface="Georgia"/>
              <a:buNone/>
              <a:defRPr sz="21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Georgia"/>
              <a:buNone/>
              <a:defRPr sz="18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2286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2286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228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None/>
              <a:defRPr sz="1400" b="0" i="0" u="none" strike="noStrike" cap="none">
                <a:solidFill>
                  <a:srgbClr val="888888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224942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5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492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Georgia"/>
              <a:buChar char="▫"/>
              <a:defRPr sz="19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429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429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648200" y="224942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5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4925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Georgia"/>
              <a:buChar char="▫"/>
              <a:defRPr sz="19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429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429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prstGeom prst="rect">
            <a:avLst/>
          </a:prstGeom>
          <a:solidFill>
            <a:srgbClr val="328D96">
              <a:alpha val="24705"/>
            </a:srgbClr>
          </a:solidFill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900"/>
              <a:buFont typeface="Georgia"/>
              <a:buNone/>
              <a:defRPr sz="1900" b="1" i="0" u="none" strike="noStrike" cap="none">
                <a:solidFill>
                  <a:srgbClr val="41414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Georgia"/>
              <a:buNone/>
              <a:defRPr sz="2000" b="1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2286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2286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228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None/>
              <a:defRPr sz="1600" b="1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4721225" y="2244970"/>
            <a:ext cx="4041775" cy="457200"/>
          </a:xfrm>
          <a:prstGeom prst="rect">
            <a:avLst/>
          </a:prstGeom>
          <a:solidFill>
            <a:srgbClr val="328D96">
              <a:alpha val="24705"/>
            </a:srgbClr>
          </a:solidFill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/>
          <a:lstStyle>
            <a:lvl1pPr marL="457200" marR="0" lvl="0" indent="-228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900"/>
              <a:buFont typeface="Georgia"/>
              <a:buNone/>
              <a:defRPr sz="1900" b="1" i="0" u="none" strike="noStrike" cap="none">
                <a:solidFill>
                  <a:srgbClr val="41414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Georgia"/>
              <a:buNone/>
              <a:defRPr sz="2000" b="1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2286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2286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228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None/>
              <a:defRPr sz="1600" b="1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3"/>
          </p:nvPr>
        </p:nvSpPr>
        <p:spPr>
          <a:xfrm>
            <a:off x="381000" y="2708519"/>
            <a:ext cx="4041648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5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556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429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302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4"/>
          </p:nvPr>
        </p:nvSpPr>
        <p:spPr>
          <a:xfrm>
            <a:off x="4718304" y="2708519"/>
            <a:ext cx="4041775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55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556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429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⚫"/>
              <a:defRPr sz="18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302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  <a:defRPr sz="16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6583680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rebuchet MS"/>
              <a:buNone/>
              <a:defRPr sz="1800" b="1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5353496" y="2010727"/>
            <a:ext cx="3383280" cy="461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None/>
              <a:defRPr sz="1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Georgia"/>
              <a:buNone/>
              <a:defRPr sz="12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2286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2286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228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00"/>
              <a:buFont typeface="Georgia"/>
              <a:buNone/>
              <a:defRPr sz="9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2"/>
          </p:nvPr>
        </p:nvSpPr>
        <p:spPr>
          <a:xfrm>
            <a:off x="152400" y="776287"/>
            <a:ext cx="5102352" cy="585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3200"/>
              <a:buFont typeface="Georgia"/>
              <a:buChar char="•"/>
              <a:defRPr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4064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Georgia"/>
              <a:buChar char="▫"/>
              <a:defRPr sz="2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810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sz="24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556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  <a:defRPr sz="20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55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 rot="-5400000">
            <a:off x="3393017" y="3156577"/>
            <a:ext cx="4681637" cy="5868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45700" anchor="t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rebuchet MS"/>
              <a:buNone/>
              <a:defRPr sz="2000" b="1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7" name="Shape 87"/>
          <p:cNvSpPr>
            <a:spLocks noGrp="1"/>
          </p:cNvSpPr>
          <p:nvPr>
            <p:ph type="pic" idx="2"/>
          </p:nvPr>
        </p:nvSpPr>
        <p:spPr>
          <a:xfrm>
            <a:off x="403671" y="1143000"/>
            <a:ext cx="4572000" cy="4572000"/>
          </a:xfrm>
          <a:prstGeom prst="rect">
            <a:avLst/>
          </a:prstGeom>
          <a:solidFill>
            <a:srgbClr val="EAEAEA"/>
          </a:solidFill>
          <a:ln w="508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7150" dist="31750" dir="48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3200"/>
              <a:buFont typeface="Georgia"/>
              <a:buNone/>
              <a:defRPr sz="3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sz="24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⚫"/>
              <a:defRPr sz="2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088443" y="3274308"/>
            <a:ext cx="2590800" cy="2516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45700" bIns="45700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Georgia"/>
              <a:buNone/>
              <a:defRPr sz="1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200"/>
              <a:buFont typeface="Georgia"/>
              <a:buNone/>
              <a:defRPr sz="12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2286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2286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None/>
              <a:defRPr sz="9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228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00"/>
              <a:buFont typeface="Georgia"/>
              <a:buNone/>
              <a:defRPr sz="9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" name="Shape 7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" name="Shape 8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" name="Shape 9"/>
          <p:cNvSpPr/>
          <p:nvPr/>
        </p:nvSpPr>
        <p:spPr>
          <a:xfrm rot="10800000" flipH="1">
            <a:off x="5410182" y="360246"/>
            <a:ext cx="3733819" cy="910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" name="Shape 10"/>
          <p:cNvSpPr/>
          <p:nvPr/>
        </p:nvSpPr>
        <p:spPr>
          <a:xfrm rot="10800000" flipH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" name="Shape 13"/>
          <p:cNvSpPr/>
          <p:nvPr/>
        </p:nvSpPr>
        <p:spPr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" name="Shape 14"/>
          <p:cNvSpPr/>
          <p:nvPr/>
        </p:nvSpPr>
        <p:spPr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937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810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  <a:defRPr sz="24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683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⚫"/>
              <a:defRPr sz="2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55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ctrTitle"/>
          </p:nvPr>
        </p:nvSpPr>
        <p:spPr>
          <a:xfrm>
            <a:off x="395536" y="54868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959"/>
              <a:buFont typeface="Trebuchet MS"/>
              <a:buNone/>
            </a:pPr>
            <a:r>
              <a:rPr lang="ru-RU" sz="3959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Оспаривание подозрительных сделок должника в рамках процедуры банкротства</a:t>
            </a:r>
            <a:endParaRPr sz="3959" b="0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9" name="Shape 109"/>
          <p:cNvSpPr txBox="1">
            <a:spLocks noGrp="1"/>
          </p:cNvSpPr>
          <p:nvPr>
            <p:ph type="subTitle" idx="1"/>
          </p:nvPr>
        </p:nvSpPr>
        <p:spPr>
          <a:xfrm>
            <a:off x="827584" y="4437112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4008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40"/>
              <a:buFont typeface="Georgia"/>
              <a:buNone/>
            </a:pPr>
            <a:endParaRPr sz="204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64008" marR="0" lvl="0" indent="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40"/>
              <a:buFont typeface="Georgia"/>
              <a:buNone/>
            </a:pPr>
            <a:r>
              <a:rPr lang="ru-RU" sz="204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Постановления Пленума ВАС РФ от 23.12.2010 N 63</a:t>
            </a:r>
            <a:endParaRPr/>
          </a:p>
          <a:p>
            <a:pPr marL="64008" marR="0" lvl="0" indent="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40"/>
              <a:buFont typeface="Georgia"/>
              <a:buNone/>
            </a:pPr>
            <a:r>
              <a:rPr lang="ru-RU" sz="204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"О некоторых вопросах, связанных с применением главы III.1 Федерального закона "О несостоятельности (банкротстве)"</a:t>
            </a:r>
            <a:endParaRPr/>
          </a:p>
          <a:p>
            <a:pPr marL="64008" marR="0" lvl="0" indent="0" algn="l" rtl="0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40"/>
              <a:buFont typeface="Georgia"/>
              <a:buNone/>
            </a:pPr>
            <a:endParaRPr sz="204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467544" y="1268760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AutoNum type="arabicPeriod"/>
            </a:pPr>
            <a:r>
              <a:rPr lang="ru-RU" sz="28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Конкурсный кредитор </a:t>
            </a:r>
            <a:r>
              <a:rPr lang="ru-RU"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или </a:t>
            </a:r>
            <a:r>
              <a:rPr lang="ru-RU" sz="28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уполномоченный орган</a:t>
            </a:r>
            <a:r>
              <a:rPr lang="ru-RU"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, если размер кредиторской задолженности должника перед ним более 10% от ее общего размера. В расчет общего размера не входит задолженность кредитора, в отношении которого оспаривается сделка, и его аффилированных лиц;</a:t>
            </a:r>
            <a:endParaRPr/>
          </a:p>
          <a:p>
            <a:pPr marL="457200" marR="0" lvl="0" indent="-4572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AutoNum type="arabicPeriod"/>
            </a:pPr>
            <a:r>
              <a:rPr lang="ru-RU" sz="28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Временная администрация финансовой организации</a:t>
            </a:r>
            <a:r>
              <a:rPr lang="ru-RU"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/>
          </a:p>
          <a:p>
            <a:pPr marL="365760" marR="0" lvl="0" indent="-78232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None/>
            </a:pPr>
            <a:endParaRPr sz="2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67544" y="692696"/>
            <a:ext cx="8363272" cy="2002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rebuchet MS"/>
              <a:buNone/>
            </a:pPr>
            <a:r>
              <a:rPr lang="ru-RU" sz="3600" b="1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В каких случаях сделку можно оспорить как подозрительную</a:t>
            </a:r>
            <a:br>
              <a:rPr lang="ru-RU" sz="3600" b="1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ru-RU" sz="36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  </a:t>
            </a:r>
            <a:r>
              <a:rPr lang="ru-RU" sz="243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ст. 61.2 Закона о банкротстве</a:t>
            </a:r>
            <a:r>
              <a:rPr lang="ru-RU" sz="36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/>
            </a:r>
            <a:br>
              <a:rPr lang="ru-RU" sz="36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endParaRPr sz="3600" b="0" i="0" u="none" strike="noStrike" cap="non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57200" y="2852936"/>
            <a:ext cx="8229600" cy="3273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256032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None/>
            </a:pPr>
            <a:r>
              <a:rPr lang="ru-RU"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1. Имеют неравноценное встречное исполнение или</a:t>
            </a:r>
            <a:endParaRPr/>
          </a:p>
          <a:p>
            <a:pPr marL="365760" marR="0" lvl="0" indent="-25603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None/>
            </a:pPr>
            <a:r>
              <a:rPr lang="ru-RU"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2. Привели к причинению имущественного вреда правам кредиторов.</a:t>
            </a:r>
            <a:endParaRPr/>
          </a:p>
          <a:p>
            <a:pPr marL="365760" marR="0" lvl="0" indent="-25603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None/>
            </a:pPr>
            <a:endParaRPr sz="2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67544" y="908720"/>
            <a:ext cx="8229600" cy="1575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rebuchet MS"/>
              <a:buNone/>
            </a:pPr>
            <a:r>
              <a:rPr lang="ru-RU" sz="3600" b="1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Сделки с неравноценным встречным исполнением</a:t>
            </a:r>
            <a:br>
              <a:rPr lang="ru-RU" sz="3600" b="1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ru-RU" sz="36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п. 1 ст. 61.2 Закона о банкротстве </a:t>
            </a:r>
            <a:br>
              <a:rPr lang="ru-RU" sz="36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endParaRPr sz="3600" b="0" i="0" u="none" strike="noStrike" cap="non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2924944"/>
            <a:ext cx="8229600" cy="3201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256032" algn="just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None/>
            </a:pPr>
            <a:r>
              <a:rPr lang="ru-RU"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   </a:t>
            </a:r>
            <a:r>
              <a:rPr lang="ru-RU"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Сделку которую можно оспорить по этому основанию, должна быть заключена после принятия судом заявления о банкротстве либо в течение </a:t>
            </a:r>
            <a:r>
              <a:rPr lang="ru-RU" sz="24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одного года до этого</a:t>
            </a:r>
            <a:r>
              <a:rPr lang="ru-RU"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/>
          </a:p>
          <a:p>
            <a:pPr marL="365760" marR="0" lvl="0" indent="-7823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None/>
            </a:pPr>
            <a:endParaRPr sz="2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539552" y="764704"/>
            <a:ext cx="8229600" cy="1858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rebuchet MS"/>
              <a:buNone/>
            </a:pPr>
            <a:r>
              <a:rPr lang="ru-RU" sz="3600" b="1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Сделки, причиняющие имущественный вред</a:t>
            </a:r>
            <a:br>
              <a:rPr lang="ru-RU" sz="3600" b="1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ru-RU" sz="36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п. 2 ст. 61.2 Закона о банкротстве</a:t>
            </a:r>
            <a:endParaRPr sz="3600" b="0" i="0" u="none" strike="noStrike" cap="non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395536" y="3284984"/>
            <a:ext cx="8229600" cy="34172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256032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Georgia"/>
              <a:buChar char="•"/>
            </a:pPr>
            <a:r>
              <a:rPr lang="ru-RU"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По этому основанию можно оспорить сделку, которая заключена после принятия судом заявления о банкротстве </a:t>
            </a:r>
            <a:r>
              <a:rPr lang="ru-RU" sz="24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либо за три года до этого </a:t>
            </a:r>
            <a:endParaRPr/>
          </a:p>
          <a:p>
            <a:pPr marL="365760" marR="0" lvl="0" indent="-7823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None/>
            </a:pPr>
            <a:endParaRPr sz="2800" b="1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rebuchet MS"/>
              <a:buNone/>
            </a:pPr>
            <a:r>
              <a:rPr lang="ru-RU" sz="3600" b="1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Что является причинением имущественного вреда</a:t>
            </a:r>
            <a:r>
              <a:rPr lang="ru-RU" sz="24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/>
            </a:r>
            <a:br>
              <a:rPr lang="ru-RU" sz="24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ru-RU" sz="24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п. 5 Постановления Пленума ВАС РФ от 23.12.2010 N 63</a:t>
            </a:r>
            <a:endParaRPr sz="2400" b="0" i="0" u="none" strike="noStrike" cap="non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457200" y="2492896"/>
            <a:ext cx="8229600" cy="3633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256032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600"/>
              <a:buFont typeface="Georgia"/>
              <a:buChar char="•"/>
            </a:pPr>
            <a:r>
              <a:rPr lang="ru-RU" sz="2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уменьшение стоимости или размера имущества должника;</a:t>
            </a:r>
            <a:endParaRPr/>
          </a:p>
          <a:p>
            <a:pPr marL="365760" marR="0" lvl="0" indent="-25603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600"/>
              <a:buFont typeface="Georgia"/>
              <a:buChar char="•"/>
            </a:pPr>
            <a:r>
              <a:rPr lang="ru-RU" sz="2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увеличение размера имущественных требований к должнику;</a:t>
            </a:r>
            <a:endParaRPr/>
          </a:p>
          <a:p>
            <a:pPr marL="365760" marR="0" lvl="0" indent="-25603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600"/>
              <a:buFont typeface="Georgia"/>
              <a:buChar char="•"/>
            </a:pPr>
            <a:r>
              <a:rPr lang="ru-RU" sz="2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наступили иные последствия, которые привели или могут привести к полной или частичной утрате возможности кредиторов получить удовлетворение своих требований.</a:t>
            </a:r>
            <a:endParaRPr/>
          </a:p>
          <a:p>
            <a:pPr marL="365760" marR="0" lvl="0" indent="-7823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None/>
            </a:pPr>
            <a:endParaRPr sz="2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179512" y="620688"/>
            <a:ext cx="8229600" cy="1714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rebuchet MS"/>
              <a:buNone/>
            </a:pPr>
            <a:r>
              <a:rPr lang="ru-RU" sz="3600" b="1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Что нужно доказать, </a:t>
            </a:r>
            <a:br>
              <a:rPr lang="ru-RU" sz="3600" b="1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ru-RU" sz="3600" b="1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оспаривая сделку, причинившую имущественный вред</a:t>
            </a:r>
            <a:r>
              <a:rPr lang="ru-RU" sz="36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/>
            </a:r>
            <a:br>
              <a:rPr lang="ru-RU" sz="36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ru-RU" sz="36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Должник</a:t>
            </a:r>
            <a:endParaRPr sz="3600" b="0" i="0" u="none" strike="noStrike" cap="non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539552" y="2564904"/>
            <a:ext cx="8229600" cy="4137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just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Georgia"/>
              <a:buNone/>
            </a:pPr>
            <a:r>
              <a:rPr lang="ru-RU"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У должника была цель причинить вред имущественным правам кредиторов и она достигнута. </a:t>
            </a:r>
            <a:endParaRPr sz="24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14350" marR="0" lvl="0" indent="-514350" algn="just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Georgia"/>
              <a:buNone/>
            </a:pPr>
            <a:r>
              <a:rPr lang="ru-RU"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Чтобы это доказать, необходимо наличие одновременно двух условий: </a:t>
            </a:r>
            <a:endParaRPr/>
          </a:p>
          <a:p>
            <a:pPr marL="514350" marR="0" lvl="0" indent="-5143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Georgia"/>
              <a:buAutoNum type="arabicPeriod"/>
            </a:pPr>
            <a:r>
              <a:rPr lang="ru-RU"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на момент совершения сделки должник отвечал признакам неплатежеспособности или недостаточности имущества;</a:t>
            </a:r>
            <a:endParaRPr/>
          </a:p>
          <a:p>
            <a:pPr marL="514350" marR="0" lvl="0" indent="-5143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Georgia"/>
              <a:buAutoNum type="arabicPeriod"/>
            </a:pPr>
            <a:r>
              <a:rPr lang="ru-RU"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имеется одно из обстоятельств, предусмотренных абз. 2 - 5 п. 2 ст. 61.2 Закона о банкротстве.</a:t>
            </a:r>
            <a:endParaRPr sz="24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365760" marR="0" lvl="0" indent="-7823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None/>
            </a:pPr>
            <a:endParaRPr sz="2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40"/>
              <a:buFont typeface="Trebuchet MS"/>
              <a:buNone/>
            </a:pPr>
            <a:r>
              <a:rPr lang="ru-RU" sz="3240" b="1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Что нужно доказать, оспаривая сделку, причинившую имущественный вред</a:t>
            </a:r>
            <a:r>
              <a:rPr lang="ru-RU" sz="324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/>
            </a:r>
            <a:br>
              <a:rPr lang="ru-RU" sz="324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ru-RU" sz="324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Контрагент</a:t>
            </a:r>
            <a:endParaRPr sz="3240" b="0" i="0" u="none" strike="noStrike" cap="non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457200" y="2276872"/>
            <a:ext cx="8229600" cy="384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256032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90"/>
              <a:buFont typeface="Georgia"/>
              <a:buNone/>
            </a:pPr>
            <a:r>
              <a:rPr lang="ru-RU" sz="259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Контрагент должника знал или должен был знать об этой цели в момент совершения сделки.</a:t>
            </a:r>
            <a:endParaRPr/>
          </a:p>
          <a:p>
            <a:pPr marL="365760" marR="0" lvl="0" indent="-256032" algn="just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590"/>
              <a:buFont typeface="Georgia"/>
              <a:buNone/>
            </a:pPr>
            <a:r>
              <a:rPr lang="ru-RU" sz="259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Предполагается, что контрагент знал о недобросовестной цели сделки, если он:</a:t>
            </a:r>
            <a:endParaRPr/>
          </a:p>
          <a:p>
            <a:pPr marL="514350" marR="0" lvl="0" indent="-5143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590"/>
              <a:buFont typeface="Georgia"/>
              <a:buAutoNum type="arabicPeriod"/>
            </a:pPr>
            <a:r>
              <a:rPr lang="ru-RU" sz="259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является заинтересованным лицом;</a:t>
            </a:r>
            <a:endParaRPr/>
          </a:p>
          <a:p>
            <a:pPr marL="514350" marR="0" lvl="0" indent="-5143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590"/>
              <a:buFont typeface="Georgia"/>
              <a:buAutoNum type="arabicPeriod"/>
            </a:pPr>
            <a:r>
              <a:rPr lang="ru-RU" sz="259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знал или должен был знать об ущемлении интересов кредиторов;</a:t>
            </a:r>
            <a:endParaRPr/>
          </a:p>
          <a:p>
            <a:pPr marL="514350" marR="0" lvl="0" indent="-5143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590"/>
              <a:buFont typeface="Georgia"/>
              <a:buAutoNum type="arabicPeriod"/>
            </a:pPr>
            <a:r>
              <a:rPr lang="ru-RU" sz="259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ему были известны признаки неплатежеспособности или недостаточности имущества должника.</a:t>
            </a:r>
            <a:endParaRPr/>
          </a:p>
          <a:p>
            <a:pPr marL="365760" marR="0" lvl="0" indent="-91566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590"/>
              <a:buFont typeface="Georgia"/>
              <a:buNone/>
            </a:pPr>
            <a:endParaRPr sz="259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rebuchet MS"/>
              <a:buNone/>
            </a:pPr>
            <a:r>
              <a:rPr lang="ru-RU" sz="3600" b="1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Порядок оспаривания сделки при банкротстве должника</a:t>
            </a:r>
            <a:r>
              <a:rPr lang="ru-RU" sz="36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/>
            </a:r>
            <a:br>
              <a:rPr lang="ru-RU" sz="36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endParaRPr sz="3600" b="0" i="0" u="none" strike="noStrike" cap="non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457200" y="2636912"/>
            <a:ext cx="8229600" cy="3489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Georgia"/>
              <a:buAutoNum type="arabicPeriod"/>
            </a:pPr>
            <a:r>
              <a:rPr lang="ru-RU"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Заявление о признании сделки недействительной по основаниям, предусмотренным «Законом о банкротстве», нужно подать в арбитражный суд, который рассматривает дело о банкротстве. Заявление подлежит рассмотрению в рамках этого дела.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179512" y="764704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rebuchet MS"/>
              <a:buNone/>
            </a:pPr>
            <a:r>
              <a:rPr lang="ru-RU" sz="3600" b="1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Кто может подать заявление о признании сделки недействительной</a:t>
            </a:r>
            <a:endParaRPr sz="3600" b="0" i="0" u="none" strike="noStrike" cap="non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Georgia"/>
              <a:buAutoNum type="arabicPeriod"/>
            </a:pPr>
            <a:r>
              <a:rPr lang="ru-RU" sz="24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Внешний или конкурсный управляющий</a:t>
            </a:r>
            <a:r>
              <a:rPr lang="ru-RU"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 Они могут это сделать по своей инициативе либо по решению собрания кредиторов;</a:t>
            </a:r>
            <a:endParaRPr/>
          </a:p>
          <a:p>
            <a:pPr marL="457200" marR="0" lvl="0" indent="-457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Georgia"/>
              <a:buAutoNum type="arabicPeriod"/>
            </a:pPr>
            <a:r>
              <a:rPr lang="ru-RU" sz="24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Представитель кредиторов</a:t>
            </a:r>
            <a:r>
              <a:rPr lang="ru-RU"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, если управляющий не подал заявление во исполнение решения собрания кредиторов;</a:t>
            </a:r>
            <a:endParaRPr/>
          </a:p>
          <a:p>
            <a:pPr marL="365760" marR="0" lvl="0" indent="-10363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Georgia"/>
              <a:buNone/>
            </a:pPr>
            <a:endParaRPr sz="24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ородская">
  <a:themeElements>
    <a:clrScheme name="Городская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404</Words>
  <Application>Microsoft Office PowerPoint</Application>
  <PresentationFormat>Экран (4:3)</PresentationFormat>
  <Paragraphs>33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Georgia</vt:lpstr>
      <vt:lpstr>Noto Sans Symbols</vt:lpstr>
      <vt:lpstr>Trebuchet MS</vt:lpstr>
      <vt:lpstr>Городская</vt:lpstr>
      <vt:lpstr>Оспаривание подозрительных сделок должника в рамках процедуры банкротства</vt:lpstr>
      <vt:lpstr>В каких случаях сделку можно оспорить как подозрительную   ст. 61.2 Закона о банкротстве </vt:lpstr>
      <vt:lpstr>Сделки с неравноценным встречным исполнением п. 1 ст. 61.2 Закона о банкротстве  </vt:lpstr>
      <vt:lpstr>Сделки, причиняющие имущественный вред п. 2 ст. 61.2 Закона о банкротстве</vt:lpstr>
      <vt:lpstr>Что является причинением имущественного вреда п. 5 Постановления Пленума ВАС РФ от 23.12.2010 N 63</vt:lpstr>
      <vt:lpstr>Что нужно доказать,  оспаривая сделку, причинившую имущественный вред Должник</vt:lpstr>
      <vt:lpstr>Что нужно доказать, оспаривая сделку, причинившую имущественный вред Контрагент</vt:lpstr>
      <vt:lpstr>Порядок оспаривания сделки при банкротстве должника </vt:lpstr>
      <vt:lpstr>Кто может подать заявление о признании сделки недействительной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Оспаривание подозрительных сделок должника в рамках процедуры банкротства</dc:title>
  <dc:creator>User</dc:creator>
  <cp:lastModifiedBy>RAAN</cp:lastModifiedBy>
  <cp:revision>1</cp:revision>
  <dcterms:modified xsi:type="dcterms:W3CDTF">2018-08-08T10:07:40Z</dcterms:modified>
</cp:coreProperties>
</file>