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3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43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38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42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983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857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63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02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34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7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32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55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51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520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95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98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52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7107B99-27A3-4FF1-BF5A-DF85F9F38E3A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BBFD371-D343-4904-89FB-2F00010C0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02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Публично-правовые компании</a:t>
            </a:r>
            <a:endParaRPr lang="ru-RU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создание, деятельность, реорганизация, ликвидация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0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Имущество </a:t>
            </a:r>
            <a:r>
              <a:rPr lang="ru-RU" dirty="0" err="1" smtClean="0"/>
              <a:t>ппк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926080"/>
            <a:ext cx="8825659" cy="3093720"/>
          </a:xfrm>
        </p:spPr>
        <p:txBody>
          <a:bodyPr/>
          <a:lstStyle/>
          <a:p>
            <a:r>
              <a:rPr lang="ru-RU" dirty="0"/>
              <a:t>ф</a:t>
            </a:r>
            <a:r>
              <a:rPr lang="ru-RU" dirty="0" smtClean="0"/>
              <a:t>ормируется:</a:t>
            </a:r>
          </a:p>
          <a:p>
            <a:pPr>
              <a:buFontTx/>
              <a:buChar char="-"/>
            </a:pPr>
            <a:r>
              <a:rPr lang="ru-RU" dirty="0" smtClean="0"/>
              <a:t>за </a:t>
            </a:r>
            <a:r>
              <a:rPr lang="ru-RU" dirty="0"/>
              <a:t>счет имущественного взноса Российской </a:t>
            </a:r>
            <a:r>
              <a:rPr lang="ru-RU" dirty="0" smtClean="0"/>
              <a:t>Федерации; </a:t>
            </a:r>
          </a:p>
          <a:p>
            <a:pPr>
              <a:buFontTx/>
              <a:buChar char="-"/>
            </a:pPr>
            <a:r>
              <a:rPr lang="ru-RU" dirty="0" smtClean="0"/>
              <a:t>имущества</a:t>
            </a:r>
            <a:r>
              <a:rPr lang="ru-RU" dirty="0"/>
              <a:t>, полученного в порядке правопреемства в результате преобразования юридических лиц в публично-правовую </a:t>
            </a:r>
            <a:r>
              <a:rPr lang="ru-RU" dirty="0" smtClean="0"/>
              <a:t>компанию;</a:t>
            </a:r>
          </a:p>
          <a:p>
            <a:pPr>
              <a:buFontTx/>
              <a:buChar char="-"/>
            </a:pPr>
            <a:r>
              <a:rPr lang="ru-RU" dirty="0" smtClean="0"/>
              <a:t>добровольных </a:t>
            </a:r>
            <a:r>
              <a:rPr lang="ru-RU" dirty="0"/>
              <a:t>имущественных </a:t>
            </a:r>
            <a:r>
              <a:rPr lang="ru-RU" dirty="0" smtClean="0"/>
              <a:t>взносов; </a:t>
            </a:r>
          </a:p>
          <a:p>
            <a:pPr>
              <a:buFontTx/>
              <a:buChar char="-"/>
            </a:pPr>
            <a:r>
              <a:rPr lang="ru-RU" dirty="0" smtClean="0"/>
              <a:t>доходов</a:t>
            </a:r>
            <a:r>
              <a:rPr lang="ru-RU" dirty="0"/>
              <a:t>, </a:t>
            </a:r>
            <a:r>
              <a:rPr lang="ru-RU" dirty="0" smtClean="0"/>
              <a:t>полученных </a:t>
            </a:r>
            <a:r>
              <a:rPr lang="ru-RU" dirty="0"/>
              <a:t>от осуществления своей </a:t>
            </a:r>
            <a:r>
              <a:rPr lang="ru-RU" dirty="0" smtClean="0"/>
              <a:t>деятельности;</a:t>
            </a:r>
          </a:p>
          <a:p>
            <a:pPr>
              <a:buFontTx/>
              <a:buChar char="-"/>
            </a:pPr>
            <a:r>
              <a:rPr lang="ru-RU" dirty="0" smtClean="0"/>
              <a:t>иных </a:t>
            </a:r>
            <a:r>
              <a:rPr lang="ru-RU" dirty="0"/>
              <a:t>не запрещенных законодательством Российской Федерации поступлений.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219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Органы управления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474720"/>
            <a:ext cx="8825659" cy="2545080"/>
          </a:xfrm>
        </p:spPr>
        <p:txBody>
          <a:bodyPr/>
          <a:lstStyle/>
          <a:p>
            <a:pPr algn="just"/>
            <a:r>
              <a:rPr lang="ru-RU" sz="2000" dirty="0"/>
              <a:t>наблюдательный </a:t>
            </a:r>
            <a:r>
              <a:rPr lang="ru-RU" sz="2000" dirty="0" smtClean="0"/>
              <a:t>совет;</a:t>
            </a:r>
          </a:p>
          <a:p>
            <a:pPr algn="just"/>
            <a:r>
              <a:rPr lang="ru-RU" sz="2000" dirty="0" smtClean="0"/>
              <a:t>генеральный директор;</a:t>
            </a:r>
          </a:p>
          <a:p>
            <a:pPr algn="just"/>
            <a:r>
              <a:rPr lang="ru-RU" sz="2000" dirty="0" smtClean="0"/>
              <a:t>правление в </a:t>
            </a:r>
            <a:r>
              <a:rPr lang="ru-RU" sz="2000" dirty="0"/>
              <a:t>случае, если его создание предусмотрено решением о создании публично-правовой компании.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0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Планирование деятельности, стратегия развития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163824"/>
            <a:ext cx="8825659" cy="2855976"/>
          </a:xfrm>
        </p:spPr>
        <p:txBody>
          <a:bodyPr/>
          <a:lstStyle/>
          <a:p>
            <a:pPr algn="just"/>
            <a:r>
              <a:rPr lang="ru-RU" dirty="0"/>
              <a:t>Основным документом планирования деятельности </a:t>
            </a:r>
            <a:r>
              <a:rPr lang="ru-RU" dirty="0" smtClean="0"/>
              <a:t>является </a:t>
            </a:r>
            <a:r>
              <a:rPr lang="ru-RU" dirty="0"/>
              <a:t>стратегия развития публично-правовой компании, определяющая основные направления, целевые показатели и ожидаемые результаты деятельности </a:t>
            </a:r>
            <a:r>
              <a:rPr lang="ru-RU" dirty="0" smtClean="0"/>
              <a:t>компании </a:t>
            </a:r>
            <a:r>
              <a:rPr lang="ru-RU" dirty="0"/>
              <a:t>на срок не менее пяти лет. Решением о создании </a:t>
            </a:r>
            <a:r>
              <a:rPr lang="ru-RU" dirty="0" smtClean="0"/>
              <a:t>могут </a:t>
            </a:r>
            <a:r>
              <a:rPr lang="ru-RU" dirty="0"/>
              <a:t>быть предусмотрены также иные документы, определяющие планы </a:t>
            </a:r>
            <a:r>
              <a:rPr lang="ru-RU" dirty="0" smtClean="0"/>
              <a:t>деятельности </a:t>
            </a:r>
            <a:r>
              <a:rPr lang="ru-RU" dirty="0"/>
              <a:t>на разные сроки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Стратегия развития публично-правовой компании подлежит размещению на официальном </a:t>
            </a:r>
            <a:r>
              <a:rPr lang="ru-RU" dirty="0" smtClean="0"/>
              <a:t>сайте </a:t>
            </a:r>
            <a:r>
              <a:rPr lang="ru-RU" dirty="0"/>
              <a:t>в информационно-телекоммуникационной сети "Интернет"</a:t>
            </a:r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02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Инвестирование временно свободных средств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осуществляется </a:t>
            </a:r>
            <a:r>
              <a:rPr lang="ru-RU" dirty="0"/>
              <a:t>на принципах возвратности, прибыльности и ликвидности.</a:t>
            </a:r>
          </a:p>
          <a:p>
            <a:pPr marL="0" indent="0" algn="just">
              <a:buNone/>
            </a:pPr>
            <a:r>
              <a:rPr lang="ru-RU" dirty="0" smtClean="0"/>
              <a:t>Правительством </a:t>
            </a:r>
            <a:r>
              <a:rPr lang="ru-RU" dirty="0"/>
              <a:t>Российской Федерации определяются:</a:t>
            </a:r>
          </a:p>
          <a:p>
            <a:pPr algn="just"/>
            <a:r>
              <a:rPr lang="ru-RU" dirty="0"/>
              <a:t>1) перечень разрешенных объектов инвестирования временно свободных </a:t>
            </a:r>
            <a:r>
              <a:rPr lang="ru-RU" dirty="0" smtClean="0"/>
              <a:t>средств;</a:t>
            </a:r>
            <a:endParaRPr lang="ru-RU" dirty="0"/>
          </a:p>
          <a:p>
            <a:pPr algn="just"/>
            <a:r>
              <a:rPr lang="ru-RU" dirty="0"/>
              <a:t>2) порядок и условия инвестирования временно свободных </a:t>
            </a:r>
            <a:r>
              <a:rPr lang="ru-RU" dirty="0" smtClean="0"/>
              <a:t>средств;</a:t>
            </a:r>
            <a:endParaRPr lang="ru-RU" dirty="0"/>
          </a:p>
          <a:p>
            <a:pPr algn="just"/>
            <a:r>
              <a:rPr lang="ru-RU" dirty="0"/>
              <a:t>3) порядок и механизмы контроля за инвестированием временно свободных </a:t>
            </a:r>
            <a:r>
              <a:rPr lang="ru-RU" dirty="0" smtClean="0"/>
              <a:t>средств, </a:t>
            </a:r>
            <a:r>
              <a:rPr lang="ru-RU" dirty="0"/>
              <a:t>в том числе формы отчетов об </a:t>
            </a:r>
            <a:r>
              <a:rPr lang="ru-RU" dirty="0" smtClean="0"/>
              <a:t>инвестировании;</a:t>
            </a:r>
            <a:endParaRPr lang="ru-RU" dirty="0"/>
          </a:p>
          <a:p>
            <a:pPr algn="just"/>
            <a:r>
              <a:rPr lang="ru-RU" dirty="0"/>
              <a:t>4) сроки опубликования отчетов об инвестировании временно свободных </a:t>
            </a:r>
            <a:r>
              <a:rPr lang="ru-RU" dirty="0" smtClean="0"/>
              <a:t>средств </a:t>
            </a:r>
            <a:r>
              <a:rPr lang="ru-RU" dirty="0"/>
              <a:t>путем размещения указанных отчетов на официальном сайте </a:t>
            </a:r>
            <a:r>
              <a:rPr lang="ru-RU" dirty="0" smtClean="0"/>
              <a:t>компании </a:t>
            </a:r>
            <a:r>
              <a:rPr lang="ru-RU" dirty="0"/>
              <a:t>в информационно-телекоммуникационной сети "Интернет".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6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4752"/>
            <a:ext cx="8761413" cy="235880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еречень </a:t>
            </a:r>
            <a:r>
              <a:rPr lang="ru-RU" dirty="0"/>
              <a:t>разрешенных объектов инвестирования временно свободных </a:t>
            </a:r>
            <a:r>
              <a:rPr lang="ru-RU" dirty="0" smtClean="0"/>
              <a:t>средств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7077" y="2603500"/>
            <a:ext cx="11136923" cy="4125546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3200" dirty="0" smtClean="0"/>
              <a:t>активы </a:t>
            </a:r>
            <a:r>
              <a:rPr lang="ru-RU" sz="3200" dirty="0"/>
              <a:t>(объекты инвестирования):</a:t>
            </a:r>
          </a:p>
          <a:p>
            <a:pPr algn="just"/>
            <a:r>
              <a:rPr lang="ru-RU" sz="3200" dirty="0"/>
              <a:t>а) государственные ценные бумаги Российской </a:t>
            </a:r>
            <a:r>
              <a:rPr lang="ru-RU" sz="3200" dirty="0" smtClean="0"/>
              <a:t>Федерации при условии соответствия требованиям, установленным п. 5 Правил </a:t>
            </a:r>
            <a:r>
              <a:rPr lang="ru-RU" sz="3200" dirty="0"/>
              <a:t>"Об инвестировании временно свободных средств государственной корпорации, государственной </a:t>
            </a:r>
            <a:r>
              <a:rPr lang="ru-RU" sz="3200" dirty="0" smtClean="0"/>
              <a:t>компании« утвержденных Постановление </a:t>
            </a:r>
            <a:r>
              <a:rPr lang="ru-RU" sz="3200" dirty="0"/>
              <a:t>Правительства РФ от 21.12.2011 N </a:t>
            </a:r>
            <a:r>
              <a:rPr lang="ru-RU" sz="3200" dirty="0" smtClean="0"/>
              <a:t>1080 (ред</a:t>
            </a:r>
            <a:r>
              <a:rPr lang="ru-RU" sz="3200" dirty="0"/>
              <a:t>. от 23.10.2017</a:t>
            </a:r>
            <a:r>
              <a:rPr lang="ru-RU" sz="3200" dirty="0" smtClean="0"/>
              <a:t>) (далее – Правил);</a:t>
            </a:r>
            <a:endParaRPr lang="ru-RU" sz="3200" dirty="0"/>
          </a:p>
          <a:p>
            <a:pPr algn="just"/>
            <a:r>
              <a:rPr lang="ru-RU" sz="3200" dirty="0"/>
              <a:t>б) государственные ценные бумаги субъектов Российской Федерации при условии соответствия требованиям, установленным </a:t>
            </a:r>
            <a:r>
              <a:rPr lang="ru-RU" sz="3200" dirty="0" err="1" smtClean="0"/>
              <a:t>п.п</a:t>
            </a:r>
            <a:r>
              <a:rPr lang="ru-RU" sz="3200" dirty="0" smtClean="0"/>
              <a:t>. </a:t>
            </a:r>
            <a:r>
              <a:rPr lang="ru-RU" sz="3200" dirty="0"/>
              <a:t>5 и 8 </a:t>
            </a:r>
            <a:r>
              <a:rPr lang="ru-RU" sz="3200" dirty="0" smtClean="0"/>
              <a:t>Правил</a:t>
            </a:r>
            <a:r>
              <a:rPr lang="ru-RU" sz="3200" dirty="0"/>
              <a:t>;</a:t>
            </a:r>
          </a:p>
          <a:p>
            <a:pPr algn="just"/>
            <a:r>
              <a:rPr lang="ru-RU" sz="3200" dirty="0"/>
              <a:t>в) облигации российских эмитентов, в том числе биржевые облигации, выпущенные в соответствии со статьей 27.5-2 Федерального закона "О рынке ценных бумаг", за исключением государственных ценных бумаг Российской Федерации и субъектов Российской Федерации, указанных в подпунктах "а" и "б</a:t>
            </a:r>
            <a:r>
              <a:rPr lang="ru-RU" sz="3200" dirty="0" smtClean="0"/>
              <a:t>", </a:t>
            </a:r>
            <a:r>
              <a:rPr lang="ru-RU" sz="3200" dirty="0"/>
              <a:t>при условии соответствия требованиям, установленным </a:t>
            </a:r>
            <a:r>
              <a:rPr lang="ru-RU" sz="3200" dirty="0" err="1" smtClean="0"/>
              <a:t>п.п</a:t>
            </a:r>
            <a:r>
              <a:rPr lang="ru-RU" sz="3200" dirty="0" smtClean="0"/>
              <a:t>. </a:t>
            </a:r>
            <a:r>
              <a:rPr lang="ru-RU" sz="3200" dirty="0"/>
              <a:t>5 и 8 </a:t>
            </a:r>
            <a:r>
              <a:rPr lang="ru-RU" sz="3200" dirty="0" smtClean="0"/>
              <a:t>Правил (в </a:t>
            </a:r>
            <a:r>
              <a:rPr lang="ru-RU" sz="3200" dirty="0"/>
              <a:t>ред. Постановления Правительства РФ от 23.10.2017 N 1287</a:t>
            </a:r>
            <a:r>
              <a:rPr lang="ru-RU" sz="3200" dirty="0" smtClean="0"/>
              <a:t>);</a:t>
            </a:r>
            <a:endParaRPr lang="ru-RU" sz="3200" dirty="0"/>
          </a:p>
          <a:p>
            <a:pPr algn="just"/>
            <a:r>
              <a:rPr lang="ru-RU" sz="3200" dirty="0"/>
              <a:t>г) ипотечные ценные бумаги, выпущенные в соответствии с законодательством Российской Федерации об ипотечных ценных бумагах, при условии соответствия требованиям, установленным </a:t>
            </a:r>
            <a:r>
              <a:rPr lang="ru-RU" sz="3200" dirty="0" err="1" smtClean="0"/>
              <a:t>п.п</a:t>
            </a:r>
            <a:r>
              <a:rPr lang="ru-RU" sz="3200" dirty="0" smtClean="0"/>
              <a:t>. </a:t>
            </a:r>
            <a:r>
              <a:rPr lang="ru-RU" sz="3200" dirty="0"/>
              <a:t>5 и </a:t>
            </a:r>
            <a:r>
              <a:rPr lang="ru-RU" sz="3200" dirty="0" smtClean="0"/>
              <a:t>8 Правил</a:t>
            </a:r>
            <a:r>
              <a:rPr lang="ru-RU" sz="3200" dirty="0"/>
              <a:t>;</a:t>
            </a:r>
          </a:p>
          <a:p>
            <a:pPr algn="just"/>
            <a:r>
              <a:rPr lang="ru-RU" sz="3200" dirty="0"/>
              <a:t>д) акции российских эмитентов, созданных в форме открытых акционерных обществ, при условии соответствия требованиям, установленным </a:t>
            </a:r>
            <a:r>
              <a:rPr lang="ru-RU" sz="3200" dirty="0" smtClean="0"/>
              <a:t>п. </a:t>
            </a:r>
            <a:r>
              <a:rPr lang="ru-RU" sz="3200" dirty="0"/>
              <a:t>6 </a:t>
            </a:r>
            <a:r>
              <a:rPr lang="ru-RU" sz="3200" dirty="0" smtClean="0"/>
              <a:t>Правил</a:t>
            </a:r>
            <a:r>
              <a:rPr lang="ru-RU" sz="3200" dirty="0"/>
              <a:t>;</a:t>
            </a:r>
          </a:p>
          <a:p>
            <a:pPr algn="just"/>
            <a:r>
              <a:rPr lang="ru-RU" sz="3200" dirty="0"/>
              <a:t>е) ценные бумаги международных финансовых организаций, допущенные к размещению и (или) публичному обращению в Российской Федерации в соответствии с законодательством Российской Федерации, при условии соответствия требованию, установленному </a:t>
            </a:r>
            <a:r>
              <a:rPr lang="ru-RU" sz="3200" dirty="0" smtClean="0"/>
              <a:t>п. </a:t>
            </a:r>
            <a:r>
              <a:rPr lang="ru-RU" sz="3200" dirty="0"/>
              <a:t>7 </a:t>
            </a:r>
            <a:r>
              <a:rPr lang="ru-RU" sz="3200" dirty="0" smtClean="0"/>
              <a:t>Правил (в </a:t>
            </a:r>
            <a:r>
              <a:rPr lang="ru-RU" sz="3200" dirty="0"/>
              <a:t>ред. Постановления Правительства РФ от 23.10.2017 N 1287</a:t>
            </a:r>
            <a:r>
              <a:rPr lang="ru-RU" sz="3200" dirty="0" smtClean="0"/>
              <a:t>);</a:t>
            </a:r>
            <a:endParaRPr lang="ru-RU" sz="3200" dirty="0"/>
          </a:p>
          <a:p>
            <a:pPr algn="just"/>
            <a:r>
              <a:rPr lang="ru-RU" sz="3200" dirty="0"/>
              <a:t>ж) депозиты в валюте Российской Федерации и в иностранной валюте в российских кредитных организациях при условии соблюдения требований, установленных </a:t>
            </a:r>
            <a:r>
              <a:rPr lang="ru-RU" sz="3200" dirty="0" smtClean="0"/>
              <a:t>п. </a:t>
            </a:r>
            <a:r>
              <a:rPr lang="ru-RU" sz="3200" dirty="0"/>
              <a:t>11 </a:t>
            </a:r>
            <a:r>
              <a:rPr lang="ru-RU" sz="3200" dirty="0" smtClean="0"/>
              <a:t>Правил</a:t>
            </a:r>
            <a:r>
              <a:rPr lang="ru-RU" sz="3200" dirty="0"/>
              <a:t>, а также депозиты в валюте Российской Федерации и в иностранной валюте в государственной корпорации "Банк развития и внешнеэкономической деятельности (Внешэкономбанк)" в случае, установленном </a:t>
            </a:r>
            <a:r>
              <a:rPr lang="ru-RU" sz="3200" dirty="0" smtClean="0"/>
              <a:t>п. </a:t>
            </a:r>
            <a:r>
              <a:rPr lang="ru-RU" sz="3200" dirty="0"/>
              <a:t>1 </a:t>
            </a:r>
            <a:r>
              <a:rPr lang="ru-RU" sz="3200" dirty="0" smtClean="0"/>
              <a:t>ч. </a:t>
            </a:r>
            <a:r>
              <a:rPr lang="ru-RU" sz="3200" dirty="0"/>
              <a:t>4 </a:t>
            </a:r>
            <a:r>
              <a:rPr lang="ru-RU" sz="3200" dirty="0" smtClean="0"/>
              <a:t>ст. </a:t>
            </a:r>
            <a:r>
              <a:rPr lang="ru-RU" sz="3200" dirty="0"/>
              <a:t>3 Федерального закона "О банке </a:t>
            </a:r>
            <a:r>
              <a:rPr lang="ru-RU" sz="3200" dirty="0" smtClean="0"/>
              <a:t>развития« (</a:t>
            </a:r>
            <a:r>
              <a:rPr lang="ru-RU" sz="3200" dirty="0"/>
              <a:t>в ред. Постановления Правительства РФ от 30.07.2014 N 724</a:t>
            </a:r>
            <a:r>
              <a:rPr lang="ru-RU" sz="3200" dirty="0" smtClean="0"/>
              <a:t>);</a:t>
            </a:r>
            <a:endParaRPr lang="ru-RU" sz="3200" dirty="0"/>
          </a:p>
          <a:p>
            <a:pPr algn="just"/>
            <a:r>
              <a:rPr lang="ru-RU" sz="3200" dirty="0"/>
              <a:t>з) депозиты Центрального банка Российской Федерации (в случаях, предусмотренных федеральными законами</a:t>
            </a:r>
            <a:r>
              <a:rPr lang="ru-RU" sz="3200" dirty="0" smtClean="0"/>
              <a:t>) (</a:t>
            </a:r>
            <a:r>
              <a:rPr lang="ru-RU" sz="3200" dirty="0" err="1"/>
              <a:t>пп</a:t>
            </a:r>
            <a:r>
              <a:rPr lang="ru-RU" sz="3200" dirty="0"/>
              <a:t>. "з" введен Постановлением Правительства РФ от 18.04.2012 N 341; в ред. Постановления Правительства РФ от 23.10.2017 N 1287</a:t>
            </a:r>
            <a:r>
              <a:rPr lang="ru-RU" sz="3200" dirty="0" smtClean="0"/>
              <a:t>);</a:t>
            </a:r>
            <a:endParaRPr lang="ru-RU" sz="3200" dirty="0"/>
          </a:p>
          <a:p>
            <a:pPr algn="just"/>
            <a:r>
              <a:rPr lang="ru-RU" sz="3200" dirty="0"/>
              <a:t>и) денежные средства в валюте Российской Федерации и в иностранной валюте на счетах в российских кредитных организациях при условии соблюдения требований, установленных </a:t>
            </a:r>
            <a:r>
              <a:rPr lang="ru-RU" sz="3200" dirty="0" smtClean="0"/>
              <a:t>Правилами</a:t>
            </a:r>
            <a:r>
              <a:rPr lang="ru-RU" sz="3200" dirty="0"/>
              <a:t>, а также на счетах в государственной корпорации "Банк развития и внешнеэкономической деятельности (Внешэкономбанк)" в случае, установленном </a:t>
            </a:r>
            <a:r>
              <a:rPr lang="ru-RU" sz="3200" dirty="0" smtClean="0"/>
              <a:t>п. </a:t>
            </a:r>
            <a:r>
              <a:rPr lang="ru-RU" sz="3200" dirty="0"/>
              <a:t>2 </a:t>
            </a:r>
            <a:r>
              <a:rPr lang="ru-RU" sz="3200" dirty="0" smtClean="0"/>
              <a:t>ч. </a:t>
            </a:r>
            <a:r>
              <a:rPr lang="ru-RU" sz="3200" dirty="0"/>
              <a:t>4 </a:t>
            </a:r>
            <a:r>
              <a:rPr lang="ru-RU" sz="3200" dirty="0" smtClean="0"/>
              <a:t>ст. </a:t>
            </a:r>
            <a:r>
              <a:rPr lang="ru-RU" sz="3200" dirty="0"/>
              <a:t>3 Федерального закона "О банке развития".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2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Реорганизация, ликвидация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290276"/>
            <a:ext cx="8825659" cy="2729523"/>
          </a:xfrm>
        </p:spPr>
        <p:txBody>
          <a:bodyPr/>
          <a:lstStyle/>
          <a:p>
            <a:pPr algn="just"/>
            <a:r>
              <a:rPr lang="ru-RU" dirty="0"/>
              <a:t>1. Реорганизация и ликвидация публично-правовой компании, созданной на основании федерального закона, осуществляются на основании федерального закона.</a:t>
            </a:r>
          </a:p>
          <a:p>
            <a:pPr algn="just"/>
            <a:r>
              <a:rPr lang="ru-RU" dirty="0"/>
              <a:t>2. Реорганизация и ликвидация публично-правовой компании, созданной на основании указа Президента Российской Федерации, осуществляются на основании указа Президента Российской Федерации.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1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Реорганизация, ликвидация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Реорганизация </a:t>
            </a:r>
            <a:r>
              <a:rPr lang="ru-RU" dirty="0"/>
              <a:t>публично-правовой компании осуществляется в порядке, установленном </a:t>
            </a:r>
            <a:r>
              <a:rPr lang="ru-RU" dirty="0" smtClean="0"/>
              <a:t>ГК РФ.</a:t>
            </a:r>
            <a:endParaRPr lang="ru-RU" dirty="0"/>
          </a:p>
          <a:p>
            <a:pPr algn="just"/>
            <a:r>
              <a:rPr lang="ru-RU" dirty="0" smtClean="0"/>
              <a:t>Публично-правовая </a:t>
            </a:r>
            <a:r>
              <a:rPr lang="ru-RU" dirty="0"/>
              <a:t>компания может быть преобразована в хозяйственное общество или фонд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В течение трех рабочих дней со дня вступления в силу решения о </a:t>
            </a:r>
            <a:r>
              <a:rPr lang="ru-RU" dirty="0" smtClean="0"/>
              <a:t>ликвидации, </a:t>
            </a:r>
            <a:r>
              <a:rPr lang="ru-RU" dirty="0"/>
              <a:t>правление публично-правовой компании или, если его создание не предусмотрено решением о создании публично-правовой компании, генеральный </a:t>
            </a:r>
            <a:r>
              <a:rPr lang="ru-RU" dirty="0" smtClean="0"/>
              <a:t>директор </a:t>
            </a:r>
            <a:r>
              <a:rPr lang="ru-RU" dirty="0"/>
              <a:t>уведомляет федеральный орган исполнительной власти, осуществляющий государственную регистрацию юридических лиц, о ликвидации публично-правовой компании.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89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Банкротство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3868614"/>
            <a:ext cx="8825659" cy="2151185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Публично-правовая компания не может быть признана несостоятельной (банкротом).</a:t>
            </a:r>
          </a:p>
        </p:txBody>
      </p:sp>
    </p:spTree>
    <p:extLst>
      <p:ext uri="{BB962C8B-B14F-4D97-AF65-F5344CB8AC3E}">
        <p14:creationId xmlns:p14="http://schemas.microsoft.com/office/powerpoint/2010/main" val="1081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положение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регулируется:</a:t>
            </a:r>
          </a:p>
          <a:p>
            <a:r>
              <a:rPr lang="ru-RU" dirty="0" smtClean="0"/>
              <a:t>Гражданским </a:t>
            </a:r>
            <a:r>
              <a:rPr lang="ru-RU" dirty="0"/>
              <a:t>кодексом Российской </a:t>
            </a:r>
            <a:r>
              <a:rPr lang="ru-RU" dirty="0" smtClean="0"/>
              <a:t>Федерации (далее – ГК РФ);</a:t>
            </a:r>
          </a:p>
          <a:p>
            <a:r>
              <a:rPr lang="ru-RU" dirty="0" smtClean="0"/>
              <a:t>Федеральным законом </a:t>
            </a:r>
            <a:r>
              <a:rPr lang="ru-RU" dirty="0"/>
              <a:t>от 12 января 1996 года N 7-ФЗ </a:t>
            </a:r>
            <a:r>
              <a:rPr lang="ru-RU" dirty="0" smtClean="0"/>
              <a:t>«О </a:t>
            </a:r>
            <a:r>
              <a:rPr lang="ru-RU" dirty="0"/>
              <a:t>некоммерческих </a:t>
            </a:r>
            <a:r>
              <a:rPr lang="ru-RU" dirty="0" smtClean="0"/>
              <a:t>организациях»;</a:t>
            </a:r>
            <a:endParaRPr lang="ru-RU" dirty="0"/>
          </a:p>
          <a:p>
            <a:r>
              <a:rPr lang="ru-RU" dirty="0" smtClean="0"/>
              <a:t>Федеральным законом </a:t>
            </a:r>
            <a:r>
              <a:rPr lang="ru-RU" dirty="0"/>
              <a:t>от 03.07.2016 N 236-ФЗ (ред. от 29.07.2017) </a:t>
            </a:r>
            <a:r>
              <a:rPr lang="ru-RU" dirty="0" smtClean="0"/>
              <a:t>«О </a:t>
            </a:r>
            <a:r>
              <a:rPr lang="ru-RU" dirty="0"/>
              <a:t>публично-правовых компаниях в Российской Федерации и о внесении изменений в отдельные законодательные акты Российской </a:t>
            </a:r>
            <a:r>
              <a:rPr lang="ru-RU" dirty="0" smtClean="0"/>
              <a:t>Федерации») (далее – 236-ФЗ О </a:t>
            </a:r>
            <a:r>
              <a:rPr lang="ru-RU" dirty="0"/>
              <a:t>публично-правовых </a:t>
            </a:r>
            <a:r>
              <a:rPr lang="ru-RU" dirty="0" smtClean="0"/>
              <a:t>компаниях);</a:t>
            </a:r>
          </a:p>
          <a:p>
            <a:r>
              <a:rPr lang="ru-RU" dirty="0"/>
              <a:t>и</a:t>
            </a:r>
            <a:r>
              <a:rPr lang="ru-RU" dirty="0" smtClean="0"/>
              <a:t>ными федеральными законами или указами Президента РФ (решение </a:t>
            </a:r>
            <a:r>
              <a:rPr lang="ru-RU" dirty="0"/>
              <a:t>о </a:t>
            </a:r>
            <a:r>
              <a:rPr lang="ru-RU" dirty="0" smtClean="0"/>
              <a:t>создании), например: Федеральным законом </a:t>
            </a:r>
            <a:r>
              <a:rPr lang="ru-RU" dirty="0"/>
              <a:t>от 29.07.2017 N </a:t>
            </a:r>
            <a:r>
              <a:rPr lang="ru-RU" dirty="0" smtClean="0"/>
              <a:t>218-ФЗ «О </a:t>
            </a:r>
            <a:r>
              <a:rPr lang="ru-RU" dirty="0"/>
              <a:t>публично-правовой компании по защите прав граждан - участников долевого строительства при несостоятельности (банкротстве) застройщиков и о внесении изменений в отдельные законодательные акты Российской </a:t>
            </a:r>
            <a:r>
              <a:rPr lang="ru-RU" dirty="0" smtClean="0"/>
              <a:t>Федерации»;</a:t>
            </a:r>
          </a:p>
          <a:p>
            <a:r>
              <a:rPr lang="ru-RU" dirty="0"/>
              <a:t>действует на </a:t>
            </a:r>
            <a:r>
              <a:rPr lang="ru-RU" dirty="0" smtClean="0"/>
              <a:t>основании</a:t>
            </a:r>
            <a:r>
              <a:rPr lang="ru-RU" dirty="0"/>
              <a:t> </a:t>
            </a:r>
            <a:r>
              <a:rPr lang="ru-RU" dirty="0" smtClean="0"/>
              <a:t>устава</a:t>
            </a:r>
            <a:r>
              <a:rPr lang="ru-RU" dirty="0"/>
              <a:t> утверждаемого </a:t>
            </a:r>
            <a:r>
              <a:rPr lang="ru-RU" dirty="0" smtClean="0"/>
              <a:t>Правительством РФ.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1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публично-правовой компании (ППК)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Организационно-правовая форма поименована в закрытом перечне </a:t>
            </a:r>
            <a:r>
              <a:rPr lang="ru-RU" b="1" dirty="0" smtClean="0"/>
              <a:t>некоммерческих</a:t>
            </a:r>
            <a:r>
              <a:rPr lang="ru-RU" dirty="0" smtClean="0"/>
              <a:t> организаций (</a:t>
            </a:r>
            <a:r>
              <a:rPr lang="ru-RU" dirty="0" err="1" smtClean="0"/>
              <a:t>п.п</a:t>
            </a:r>
            <a:r>
              <a:rPr lang="ru-RU" dirty="0" smtClean="0"/>
              <a:t>. 11 п. 3 ст. 50 ГК РФ).</a:t>
            </a:r>
            <a:endParaRPr lang="ru-RU" dirty="0"/>
          </a:p>
          <a:p>
            <a:pPr algn="just"/>
            <a:r>
              <a:rPr lang="ru-RU" dirty="0" smtClean="0"/>
              <a:t>Отнесена к </a:t>
            </a:r>
            <a:r>
              <a:rPr lang="ru-RU" b="1" dirty="0" smtClean="0"/>
              <a:t>унитарным</a:t>
            </a:r>
            <a:r>
              <a:rPr lang="ru-RU" dirty="0" smtClean="0"/>
              <a:t> юридическим лицам, учредители </a:t>
            </a:r>
            <a:r>
              <a:rPr lang="ru-RU" dirty="0"/>
              <a:t>которых не становятся их участниками и не приобретают в них прав </a:t>
            </a:r>
            <a:r>
              <a:rPr lang="ru-RU" dirty="0" smtClean="0"/>
              <a:t>членства (</a:t>
            </a:r>
            <a:r>
              <a:rPr lang="ru-RU" dirty="0" err="1" smtClean="0"/>
              <a:t>абз</a:t>
            </a:r>
            <a:r>
              <a:rPr lang="ru-RU" dirty="0" smtClean="0"/>
              <a:t>. 2 п. 1 ст. 65.1 ГК РФ).</a:t>
            </a:r>
          </a:p>
          <a:p>
            <a:pPr algn="just"/>
            <a:r>
              <a:rPr lang="ru-RU" b="1" dirty="0"/>
              <a:t>У</a:t>
            </a:r>
            <a:r>
              <a:rPr lang="ru-RU" b="1" dirty="0" smtClean="0"/>
              <a:t>нитарная </a:t>
            </a:r>
            <a:r>
              <a:rPr lang="ru-RU" b="1" dirty="0"/>
              <a:t>некоммерческая организация, созданная Российской Федерацией в порядке, установленном </a:t>
            </a:r>
            <a:r>
              <a:rPr lang="ru-RU" b="1" dirty="0" smtClean="0"/>
              <a:t>Федеральным </a:t>
            </a:r>
            <a:r>
              <a:rPr lang="ru-RU" b="1" dirty="0"/>
              <a:t>законом, наделенная функциями и полномочиями публично-правового характера и осуществляющая свою деятельность в интересах государства и </a:t>
            </a:r>
            <a:r>
              <a:rPr lang="ru-RU" b="1" dirty="0" smtClean="0"/>
              <a:t>общества</a:t>
            </a:r>
            <a:r>
              <a:rPr lang="ru-RU" dirty="0" smtClean="0"/>
              <a:t> (ч. 1 ст. 2 Федерального закона 236-ФЗ О </a:t>
            </a:r>
            <a:r>
              <a:rPr lang="ru-RU" dirty="0"/>
              <a:t>публично-правовых </a:t>
            </a:r>
            <a:r>
              <a:rPr lang="ru-RU" dirty="0" smtClean="0"/>
              <a:t>компаниях).</a:t>
            </a: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8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Публично-правовая компания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может быть создана путем</a:t>
            </a:r>
          </a:p>
          <a:p>
            <a:pPr marL="0" indent="0" algn="just">
              <a:buNone/>
            </a:pPr>
            <a:r>
              <a:rPr lang="ru-RU" dirty="0"/>
              <a:t>реорганизации государственной корпорации (за исключением государственных </a:t>
            </a:r>
            <a:r>
              <a:rPr lang="ru-RU" dirty="0" smtClean="0"/>
              <a:t>корпораций, указанных в ч. 4 ст. 2 </a:t>
            </a:r>
            <a:r>
              <a:rPr lang="ru-RU" dirty="0"/>
              <a:t>236-ФЗ О </a:t>
            </a:r>
            <a:r>
              <a:rPr lang="ru-RU" dirty="0" smtClean="0"/>
              <a:t>публично-правовых компаниях), </a:t>
            </a:r>
            <a:r>
              <a:rPr lang="ru-RU" dirty="0"/>
              <a:t>государственной компании, акционерного общества, единственным участником которого является Российская Федерация, а также некоммерческой организации, уполномоченной Правительством </a:t>
            </a:r>
            <a:r>
              <a:rPr lang="ru-RU" dirty="0" smtClean="0"/>
              <a:t>РФ </a:t>
            </a:r>
            <a:r>
              <a:rPr lang="ru-RU" dirty="0"/>
              <a:t>на осуществление функций по формированию компенсационного фонда долевого </a:t>
            </a:r>
            <a:r>
              <a:rPr lang="ru-RU" dirty="0" smtClean="0"/>
              <a:t>строительства.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н</a:t>
            </a:r>
            <a:r>
              <a:rPr lang="ru-RU" dirty="0" smtClean="0"/>
              <a:t>е может </a:t>
            </a:r>
            <a:r>
              <a:rPr lang="ru-RU" dirty="0"/>
              <a:t>быть создана путем</a:t>
            </a:r>
          </a:p>
          <a:p>
            <a:pPr marL="0" indent="0" algn="just">
              <a:buNone/>
            </a:pPr>
            <a:r>
              <a:rPr lang="ru-RU" dirty="0"/>
              <a:t>Публично-правовая компания не может быть создана путем реорганизации в форме преобразования государственной корпорации "Банк развития и внешнеэкономической деятельности (Внешэкономбанк)", государственной корпорации "Агентство по страхованию вкладов", Государственной корпорации по содействию разработке, производству и экспорту высокотехнологичной промышленной продукции "</a:t>
            </a:r>
            <a:r>
              <a:rPr lang="ru-RU" dirty="0" err="1"/>
              <a:t>Ростех</a:t>
            </a:r>
            <a:r>
              <a:rPr lang="ru-RU" dirty="0"/>
              <a:t>", Государственной корпорации по атомной энергии "</a:t>
            </a:r>
            <a:r>
              <a:rPr lang="ru-RU" dirty="0" err="1"/>
              <a:t>Росатом</a:t>
            </a:r>
            <a:r>
              <a:rPr lang="ru-RU" dirty="0"/>
              <a:t>", Государственной корпорации по космической деятельности "</a:t>
            </a:r>
            <a:r>
              <a:rPr lang="ru-RU" dirty="0" err="1"/>
              <a:t>Роскосмос</a:t>
            </a:r>
            <a:r>
              <a:rPr lang="ru-RU" dirty="0"/>
              <a:t>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5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Публично-правовая компания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может быть создана </a:t>
            </a:r>
            <a:r>
              <a:rPr lang="ru-RU" dirty="0" smtClean="0"/>
              <a:t>в </a:t>
            </a:r>
            <a:r>
              <a:rPr lang="ru-RU" b="1" dirty="0"/>
              <a:t>целях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проведения </a:t>
            </a:r>
            <a:r>
              <a:rPr lang="ru-RU" dirty="0"/>
              <a:t>государственной </a:t>
            </a:r>
            <a:r>
              <a:rPr lang="ru-RU" dirty="0" smtClean="0"/>
              <a:t>политики;</a:t>
            </a:r>
          </a:p>
          <a:p>
            <a:pPr marL="0" indent="0" algn="just">
              <a:buNone/>
            </a:pPr>
            <a:r>
              <a:rPr lang="ru-RU" dirty="0" smtClean="0"/>
              <a:t>- предоставления </a:t>
            </a:r>
            <a:r>
              <a:rPr lang="ru-RU" dirty="0"/>
              <a:t>государственных </a:t>
            </a:r>
            <a:r>
              <a:rPr lang="ru-RU" dirty="0" smtClean="0"/>
              <a:t>услуг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управления </a:t>
            </a:r>
            <a:r>
              <a:rPr lang="ru-RU" dirty="0"/>
              <a:t>государственным </a:t>
            </a:r>
            <a:r>
              <a:rPr lang="ru-RU" dirty="0" smtClean="0"/>
              <a:t>имуществом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обеспечения </a:t>
            </a:r>
            <a:r>
              <a:rPr lang="ru-RU" dirty="0"/>
              <a:t>модернизации и инновационного развития </a:t>
            </a:r>
            <a:r>
              <a:rPr lang="ru-RU" dirty="0" smtClean="0"/>
              <a:t>экономики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осуществления </a:t>
            </a:r>
            <a:r>
              <a:rPr lang="ru-RU" dirty="0"/>
              <a:t>контрольных, управленческих и иных общественно полезных функций и полномочий в отдельных сферах и отраслях </a:t>
            </a:r>
            <a:r>
              <a:rPr lang="ru-RU" dirty="0" smtClean="0"/>
              <a:t>экономики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реализации </a:t>
            </a:r>
            <a:r>
              <a:rPr lang="ru-RU" dirty="0"/>
              <a:t>особо важных проектов и государственных программ, в том числе по социально-экономическому развитию </a:t>
            </a:r>
            <a:r>
              <a:rPr lang="ru-RU" dirty="0" smtClean="0"/>
              <a:t>регионов</a:t>
            </a:r>
            <a:r>
              <a:rPr lang="ru-RU" dirty="0"/>
              <a:t>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- иных </a:t>
            </a:r>
            <a:r>
              <a:rPr lang="ru-RU" dirty="0"/>
              <a:t>функций и полномочий публично-правового характера.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5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Решением о создании </a:t>
            </a:r>
            <a:r>
              <a:rPr lang="ru-RU" dirty="0" err="1" smtClean="0"/>
              <a:t>ппк</a:t>
            </a:r>
            <a:r>
              <a:rPr lang="ru-RU" dirty="0" smtClean="0"/>
              <a:t> должны </a:t>
            </a:r>
            <a:r>
              <a:rPr lang="ru-RU" dirty="0"/>
              <a:t>быть </a:t>
            </a:r>
            <a:r>
              <a:rPr lang="ru-RU" dirty="0" smtClean="0"/>
              <a:t>определены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614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в части, не </a:t>
            </a:r>
            <a:r>
              <a:rPr lang="ru-RU" dirty="0" smtClean="0"/>
              <a:t>урегулированной</a:t>
            </a:r>
            <a:r>
              <a:rPr lang="ru-RU" dirty="0"/>
              <a:t> 236-ФЗ О публично-правовых </a:t>
            </a:r>
            <a:r>
              <a:rPr lang="ru-RU" dirty="0" smtClean="0"/>
              <a:t>компаниях:</a:t>
            </a:r>
          </a:p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smtClean="0"/>
              <a:t>наименование</a:t>
            </a:r>
            <a:r>
              <a:rPr lang="ru-RU" dirty="0"/>
              <a:t>, цели </a:t>
            </a:r>
            <a:r>
              <a:rPr lang="ru-RU" dirty="0" smtClean="0"/>
              <a:t>деятельности;</a:t>
            </a:r>
            <a:endParaRPr lang="ru-RU" dirty="0"/>
          </a:p>
          <a:p>
            <a:r>
              <a:rPr lang="ru-RU" dirty="0"/>
              <a:t>2) функции и полномочия публично-правового </a:t>
            </a:r>
            <a:r>
              <a:rPr lang="ru-RU" dirty="0" smtClean="0"/>
              <a:t>характера, </a:t>
            </a:r>
            <a:r>
              <a:rPr lang="ru-RU" dirty="0"/>
              <a:t>порядок их осуществления;</a:t>
            </a:r>
          </a:p>
          <a:p>
            <a:r>
              <a:rPr lang="ru-RU" dirty="0"/>
              <a:t>3) </a:t>
            </a:r>
            <a:r>
              <a:rPr lang="ru-RU" dirty="0" smtClean="0"/>
              <a:t>место нахождения;</a:t>
            </a:r>
            <a:endParaRPr lang="ru-RU" dirty="0"/>
          </a:p>
          <a:p>
            <a:r>
              <a:rPr lang="ru-RU" dirty="0"/>
              <a:t>4) виды </a:t>
            </a:r>
            <a:r>
              <a:rPr lang="ru-RU" dirty="0" smtClean="0"/>
              <a:t>деятельности;</a:t>
            </a:r>
            <a:endParaRPr lang="ru-RU" dirty="0"/>
          </a:p>
          <a:p>
            <a:r>
              <a:rPr lang="ru-RU" dirty="0"/>
              <a:t>5) источники, порядок, способы и сроки формирования </a:t>
            </a:r>
            <a:r>
              <a:rPr lang="ru-RU" dirty="0" smtClean="0"/>
              <a:t>имущества;</a:t>
            </a:r>
            <a:endParaRPr lang="ru-RU" dirty="0"/>
          </a:p>
          <a:p>
            <a:r>
              <a:rPr lang="ru-RU" dirty="0"/>
              <a:t>6) порядок распоряжения </a:t>
            </a:r>
            <a:r>
              <a:rPr lang="ru-RU" dirty="0" smtClean="0"/>
              <a:t>имуществом;</a:t>
            </a:r>
            <a:endParaRPr lang="ru-RU" dirty="0"/>
          </a:p>
          <a:p>
            <a:r>
              <a:rPr lang="ru-RU" dirty="0"/>
              <a:t>7) направления расходования </a:t>
            </a:r>
            <a:r>
              <a:rPr lang="ru-RU" dirty="0" smtClean="0"/>
              <a:t>средств, </a:t>
            </a:r>
            <a:r>
              <a:rPr lang="ru-RU" dirty="0"/>
              <a:t>полученных в том числе в результате приносящей доход деятельности;</a:t>
            </a:r>
          </a:p>
          <a:p>
            <a:r>
              <a:rPr lang="ru-RU" dirty="0"/>
              <a:t>8) порядок осуществления от имени </a:t>
            </a:r>
            <a:r>
              <a:rPr lang="ru-RU" dirty="0" smtClean="0"/>
              <a:t>РФ </a:t>
            </a:r>
            <a:r>
              <a:rPr lang="ru-RU" dirty="0"/>
              <a:t>функций и полномочий </a:t>
            </a:r>
            <a:r>
              <a:rPr lang="ru-RU" dirty="0" smtClean="0"/>
              <a:t>учредителя;</a:t>
            </a:r>
            <a:endParaRPr lang="ru-RU" dirty="0"/>
          </a:p>
          <a:p>
            <a:r>
              <a:rPr lang="ru-RU" dirty="0"/>
              <a:t>9) порядок формирования и компетенция </a:t>
            </a:r>
            <a:r>
              <a:rPr lang="ru-RU" dirty="0" smtClean="0"/>
              <a:t>органов;</a:t>
            </a:r>
            <a:endParaRPr lang="ru-RU" dirty="0"/>
          </a:p>
          <a:p>
            <a:r>
              <a:rPr lang="ru-RU" dirty="0"/>
              <a:t>10) иные </a:t>
            </a:r>
            <a:r>
              <a:rPr lang="ru-RU" dirty="0" smtClean="0"/>
              <a:t>положения, предусмотренные 236-ФЗ О публично-правовых компаниях.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67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положение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1. Учредителем </a:t>
            </a:r>
            <a:r>
              <a:rPr lang="ru-RU" dirty="0" smtClean="0"/>
              <a:t>является </a:t>
            </a:r>
            <a:r>
              <a:rPr lang="ru-RU" dirty="0"/>
              <a:t>Российская Федерация.</a:t>
            </a:r>
          </a:p>
          <a:p>
            <a:pPr algn="just"/>
            <a:r>
              <a:rPr lang="ru-RU" dirty="0"/>
              <a:t>2. И</a:t>
            </a:r>
            <a:r>
              <a:rPr lang="ru-RU" dirty="0" smtClean="0"/>
              <a:t>меет </a:t>
            </a:r>
            <a:r>
              <a:rPr lang="ru-RU" dirty="0"/>
              <a:t>печать с изображением Государственного герба Российской Федерации и со своим полным наименованием.</a:t>
            </a:r>
          </a:p>
          <a:p>
            <a:pPr algn="just"/>
            <a:r>
              <a:rPr lang="ru-RU" dirty="0"/>
              <a:t>3. И</a:t>
            </a:r>
            <a:r>
              <a:rPr lang="ru-RU" dirty="0" smtClean="0"/>
              <a:t>меет </a:t>
            </a:r>
            <a:r>
              <a:rPr lang="ru-RU" dirty="0"/>
              <a:t>счет в Центральном банке Российской Федерации и (или) лицевые счета в органах Федерального казначейства, а также вправе открывать счета в кредитных организациях на территории Российской Федерации и за ее пределами, если иное не предусмотрено решением о создании публично-правовой компании.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8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положение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630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имеет </a:t>
            </a:r>
            <a:r>
              <a:rPr lang="ru-RU" dirty="0"/>
              <a:t>право:</a:t>
            </a:r>
          </a:p>
          <a:p>
            <a:pPr algn="just"/>
            <a:r>
              <a:rPr lang="ru-RU" dirty="0" smtClean="0"/>
              <a:t>создавать </a:t>
            </a:r>
            <a:r>
              <a:rPr lang="ru-RU" dirty="0"/>
              <a:t>филиалы и открывать представительства, в том числе за пределами территории Российской Федерации;</a:t>
            </a:r>
          </a:p>
          <a:p>
            <a:pPr algn="just"/>
            <a:r>
              <a:rPr lang="ru-RU" dirty="0" smtClean="0"/>
              <a:t>создавать </a:t>
            </a:r>
            <a:r>
              <a:rPr lang="ru-RU" dirty="0"/>
              <a:t>коммерческие организации и некоммерческие организации на территории Российской Федерации и за ее пределами, принимать участие в российских организациях и иностранных организациях, в том числе в хозяйственных обществах и хозяйственных партнерствах, для достижения целей, предусмотренных решением о создании публично-правовой компании. Порядок участия в иностранных организациях устанавливается наблюдательным советом публично-правовой компании;</a:t>
            </a:r>
          </a:p>
          <a:p>
            <a:pPr algn="just"/>
            <a:r>
              <a:rPr lang="ru-RU" dirty="0" smtClean="0"/>
              <a:t>являться </a:t>
            </a:r>
            <a:r>
              <a:rPr lang="ru-RU" dirty="0"/>
              <a:t>участником ассоциаций (союзов</a:t>
            </a:r>
            <a:r>
              <a:rPr lang="ru-RU" dirty="0" smtClean="0"/>
              <a:t>);</a:t>
            </a:r>
            <a:endParaRPr lang="ru-RU" dirty="0"/>
          </a:p>
          <a:p>
            <a:pPr algn="just"/>
            <a:r>
              <a:rPr lang="ru-RU" dirty="0" smtClean="0"/>
              <a:t>осуществлять </a:t>
            </a:r>
            <a:r>
              <a:rPr lang="ru-RU" dirty="0"/>
              <a:t>иные права, предусмотренные решением о создании публично-правовой </a:t>
            </a:r>
            <a:r>
              <a:rPr lang="ru-RU" dirty="0" smtClean="0"/>
              <a:t>компании;</a:t>
            </a:r>
            <a:endParaRPr lang="ru-RU" dirty="0"/>
          </a:p>
          <a:p>
            <a:pPr algn="just"/>
            <a:r>
              <a:rPr lang="ru-RU" dirty="0" smtClean="0"/>
              <a:t>осуществлять </a:t>
            </a:r>
            <a:r>
              <a:rPr lang="ru-RU" dirty="0"/>
              <a:t>приносящую доход деятельность, если это предусмотрено решением о создании публично-правовой компании и ее уставом, лишь постольку, поскольку это служит достижению целей, ради которых она </a:t>
            </a:r>
            <a:r>
              <a:rPr lang="ru-RU" dirty="0" smtClean="0"/>
              <a:t>создана;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1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положение </a:t>
            </a:r>
            <a:r>
              <a:rPr lang="ru-RU" dirty="0" err="1" smtClean="0"/>
              <a:t>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990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отвечает: </a:t>
            </a:r>
          </a:p>
          <a:p>
            <a:pPr marL="400050" lvl="1" indent="0" algn="just">
              <a:buNone/>
            </a:pPr>
            <a:r>
              <a:rPr lang="ru-RU" dirty="0"/>
              <a:t>по своим обязательствам всем своим имуществом, за исключением имущества, на которое не может быть обращено взыскание в соответствии с 236-ФЗ О публично-правовых компаниях</a:t>
            </a:r>
            <a:r>
              <a:rPr lang="ru-RU" dirty="0" smtClean="0"/>
              <a:t>, </a:t>
            </a:r>
            <a:r>
              <a:rPr lang="ru-RU" dirty="0"/>
              <a:t>а также иными нормативными правовыми актами </a:t>
            </a:r>
            <a:r>
              <a:rPr lang="ru-RU" dirty="0" smtClean="0"/>
              <a:t>Российской Федерации.</a:t>
            </a:r>
          </a:p>
          <a:p>
            <a:pPr algn="just"/>
            <a:r>
              <a:rPr lang="ru-RU" dirty="0" smtClean="0"/>
              <a:t>Российская </a:t>
            </a:r>
            <a:r>
              <a:rPr lang="ru-RU" dirty="0"/>
              <a:t>Федерация не отвечает по обязательствам публично-правовой компании, а публично-правовая компания не отвечает по обязательствам Российской Федерации.</a:t>
            </a:r>
          </a:p>
          <a:p>
            <a:pPr algn="just"/>
            <a:r>
              <a:rPr lang="ru-RU" dirty="0" smtClean="0"/>
              <a:t>Счетная </a:t>
            </a:r>
            <a:r>
              <a:rPr lang="ru-RU" dirty="0"/>
              <a:t>палата Российской Федерации и иные государственные органы Российской Федерации в соответствии с законодательством Российской Федерации осуществляют внешний государственный аудит (контроль) в отношении публично-правовой компании.</a:t>
            </a:r>
          </a:p>
          <a:p>
            <a:pPr algn="just"/>
            <a:r>
              <a:rPr lang="ru-RU" dirty="0" smtClean="0"/>
              <a:t>Федеральными </a:t>
            </a:r>
            <a:r>
              <a:rPr lang="ru-RU" dirty="0"/>
              <a:t>законами о создании публично-правовых компаний, а также правовыми актами Президента Российской Федерации может быть предусмотрено осуществление Президентом Российской Федерации отдельных полномочий в отношении публично-правовых компаний.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79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250</TotalTime>
  <Words>1651</Words>
  <Application>Microsoft Office PowerPoint</Application>
  <PresentationFormat>Широкоэкранный</PresentationFormat>
  <Paragraphs>99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Ион (конференц-зал)</vt:lpstr>
      <vt:lpstr>Публично-правовые компании</vt:lpstr>
      <vt:lpstr>Правовое положение </vt:lpstr>
      <vt:lpstr>Понятие публично-правовой компании (ППК)</vt:lpstr>
      <vt:lpstr>Публично-правовая компания</vt:lpstr>
      <vt:lpstr>Публично-правовая компания</vt:lpstr>
      <vt:lpstr>Решением о создании ппк должны быть определены </vt:lpstr>
      <vt:lpstr>Правовое положение ппк</vt:lpstr>
      <vt:lpstr>Правовое положение ппк</vt:lpstr>
      <vt:lpstr>Правовое положение ппк</vt:lpstr>
      <vt:lpstr>Имущество ппк </vt:lpstr>
      <vt:lpstr>Органы управления ппк</vt:lpstr>
      <vt:lpstr>Планирование деятельности, стратегия развития ппк</vt:lpstr>
      <vt:lpstr>Инвестирование временно свободных средств ппк</vt:lpstr>
      <vt:lpstr>Перечень разрешенных объектов инвестирования временно свободных средств </vt:lpstr>
      <vt:lpstr>Реорганизация, ликвидация ппк</vt:lpstr>
      <vt:lpstr>Реорганизация, ликвидация ппк</vt:lpstr>
      <vt:lpstr>Банкротство ппк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Публично-правовые компании</dc:title>
  <dc:creator>Windows User</dc:creator>
  <cp:lastModifiedBy>RAAN</cp:lastModifiedBy>
  <cp:revision>50</cp:revision>
  <dcterms:created xsi:type="dcterms:W3CDTF">2017-11-05T17:44:53Z</dcterms:created>
  <dcterms:modified xsi:type="dcterms:W3CDTF">2017-12-07T15:51:55Z</dcterms:modified>
</cp:coreProperties>
</file>