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5F4055-F846-754C-98C8-B68225370E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41B14C5-1D5A-B548-8619-24A2584949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Щелкните, чтобы изменить стиль подзаголовка образца слайда</a:t>
            </a:r>
          </a:p>
        </p:txBody>
      </p:sp>
      <p:sp>
        <p:nvSpPr>
          <p:cNvPr id="4" name="Место для даты 3">
            <a:extLst>
              <a:ext uri="{FF2B5EF4-FFF2-40B4-BE49-F238E27FC236}">
                <a16:creationId xmlns:a16="http://schemas.microsoft.com/office/drawing/2014/main" id="{2AED0572-AC74-834D-86EE-8C53DAC29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DD56-0A7C-4344-80E0-78B9D7ADA131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5" name="Место для нижнего колонтитула 4">
            <a:extLst>
              <a:ext uri="{FF2B5EF4-FFF2-40B4-BE49-F238E27FC236}">
                <a16:creationId xmlns:a16="http://schemas.microsoft.com/office/drawing/2014/main" id="{8DEA57ED-902F-B240-A7E4-58735BD7E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есто для номера слайда 5">
            <a:extLst>
              <a:ext uri="{FF2B5EF4-FFF2-40B4-BE49-F238E27FC236}">
                <a16:creationId xmlns:a16="http://schemas.microsoft.com/office/drawing/2014/main" id="{6DF7E3AA-22F4-9540-B2DC-11444525D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6838-1101-A541-897F-A3A09D23C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164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0EBE1C-CE20-DD45-8CFA-731A6DA08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Место для вертикального текста 2">
            <a:extLst>
              <a:ext uri="{FF2B5EF4-FFF2-40B4-BE49-F238E27FC236}">
                <a16:creationId xmlns:a16="http://schemas.microsoft.com/office/drawing/2014/main" id="{3DE8FC7C-877A-F241-B9BB-070D1AB60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Место для даты 3">
            <a:extLst>
              <a:ext uri="{FF2B5EF4-FFF2-40B4-BE49-F238E27FC236}">
                <a16:creationId xmlns:a16="http://schemas.microsoft.com/office/drawing/2014/main" id="{591A638B-BA8C-F444-BAA0-784BA0223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DD56-0A7C-4344-80E0-78B9D7ADA131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5" name="Место для нижнего колонтитула 4">
            <a:extLst>
              <a:ext uri="{FF2B5EF4-FFF2-40B4-BE49-F238E27FC236}">
                <a16:creationId xmlns:a16="http://schemas.microsoft.com/office/drawing/2014/main" id="{48F27203-460A-0B44-8718-B0280BFCA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есто для номера слайда 5">
            <a:extLst>
              <a:ext uri="{FF2B5EF4-FFF2-40B4-BE49-F238E27FC236}">
                <a16:creationId xmlns:a16="http://schemas.microsoft.com/office/drawing/2014/main" id="{A9149969-9D71-D547-B001-F584D46E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6838-1101-A541-897F-A3A09D23C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426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BDCF23C-2272-6D4D-A8F7-ECEDD5554D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Место для вертикального текста 2">
            <a:extLst>
              <a:ext uri="{FF2B5EF4-FFF2-40B4-BE49-F238E27FC236}">
                <a16:creationId xmlns:a16="http://schemas.microsoft.com/office/drawing/2014/main" id="{716033DD-8200-EE47-9BD1-712033D1C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Место для даты 3">
            <a:extLst>
              <a:ext uri="{FF2B5EF4-FFF2-40B4-BE49-F238E27FC236}">
                <a16:creationId xmlns:a16="http://schemas.microsoft.com/office/drawing/2014/main" id="{C3B2C389-BFE4-F942-A949-81AA2A1B9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DD56-0A7C-4344-80E0-78B9D7ADA131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5" name="Место для нижнего колонтитула 4">
            <a:extLst>
              <a:ext uri="{FF2B5EF4-FFF2-40B4-BE49-F238E27FC236}">
                <a16:creationId xmlns:a16="http://schemas.microsoft.com/office/drawing/2014/main" id="{BB5FCCAD-DD00-2841-9286-E28B852C7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есто для номера слайда 5">
            <a:extLst>
              <a:ext uri="{FF2B5EF4-FFF2-40B4-BE49-F238E27FC236}">
                <a16:creationId xmlns:a16="http://schemas.microsoft.com/office/drawing/2014/main" id="{42650369-BA51-5041-9198-7B2AB8708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6838-1101-A541-897F-A3A09D23C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061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1E61E6-CCBE-E349-8405-38BC8FE4B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A483AF16-4FAF-034B-9ABF-BFE5620EC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Место для даты 3">
            <a:extLst>
              <a:ext uri="{FF2B5EF4-FFF2-40B4-BE49-F238E27FC236}">
                <a16:creationId xmlns:a16="http://schemas.microsoft.com/office/drawing/2014/main" id="{700CFCA5-104E-FF41-A5B0-AC76CCB37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DD56-0A7C-4344-80E0-78B9D7ADA131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5" name="Место для нижнего колонтитула 4">
            <a:extLst>
              <a:ext uri="{FF2B5EF4-FFF2-40B4-BE49-F238E27FC236}">
                <a16:creationId xmlns:a16="http://schemas.microsoft.com/office/drawing/2014/main" id="{6F547695-B0C5-0648-995F-7B1367256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есто для номера слайда 5">
            <a:extLst>
              <a:ext uri="{FF2B5EF4-FFF2-40B4-BE49-F238E27FC236}">
                <a16:creationId xmlns:a16="http://schemas.microsoft.com/office/drawing/2014/main" id="{80A8775C-0F7A-2444-9153-2A0502974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6838-1101-A541-897F-A3A09D23C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383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BEE4DB-26A3-244B-BDFA-BD341292C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Место для текста 2">
            <a:extLst>
              <a:ext uri="{FF2B5EF4-FFF2-40B4-BE49-F238E27FC236}">
                <a16:creationId xmlns:a16="http://schemas.microsoft.com/office/drawing/2014/main" id="{241C1EC9-9D1C-3642-B80B-85D6BABE0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Место для даты 3">
            <a:extLst>
              <a:ext uri="{FF2B5EF4-FFF2-40B4-BE49-F238E27FC236}">
                <a16:creationId xmlns:a16="http://schemas.microsoft.com/office/drawing/2014/main" id="{15A58C8C-EC17-2441-8162-BA44BF01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DD56-0A7C-4344-80E0-78B9D7ADA131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5" name="Место для нижнего колонтитула 4">
            <a:extLst>
              <a:ext uri="{FF2B5EF4-FFF2-40B4-BE49-F238E27FC236}">
                <a16:creationId xmlns:a16="http://schemas.microsoft.com/office/drawing/2014/main" id="{89B67EBC-BB8E-9E47-B997-34EC332FD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есто для номера слайда 5">
            <a:extLst>
              <a:ext uri="{FF2B5EF4-FFF2-40B4-BE49-F238E27FC236}">
                <a16:creationId xmlns:a16="http://schemas.microsoft.com/office/drawing/2014/main" id="{681DFECB-A314-D749-9843-23E52CAAA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6838-1101-A541-897F-A3A09D23C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757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9389F4-A3FC-124E-8CA5-7F5E6234D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71E95A8F-8F56-8D46-A7AC-885D20C44A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Место для объекта 3">
            <a:extLst>
              <a:ext uri="{FF2B5EF4-FFF2-40B4-BE49-F238E27FC236}">
                <a16:creationId xmlns:a16="http://schemas.microsoft.com/office/drawing/2014/main" id="{2AA7CB28-3E60-044E-83EB-5B31BC72C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Место для даты 4">
            <a:extLst>
              <a:ext uri="{FF2B5EF4-FFF2-40B4-BE49-F238E27FC236}">
                <a16:creationId xmlns:a16="http://schemas.microsoft.com/office/drawing/2014/main" id="{CE22D360-85B4-2144-AE11-7470206A1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DD56-0A7C-4344-80E0-78B9D7ADA131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6" name="Место для нижнего колонтитула 5">
            <a:extLst>
              <a:ext uri="{FF2B5EF4-FFF2-40B4-BE49-F238E27FC236}">
                <a16:creationId xmlns:a16="http://schemas.microsoft.com/office/drawing/2014/main" id="{2E2685AB-F86A-0946-BFBF-60A43ABD2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есто для номера слайда 6">
            <a:extLst>
              <a:ext uri="{FF2B5EF4-FFF2-40B4-BE49-F238E27FC236}">
                <a16:creationId xmlns:a16="http://schemas.microsoft.com/office/drawing/2014/main" id="{08B9E8A4-FEC6-B44B-BA1F-64CC07A1D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6838-1101-A541-897F-A3A09D23C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599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1DCF2C-F72B-E74B-BE8F-B2D817BFD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Место для текста 2">
            <a:extLst>
              <a:ext uri="{FF2B5EF4-FFF2-40B4-BE49-F238E27FC236}">
                <a16:creationId xmlns:a16="http://schemas.microsoft.com/office/drawing/2014/main" id="{6C695172-3167-CD4E-944A-AC66F9D32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Место для объекта 3">
            <a:extLst>
              <a:ext uri="{FF2B5EF4-FFF2-40B4-BE49-F238E27FC236}">
                <a16:creationId xmlns:a16="http://schemas.microsoft.com/office/drawing/2014/main" id="{9C042221-A3D7-8E41-8C34-D9F8599756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Место для текста 4">
            <a:extLst>
              <a:ext uri="{FF2B5EF4-FFF2-40B4-BE49-F238E27FC236}">
                <a16:creationId xmlns:a16="http://schemas.microsoft.com/office/drawing/2014/main" id="{A77DD786-1896-3741-B267-66F021EA5C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Место для объекта 5">
            <a:extLst>
              <a:ext uri="{FF2B5EF4-FFF2-40B4-BE49-F238E27FC236}">
                <a16:creationId xmlns:a16="http://schemas.microsoft.com/office/drawing/2014/main" id="{700D9C78-2860-ED4F-858D-C136298AEE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Место для даты 6">
            <a:extLst>
              <a:ext uri="{FF2B5EF4-FFF2-40B4-BE49-F238E27FC236}">
                <a16:creationId xmlns:a16="http://schemas.microsoft.com/office/drawing/2014/main" id="{8FC3BDEF-93F4-754C-8E28-22EF0DDC1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DD56-0A7C-4344-80E0-78B9D7ADA131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8" name="Место для нижнего колонтитула 7">
            <a:extLst>
              <a:ext uri="{FF2B5EF4-FFF2-40B4-BE49-F238E27FC236}">
                <a16:creationId xmlns:a16="http://schemas.microsoft.com/office/drawing/2014/main" id="{9781C35B-F952-E547-8102-36AFCA3FB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есто для номера слайда 8">
            <a:extLst>
              <a:ext uri="{FF2B5EF4-FFF2-40B4-BE49-F238E27FC236}">
                <a16:creationId xmlns:a16="http://schemas.microsoft.com/office/drawing/2014/main" id="{CCFB3793-1DF5-014B-A97D-14BE046D8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6838-1101-A541-897F-A3A09D23C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045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621CB5-0146-514F-8008-C04D6DCE5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Место для даты 2">
            <a:extLst>
              <a:ext uri="{FF2B5EF4-FFF2-40B4-BE49-F238E27FC236}">
                <a16:creationId xmlns:a16="http://schemas.microsoft.com/office/drawing/2014/main" id="{E9E84E41-1BFE-614B-8C98-46B9E97ED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DD56-0A7C-4344-80E0-78B9D7ADA131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4" name="Место для нижнего колонтитула 3">
            <a:extLst>
              <a:ext uri="{FF2B5EF4-FFF2-40B4-BE49-F238E27FC236}">
                <a16:creationId xmlns:a16="http://schemas.microsoft.com/office/drawing/2014/main" id="{5C36ABE6-9D15-0A4A-834C-5E3EFFE24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есто для номера слайда 4">
            <a:extLst>
              <a:ext uri="{FF2B5EF4-FFF2-40B4-BE49-F238E27FC236}">
                <a16:creationId xmlns:a16="http://schemas.microsoft.com/office/drawing/2014/main" id="{63CF53B5-D9C3-E549-A849-0CC2CEABD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6838-1101-A541-897F-A3A09D23C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54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есто для даты 1">
            <a:extLst>
              <a:ext uri="{FF2B5EF4-FFF2-40B4-BE49-F238E27FC236}">
                <a16:creationId xmlns:a16="http://schemas.microsoft.com/office/drawing/2014/main" id="{210B4251-F7A8-364D-933F-AC4F73958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DD56-0A7C-4344-80E0-78B9D7ADA131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3" name="Место для нижнего колонтитула 2">
            <a:extLst>
              <a:ext uri="{FF2B5EF4-FFF2-40B4-BE49-F238E27FC236}">
                <a16:creationId xmlns:a16="http://schemas.microsoft.com/office/drawing/2014/main" id="{0A16AC0B-613D-794D-BEFF-E5A2C29E8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есто для номера слайда 3">
            <a:extLst>
              <a:ext uri="{FF2B5EF4-FFF2-40B4-BE49-F238E27FC236}">
                <a16:creationId xmlns:a16="http://schemas.microsoft.com/office/drawing/2014/main" id="{AE5F94B3-EF65-C64B-90F0-DF258441D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6838-1101-A541-897F-A3A09D23C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081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BEE628-B08B-EB4C-8C6E-7CE70C14E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6234C91A-5098-ED45-A7D7-7C1253BF3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Место для текста 3">
            <a:extLst>
              <a:ext uri="{FF2B5EF4-FFF2-40B4-BE49-F238E27FC236}">
                <a16:creationId xmlns:a16="http://schemas.microsoft.com/office/drawing/2014/main" id="{6AEEECBE-2B5D-8349-8493-C53F5A9C8E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Место для даты 4">
            <a:extLst>
              <a:ext uri="{FF2B5EF4-FFF2-40B4-BE49-F238E27FC236}">
                <a16:creationId xmlns:a16="http://schemas.microsoft.com/office/drawing/2014/main" id="{705B722B-2350-6643-B5B9-3550DEF1C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DD56-0A7C-4344-80E0-78B9D7ADA131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6" name="Место для нижнего колонтитула 5">
            <a:extLst>
              <a:ext uri="{FF2B5EF4-FFF2-40B4-BE49-F238E27FC236}">
                <a16:creationId xmlns:a16="http://schemas.microsoft.com/office/drawing/2014/main" id="{0C1AC4D9-E0D0-9D4F-885B-1A647CF79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есто для номера слайда 6">
            <a:extLst>
              <a:ext uri="{FF2B5EF4-FFF2-40B4-BE49-F238E27FC236}">
                <a16:creationId xmlns:a16="http://schemas.microsoft.com/office/drawing/2014/main" id="{2CEE25EB-5644-D948-AC1E-DF2DF54C2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6838-1101-A541-897F-A3A09D23C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48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3492BE-2AF8-EF41-B362-D0F267F0B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Место для рисунка 2">
            <a:extLst>
              <a:ext uri="{FF2B5EF4-FFF2-40B4-BE49-F238E27FC236}">
                <a16:creationId xmlns:a16="http://schemas.microsoft.com/office/drawing/2014/main" id="{E84D363A-E026-DF45-B87E-3622B40FE2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есто для текста 3">
            <a:extLst>
              <a:ext uri="{FF2B5EF4-FFF2-40B4-BE49-F238E27FC236}">
                <a16:creationId xmlns:a16="http://schemas.microsoft.com/office/drawing/2014/main" id="{6B7FD89C-DFE6-1544-B134-A1C9DBADE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Место для даты 4">
            <a:extLst>
              <a:ext uri="{FF2B5EF4-FFF2-40B4-BE49-F238E27FC236}">
                <a16:creationId xmlns:a16="http://schemas.microsoft.com/office/drawing/2014/main" id="{E36B3AA8-4A1F-C149-814B-BC23795FE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DD56-0A7C-4344-80E0-78B9D7ADA131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6" name="Место для нижнего колонтитула 5">
            <a:extLst>
              <a:ext uri="{FF2B5EF4-FFF2-40B4-BE49-F238E27FC236}">
                <a16:creationId xmlns:a16="http://schemas.microsoft.com/office/drawing/2014/main" id="{EFAC9AC4-DF8F-F64A-BC22-D6BFF9B5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есто для номера слайда 6">
            <a:extLst>
              <a:ext uri="{FF2B5EF4-FFF2-40B4-BE49-F238E27FC236}">
                <a16:creationId xmlns:a16="http://schemas.microsoft.com/office/drawing/2014/main" id="{15E1C899-C93F-8F4E-A4EF-B039373D9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6838-1101-A541-897F-A3A09D23C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64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есто для заголовка 1">
            <a:extLst>
              <a:ext uri="{FF2B5EF4-FFF2-40B4-BE49-F238E27FC236}">
                <a16:creationId xmlns:a16="http://schemas.microsoft.com/office/drawing/2014/main" id="{BADDC96B-B154-2845-9805-681DE68C7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Место для текста 2">
            <a:extLst>
              <a:ext uri="{FF2B5EF4-FFF2-40B4-BE49-F238E27FC236}">
                <a16:creationId xmlns:a16="http://schemas.microsoft.com/office/drawing/2014/main" id="{EB9D43DE-1C65-D344-AEE8-37990D028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Место для даты 3">
            <a:extLst>
              <a:ext uri="{FF2B5EF4-FFF2-40B4-BE49-F238E27FC236}">
                <a16:creationId xmlns:a16="http://schemas.microsoft.com/office/drawing/2014/main" id="{FE3FD8BF-8D67-F24A-B49D-B5572C7E00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3DD56-0A7C-4344-80E0-78B9D7ADA131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5" name="Место для нижнего колонтитула 4">
            <a:extLst>
              <a:ext uri="{FF2B5EF4-FFF2-40B4-BE49-F238E27FC236}">
                <a16:creationId xmlns:a16="http://schemas.microsoft.com/office/drawing/2014/main" id="{AF6389B7-4168-D749-8343-637E11F32A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есто для номера слайда 5">
            <a:extLst>
              <a:ext uri="{FF2B5EF4-FFF2-40B4-BE49-F238E27FC236}">
                <a16:creationId xmlns:a16="http://schemas.microsoft.com/office/drawing/2014/main" id="{FE7C39BA-5620-6B43-8062-DEAC71F7D4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06838-1101-A541-897F-A3A09D23C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805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45AC0A-0204-0949-B801-2CCF24071E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Творческое домашнее задание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4033992-F5B2-064F-8109-6A28BC377D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На тему: информационная безопасность в сфере уголовного законодательства </a:t>
            </a:r>
          </a:p>
        </p:txBody>
      </p:sp>
    </p:spTree>
    <p:extLst>
      <p:ext uri="{BB962C8B-B14F-4D97-AF65-F5344CB8AC3E}">
        <p14:creationId xmlns:p14="http://schemas.microsoft.com/office/powerpoint/2010/main" val="2051095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8A2229-4765-0147-9584-ABA7BA5DCA5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ru-RU" dirty="0"/>
              <a:t>Введение</a:t>
            </a:r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B4DFB08F-E9D1-2445-B700-302D5EB9FF2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r>
              <a:rPr lang="ru-RU" dirty="0"/>
              <a:t>Актуальность выбранной темы находит своё отражение в широком развитии вычислительной техники и связи, что позволило собирать, хранить, обрабатывать и передавать информацию в таких объемах и с такой оперативностью, которые были немыслимы раньше.</a:t>
            </a:r>
          </a:p>
        </p:txBody>
      </p:sp>
    </p:spTree>
    <p:extLst>
      <p:ext uri="{BB962C8B-B14F-4D97-AF65-F5344CB8AC3E}">
        <p14:creationId xmlns:p14="http://schemas.microsoft.com/office/powerpoint/2010/main" val="27712573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3DD9438C-C15B-054D-90F7-B1B6D32D5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9530"/>
            <a:ext cx="10515600" cy="1325563"/>
          </a:xfrm>
        </p:spPr>
        <p:txBody>
          <a:bodyPr/>
          <a:lstStyle/>
          <a:p>
            <a:r>
              <a:rPr lang="ru-RU" dirty="0"/>
              <a:t>Информационная безопасность </a:t>
            </a:r>
          </a:p>
        </p:txBody>
      </p:sp>
      <p:sp>
        <p:nvSpPr>
          <p:cNvPr id="5" name="Место для объекта 4">
            <a:extLst>
              <a:ext uri="{FF2B5EF4-FFF2-40B4-BE49-F238E27FC236}">
                <a16:creationId xmlns:a16="http://schemas.microsoft.com/office/drawing/2014/main" id="{C14BCD0F-28E8-D649-9BAB-BA36D04D8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Под информационной безопасностью Российской Федерации понимается состояние защищенности </a:t>
            </a:r>
            <a:r>
              <a:rPr lang="ru-RU" dirty="0" err="1"/>
              <a:t>ее</a:t>
            </a:r>
            <a:r>
              <a:rPr lang="ru-RU" dirty="0"/>
              <a:t> национальных интересов в информационной сфере, определяющихся совокупностью сбалансированных интересов личности, общества и государства. </a:t>
            </a:r>
          </a:p>
          <a:p>
            <a:r>
              <a:rPr lang="ru-RU" dirty="0"/>
              <a:t>Интересы личности в информационной сфере заключаются в реализации конституционных прав человека и гражданина на доступ к информации в интересах осуществления не запрещённой законом деятельности, физического, духовного и интеллектуального развития, а также в защите информации, обеспечивающей личную безопасность. </a:t>
            </a:r>
          </a:p>
          <a:p>
            <a:r>
              <a:rPr lang="ru-RU" dirty="0"/>
              <a:t>Интересы общества в информационной сфере заключаются в обеспечении интересов личности в этой сфере, упрощения демократии, создании правового социального государства, достижении и поддержании общественного согласия, в духовном развитии России. </a:t>
            </a:r>
          </a:p>
          <a:p>
            <a:r>
              <a:rPr lang="ru-RU" dirty="0"/>
              <a:t>Интересы государства в информационной сфере заключаются в создании условий для гармоничного развития российской информационной инфраструктуры, для реализации конституционных прав и свобод человека и гражданина в области получения информации и пользования ею в целях обеспечения незыблемости конституционного строя, суверенитета и территориальной целостности России, политической, экономической и социальной стабильности, в безусловном обеспечении законности и правопорядка, развитии равноправного и взаимовыгодного международного сотрудничества</a:t>
            </a:r>
          </a:p>
        </p:txBody>
      </p:sp>
    </p:spTree>
    <p:extLst>
      <p:ext uri="{BB962C8B-B14F-4D97-AF65-F5344CB8AC3E}">
        <p14:creationId xmlns:p14="http://schemas.microsoft.com/office/powerpoint/2010/main" val="30338469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6A3C2283-52F7-0645-A733-8FF1F8B24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414" y="272143"/>
            <a:ext cx="10515600" cy="5723392"/>
          </a:xfrm>
        </p:spPr>
        <p:txBody>
          <a:bodyPr/>
          <a:lstStyle/>
          <a:p>
            <a:r>
              <a:rPr lang="ru-RU" dirty="0"/>
              <a:t>На основе национальных интересов РФ  в информационной сфере формируются стратегические и текущие задачи внутренней и внешней политике государства</a:t>
            </a:r>
          </a:p>
          <a:p>
            <a:r>
              <a:rPr lang="ru-RU" dirty="0"/>
              <a:t>Выделяются 4 основные составляющие национальных интересов РФ в информационной сфере. </a:t>
            </a:r>
          </a:p>
        </p:txBody>
      </p:sp>
    </p:spTree>
    <p:extLst>
      <p:ext uri="{BB962C8B-B14F-4D97-AF65-F5344CB8AC3E}">
        <p14:creationId xmlns:p14="http://schemas.microsoft.com/office/powerpoint/2010/main" val="2504372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B5663C82-B5C3-5D4D-94E8-935D5226C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700" y="317499"/>
            <a:ext cx="11166324" cy="606273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Первая составляющая национальных интересов  РФ в информационной сфер вкл в себя: соблюдение конституционных прав и свобод человека и гражданина в области получения получения информации и пользования ею, обеспечение духовного обновления России, сохранение и укрепление нравственных ценностей общества, традиций патриотизма и гуманизма, культурного </a:t>
            </a:r>
            <a:r>
              <a:rPr lang="ru-RU" dirty="0" err="1"/>
              <a:t>иинаучного</a:t>
            </a:r>
            <a:r>
              <a:rPr lang="ru-RU" dirty="0"/>
              <a:t> потенциала страны. </a:t>
            </a:r>
          </a:p>
          <a:p>
            <a:r>
              <a:rPr lang="ru-RU" dirty="0"/>
              <a:t>Для достижения этого требуется:</a:t>
            </a:r>
          </a:p>
          <a:p>
            <a:r>
              <a:rPr lang="ru-RU" dirty="0"/>
              <a:t>Повысить эффективность использования информационной инфраструктуры в интересах общественного развития</a:t>
            </a:r>
          </a:p>
          <a:p>
            <a:r>
              <a:rPr lang="ru-RU" dirty="0"/>
              <a:t>Усовершенствовать систему формирования, сохранения и рационального использования информационных ресурсов. </a:t>
            </a:r>
          </a:p>
          <a:p>
            <a:r>
              <a:rPr lang="ru-RU" dirty="0"/>
              <a:t>Обеспечить конституционные права и свободы человека и гражданина на личную и семейную тайну, переписки, телефонных переговоров </a:t>
            </a:r>
          </a:p>
          <a:p>
            <a:r>
              <a:rPr lang="ru-RU" dirty="0"/>
              <a:t>Укрепить механизмы правового регулирования отношений в области охраны интеллектуальной собственности. </a:t>
            </a:r>
          </a:p>
          <a:p>
            <a:r>
              <a:rPr lang="ru-RU" dirty="0"/>
              <a:t>Гарантировать свободу мостовой информации</a:t>
            </a:r>
          </a:p>
        </p:txBody>
      </p:sp>
    </p:spTree>
    <p:extLst>
      <p:ext uri="{BB962C8B-B14F-4D97-AF65-F5344CB8AC3E}">
        <p14:creationId xmlns:p14="http://schemas.microsoft.com/office/powerpoint/2010/main" val="15252082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E7FA0146-0069-2744-B298-72FE53DEA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8690"/>
            <a:ext cx="10515600" cy="5708273"/>
          </a:xfrm>
        </p:spPr>
        <p:txBody>
          <a:bodyPr/>
          <a:lstStyle/>
          <a:p>
            <a:r>
              <a:rPr lang="ru-RU" dirty="0"/>
              <a:t>Вторая</a:t>
            </a:r>
          </a:p>
          <a:p>
            <a:r>
              <a:rPr lang="ru-RU" dirty="0"/>
              <a:t>Составляющая национальных  интересов РФ в информационной сфере информационной сфере вкл в себя информационное обеспечение государственной политики РФ</a:t>
            </a:r>
          </a:p>
          <a:p>
            <a:r>
              <a:rPr lang="ru-RU" dirty="0"/>
              <a:t>Для достижения требуется</a:t>
            </a:r>
          </a:p>
          <a:p>
            <a:r>
              <a:rPr lang="ru-RU" dirty="0"/>
              <a:t>Укреплять государственные средства массовой информации</a:t>
            </a:r>
          </a:p>
        </p:txBody>
      </p:sp>
    </p:spTree>
    <p:extLst>
      <p:ext uri="{BB962C8B-B14F-4D97-AF65-F5344CB8AC3E}">
        <p14:creationId xmlns:p14="http://schemas.microsoft.com/office/powerpoint/2010/main" val="3022651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03CF2086-F8D9-0B4F-A8EF-38D897D79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4762"/>
            <a:ext cx="10515600" cy="5572201"/>
          </a:xfrm>
        </p:spPr>
        <p:txBody>
          <a:bodyPr/>
          <a:lstStyle/>
          <a:p>
            <a:r>
              <a:rPr lang="ru-RU" dirty="0"/>
              <a:t>Третья составляющая национальных интересов РФ в информационной сфере вкл в себя </a:t>
            </a:r>
          </a:p>
          <a:p>
            <a:r>
              <a:rPr lang="ru-RU" dirty="0"/>
              <a:t>Современные информационные технологии, отечественной индустрии информации, в том числе индустрии средств информатизации, телекоммуникации и связи</a:t>
            </a:r>
          </a:p>
          <a:p>
            <a:r>
              <a:rPr lang="ru-RU" dirty="0"/>
              <a:t>Для достижения это требуется</a:t>
            </a:r>
          </a:p>
          <a:p>
            <a:r>
              <a:rPr lang="ru-RU" dirty="0"/>
              <a:t>Развивать и совершенствовать инфраструктуру единого информационного пространства РФ</a:t>
            </a:r>
          </a:p>
          <a:p>
            <a:r>
              <a:rPr lang="ru-RU" dirty="0"/>
              <a:t>Развивать отечественную индустрию информационных услуг и повышать использования гос информационных ресурсов. </a:t>
            </a:r>
          </a:p>
          <a:p>
            <a:r>
              <a:rPr lang="ru-RU" dirty="0"/>
              <a:t>Развивать производство в РФ конкурентоспособных средств и систем информатизации. </a:t>
            </a:r>
          </a:p>
        </p:txBody>
      </p:sp>
    </p:spTree>
    <p:extLst>
      <p:ext uri="{BB962C8B-B14F-4D97-AF65-F5344CB8AC3E}">
        <p14:creationId xmlns:p14="http://schemas.microsoft.com/office/powerpoint/2010/main" val="24749223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67D00A9B-A4E2-C64F-AD8B-D6FE8EE1A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2976"/>
            <a:ext cx="10515600" cy="5163987"/>
          </a:xfrm>
        </p:spPr>
        <p:txBody>
          <a:bodyPr/>
          <a:lstStyle/>
          <a:p>
            <a:r>
              <a:rPr lang="ru-RU" dirty="0"/>
              <a:t>Четвёртая составляющая национальных интересов РФ в информационной сфере вкл в себя:</a:t>
            </a:r>
          </a:p>
          <a:p>
            <a:r>
              <a:rPr lang="ru-RU" dirty="0"/>
              <a:t>Защиту информационных ресурсов от несанкционированных доступа, обеспечение безопасности информационных и телекоммуникационных систем, как уже  развёрнутых и создаваемых на территории РФ. </a:t>
            </a:r>
          </a:p>
          <a:p>
            <a:r>
              <a:rPr lang="ru-RU" dirty="0"/>
              <a:t>В этих целях необходимо</a:t>
            </a:r>
          </a:p>
          <a:p>
            <a:r>
              <a:rPr lang="ru-RU" dirty="0"/>
              <a:t>Повысить безопасность информационны систем</a:t>
            </a:r>
          </a:p>
          <a:p>
            <a:r>
              <a:rPr lang="ru-RU" dirty="0"/>
              <a:t>Обеспечить защиту сведений</a:t>
            </a:r>
          </a:p>
        </p:txBody>
      </p:sp>
    </p:spTree>
    <p:extLst>
      <p:ext uri="{BB962C8B-B14F-4D97-AF65-F5344CB8AC3E}">
        <p14:creationId xmlns:p14="http://schemas.microsoft.com/office/powerpoint/2010/main" val="1867445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3F0D37F0-14E9-EC4B-9C08-6EAC614DE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Подводя итог о выделении информационной безопасности. В качеств объекта уголовно правовой охраны, полагаю необходимым выделение в Особенной части раздела « преступления против </a:t>
            </a:r>
            <a:r>
              <a:rPr lang="ru-RU"/>
              <a:t>информационной безопасности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3371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516</Words>
  <Application>Microsoft Office PowerPoint</Application>
  <PresentationFormat>Широкоэкранный</PresentationFormat>
  <Paragraphs>34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Творческое домашнее задание </vt:lpstr>
      <vt:lpstr>Введение</vt:lpstr>
      <vt:lpstr>Информационная безопасность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Творческое домашнее задание</dc:title>
  <dc:creator>User</dc:creator>
  <cp:lastModifiedBy>RAAN</cp:lastModifiedBy>
  <cp:revision>2</cp:revision>
  <dcterms:modified xsi:type="dcterms:W3CDTF">2018-02-09T10:13:06Z</dcterms:modified>
</cp:coreProperties>
</file>