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BBA5-7FEA-4585-A934-9C5F7F2B3649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9FB8-0F65-492D-A45A-14C09B66DC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525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BBA5-7FEA-4585-A934-9C5F7F2B3649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9FB8-0F65-492D-A45A-14C09B66DC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54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BBA5-7FEA-4585-A934-9C5F7F2B3649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9FB8-0F65-492D-A45A-14C09B66DC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996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BBA5-7FEA-4585-A934-9C5F7F2B3649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9FB8-0F65-492D-A45A-14C09B66DC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103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BBA5-7FEA-4585-A934-9C5F7F2B3649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9FB8-0F65-492D-A45A-14C09B66DC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012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BBA5-7FEA-4585-A934-9C5F7F2B3649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9FB8-0F65-492D-A45A-14C09B66DC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99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BBA5-7FEA-4585-A934-9C5F7F2B3649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9FB8-0F65-492D-A45A-14C09B66DC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202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BBA5-7FEA-4585-A934-9C5F7F2B3649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9FB8-0F65-492D-A45A-14C09B66DC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824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BBA5-7FEA-4585-A934-9C5F7F2B3649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9FB8-0F65-492D-A45A-14C09B66DC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847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BBA5-7FEA-4585-A934-9C5F7F2B3649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9FB8-0F65-492D-A45A-14C09B66DC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0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BBA5-7FEA-4585-A934-9C5F7F2B3649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9FB8-0F65-492D-A45A-14C09B66DC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535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BBA5-7FEA-4585-A934-9C5F7F2B3649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9FB8-0F65-492D-A45A-14C09B66DC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605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BBA5-7FEA-4585-A934-9C5F7F2B3649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9FB8-0F65-492D-A45A-14C09B66DC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709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D898BBA5-7FEA-4585-A934-9C5F7F2B3649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FA729FB8-0F65-492D-A45A-14C09B66DC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147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898BBA5-7FEA-4585-A934-9C5F7F2B3649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FA729FB8-0F65-492D-A45A-14C09B66DC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9034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19" r:id="rId12"/>
    <p:sldLayoutId id="2147483820" r:id="rId13"/>
    <p:sldLayoutId id="214748382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Формы безналичных расчетов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006" y="4939975"/>
            <a:ext cx="6339738" cy="1804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994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" t="15515" r="408" b="6024"/>
          <a:stretch/>
        </p:blipFill>
        <p:spPr>
          <a:xfrm>
            <a:off x="1288868" y="1236617"/>
            <a:ext cx="9292045" cy="54911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32411" y="104503"/>
            <a:ext cx="9204960" cy="10363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ФОРМЫ БЕЗНАЛИЧНЫХ РАСЧЕТОВ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47166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7085" y="1422548"/>
            <a:ext cx="10571998" cy="970450"/>
          </a:xfrm>
        </p:spPr>
        <p:txBody>
          <a:bodyPr/>
          <a:lstStyle/>
          <a:p>
            <a:r>
              <a:rPr lang="ru-RU" dirty="0"/>
              <a:t>Правовую основу безналичных расчетов в Российской Федерации составляют: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967" y="1907177"/>
            <a:ext cx="11103320" cy="4950823"/>
          </a:xfrm>
        </p:spPr>
        <p:txBody>
          <a:bodyPr/>
          <a:lstStyle/>
          <a:p>
            <a:pPr lvl="0" fontAlgn="base"/>
            <a:r>
              <a:rPr lang="ru-RU" sz="2400" b="1" dirty="0"/>
              <a:t>ФЗ «О Центральном банке РФ (Банке России)» (гл. XII «Организа­ция безналичных расчетов»);</a:t>
            </a:r>
          </a:p>
          <a:p>
            <a:pPr lvl="0" fontAlgn="base"/>
            <a:r>
              <a:rPr lang="ru-RU" sz="2400" b="1" dirty="0"/>
              <a:t>Гражданский кодекс Российской Федерации (гл. 46 «Расчеты»);</a:t>
            </a:r>
          </a:p>
          <a:p>
            <a:pPr lvl="0" fontAlgn="base"/>
            <a:r>
              <a:rPr lang="ru-RU" sz="2400" b="1" dirty="0"/>
              <a:t>ФЗ «О национальной платежной системе»;</a:t>
            </a:r>
          </a:p>
          <a:p>
            <a:pPr lvl="0" fontAlgn="base"/>
            <a:r>
              <a:rPr lang="ru-RU" sz="2400" b="1" dirty="0"/>
              <a:t>Положение «О правилах осуществления перевода денежных средств», утвержденное Банком России 19.06.2012 № 383-П;</a:t>
            </a:r>
          </a:p>
          <a:p>
            <a:pPr lvl="0" fontAlgn="base"/>
            <a:r>
              <a:rPr lang="ru-RU" sz="2400" b="1" dirty="0"/>
              <a:t>иные нормативные акты.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79270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Развитие форм безналичных расчетов в России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824501"/>
              </p:ext>
            </p:extLst>
          </p:nvPr>
        </p:nvGraphicFramePr>
        <p:xfrm>
          <a:off x="148044" y="2229394"/>
          <a:ext cx="11895910" cy="4554584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379182"/>
                <a:gridCol w="2379182"/>
                <a:gridCol w="2379182"/>
                <a:gridCol w="2379182"/>
                <a:gridCol w="2379182"/>
              </a:tblGrid>
              <a:tr h="33270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1921 - 1930гг.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1930 - 1932гг.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1987 - 1992гг.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1992 - 1996 гг.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1996 - 2016 гг.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6506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1.Расчеты чеками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1.Акцептная форма расчетов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1.Инкассовая (акцептная) форма расчетов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1.Расчеты платежными поручениями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1.Расчеты платежными поручениями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6506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2.Расчеты в порядке банковских переводов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2.Аккредитивная форма расчетов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2.Аккредитивная форма расчетов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2.Расчеты плановыми платежами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2.Аккредитивная форма расчетов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6506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3.Расчеты с использованием векселей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3.Расчеты по особым счетам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3.Расчеты платежными поручениями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3.Аккредитивная форма расчетов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3.Расчеты векселями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6506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4.Расчеты чеками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4.Расчеты плановыми платежами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4.Расчеты чеками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4.Расчеты чеками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9686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5.Банковские переводы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5.Расчеты чеками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5.Расчеты платежными требованиями-поручениями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5.Расчеты по инкассо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6506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6.Расчеты в порядке зачета взаимных требований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6.Расчеты в порядке зачета взаимных требований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0088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ая выноска 1"/>
          <p:cNvSpPr/>
          <p:nvPr/>
        </p:nvSpPr>
        <p:spPr>
          <a:xfrm>
            <a:off x="357052" y="287384"/>
            <a:ext cx="6365966" cy="2743200"/>
          </a:xfrm>
          <a:prstGeom prst="wedgeRect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В Российской Федерации главным регулирующим ведомством денежного оборота является Центральный банк РФ. В соответствии с законодательством одной из главных его задач считается обеспечение эффективного и бесперебойного функционирования платежной системы.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62400" y="3422469"/>
            <a:ext cx="7532914" cy="30131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i="1" dirty="0"/>
              <a:t>В связи с этим Центральный банк РФ выполняет   также следующие функции</a:t>
            </a:r>
            <a:r>
              <a:rPr lang="ru-RU" b="1" i="1" dirty="0" smtClean="0"/>
              <a:t>:</a:t>
            </a:r>
          </a:p>
          <a:p>
            <a:endParaRPr lang="ru-RU" dirty="0"/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dirty="0"/>
              <a:t>установление правил, сроков и стандартов осуществления расчетов и применяемых при этом документов</a:t>
            </a:r>
            <a:r>
              <a:rPr lang="ru-RU" dirty="0" smtClean="0"/>
              <a:t>;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endParaRPr lang="ru-RU" dirty="0"/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dirty="0"/>
              <a:t>координация, регулирование и лицензирование организации расчетных, в том числе клиринговых, систем.</a:t>
            </a:r>
          </a:p>
        </p:txBody>
      </p:sp>
    </p:spTree>
    <p:extLst>
      <p:ext uri="{BB962C8B-B14F-4D97-AF65-F5344CB8AC3E}">
        <p14:creationId xmlns:p14="http://schemas.microsoft.com/office/powerpoint/2010/main" val="1888777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34" y="1469551"/>
            <a:ext cx="10571998" cy="970450"/>
          </a:xfrm>
        </p:spPr>
        <p:txBody>
          <a:bodyPr/>
          <a:lstStyle/>
          <a:p>
            <a:r>
              <a:rPr lang="ru-RU" i="1" dirty="0"/>
              <a:t>Перевод денежных средств осуществляется в рамках следующих форм безналичных расчетов: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086" y="2222287"/>
            <a:ext cx="11286200" cy="4635713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v"/>
            </a:pPr>
            <a:r>
              <a:rPr lang="ru-RU" sz="2400" dirty="0"/>
              <a:t>расчетов платежными поручениями;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400" dirty="0"/>
              <a:t>расчетов по аккредитиву;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400" dirty="0"/>
              <a:t>расчетов инкассовыми поручениями;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400" dirty="0"/>
              <a:t>расчетов чеками;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400" dirty="0"/>
              <a:t>расчетов в форме перевода денежных средств по требованию получателя средств (прямое </a:t>
            </a:r>
            <a:r>
              <a:rPr lang="ru-RU" sz="2400" dirty="0" err="1"/>
              <a:t>дебетование</a:t>
            </a:r>
            <a:r>
              <a:rPr lang="ru-RU" sz="2400" dirty="0"/>
              <a:t>);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400" dirty="0"/>
              <a:t>расчетов в форме перевода электронных денежных средств.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0261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132" y="2952204"/>
            <a:ext cx="5730436" cy="3818709"/>
          </a:xfrm>
          <a:prstGeom prst="rect">
            <a:avLst/>
          </a:prstGeom>
        </p:spPr>
      </p:pic>
      <p:sp>
        <p:nvSpPr>
          <p:cNvPr id="3" name="Овальная выноска 2"/>
          <p:cNvSpPr/>
          <p:nvPr/>
        </p:nvSpPr>
        <p:spPr>
          <a:xfrm>
            <a:off x="113211" y="470262"/>
            <a:ext cx="5399314" cy="4049487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Исследование</a:t>
            </a:r>
            <a:r>
              <a:rPr lang="ru-RU" dirty="0"/>
              <a:t>, проведенное в работе, позволило сделать </a:t>
            </a:r>
            <a:r>
              <a:rPr lang="ru-RU" b="1" dirty="0">
                <a:solidFill>
                  <a:srgbClr val="FF0000"/>
                </a:solidFill>
              </a:rPr>
              <a:t>следующие </a:t>
            </a:r>
            <a:r>
              <a:rPr lang="ru-RU" b="1" dirty="0" smtClean="0">
                <a:solidFill>
                  <a:srgbClr val="FF0000"/>
                </a:solidFill>
              </a:rPr>
              <a:t>выводы.</a:t>
            </a: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r>
              <a:rPr lang="ru-RU" dirty="0" smtClean="0"/>
              <a:t>Безналичные </a:t>
            </a:r>
            <a:r>
              <a:rPr lang="ru-RU" dirty="0"/>
              <a:t>расчеты можно трактовать как способ погашения обязательств с помощью безналичных денежных средств или путем зачета взаимных требований.</a:t>
            </a:r>
          </a:p>
        </p:txBody>
      </p:sp>
    </p:spTree>
    <p:extLst>
      <p:ext uri="{BB962C8B-B14F-4D97-AF65-F5344CB8AC3E}">
        <p14:creationId xmlns:p14="http://schemas.microsoft.com/office/powerpoint/2010/main" val="2513546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право 1"/>
          <p:cNvSpPr/>
          <p:nvPr/>
        </p:nvSpPr>
        <p:spPr>
          <a:xfrm>
            <a:off x="148046" y="-191589"/>
            <a:ext cx="12043954" cy="7049589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b="1" dirty="0">
                <a:solidFill>
                  <a:srgbClr val="FF0000"/>
                </a:solidFill>
              </a:rPr>
              <a:t>Безналичный платежный оборот в России </a:t>
            </a:r>
            <a:r>
              <a:rPr lang="ru-RU" sz="1400" dirty="0"/>
              <a:t>организуется на основе определенных принципов: правовой режим осуществления расчетов и платежей обусловлен ролью платежной системы как основного элемента любого современного общества; объем требований клиента к банку отражается на его расчетном (текущем) счете; осуществление расчетов по банковским счетам; поддержание ликвидности на уровне, обеспечивающем бесперебойное осуществление платежей; наличие акцепта (согласия) плательщика на платеж; срочность платежа; контроль всех участников за правильностью совершения расчетов, соблюдением установленных положений, порядком их проведения; имущественная ответственность за несоблюдение договорных условий.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b="1" dirty="0">
                <a:solidFill>
                  <a:srgbClr val="FF0000"/>
                </a:solidFill>
              </a:rPr>
              <a:t>Действующие формы безналичных расчетов определены Гражданским кодексом РФ и Положением ЦБ </a:t>
            </a:r>
            <a:r>
              <a:rPr lang="ru-RU" sz="1400" dirty="0"/>
              <a:t>РФ от 19.06.2014г. № 383-П «О правилах осуществления перевода денежных средств» в соответствии с которым в  России действуют следующие формы безналичных расчетов: расчеты платежными поручениями; расчеты по аккредитиву; расчеты инкассовыми поручениями; расчеты чеками; расчеты в форме перевода денежных средств по требованию получателя средств (прямое </a:t>
            </a:r>
            <a:r>
              <a:rPr lang="ru-RU" sz="1400" dirty="0" err="1"/>
              <a:t>дебетование</a:t>
            </a:r>
            <a:r>
              <a:rPr lang="ru-RU" sz="1400" dirty="0"/>
              <a:t>); расчеты в форме перевода электронных денежных средств.</a:t>
            </a:r>
          </a:p>
        </p:txBody>
      </p:sp>
    </p:spTree>
    <p:extLst>
      <p:ext uri="{BB962C8B-B14F-4D97-AF65-F5344CB8AC3E}">
        <p14:creationId xmlns:p14="http://schemas.microsoft.com/office/powerpoint/2010/main" val="3853049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559" y="1675854"/>
            <a:ext cx="6283716" cy="478590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58240" y="174171"/>
            <a:ext cx="9910354" cy="12366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38389751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Цитаты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Цитаты</Template>
  <TotalTime>16</TotalTime>
  <Words>501</Words>
  <Application>Microsoft Office PowerPoint</Application>
  <PresentationFormat>Широкоэкранный</PresentationFormat>
  <Paragraphs>63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Calibri</vt:lpstr>
      <vt:lpstr>Century Gothic</vt:lpstr>
      <vt:lpstr>Times New Roman</vt:lpstr>
      <vt:lpstr>Wingdings</vt:lpstr>
      <vt:lpstr>Wingdings 2</vt:lpstr>
      <vt:lpstr>Цитаты</vt:lpstr>
      <vt:lpstr>Формы безналичных расчетов</vt:lpstr>
      <vt:lpstr>Презентация PowerPoint</vt:lpstr>
      <vt:lpstr>Правовую основу безналичных расчетов в Российской Федерации составляют:  </vt:lpstr>
      <vt:lpstr>Развитие форм безналичных расчетов в России</vt:lpstr>
      <vt:lpstr>Презентация PowerPoint</vt:lpstr>
      <vt:lpstr>Перевод денежных средств осуществляется в рамках следующих форм безналичных расчетов: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безналичных расчетов</dc:title>
  <dc:creator>Denis</dc:creator>
  <cp:lastModifiedBy>Denis</cp:lastModifiedBy>
  <cp:revision>2</cp:revision>
  <dcterms:created xsi:type="dcterms:W3CDTF">2018-10-09T10:18:22Z</dcterms:created>
  <dcterms:modified xsi:type="dcterms:W3CDTF">2018-10-09T10:35:10Z</dcterms:modified>
</cp:coreProperties>
</file>