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5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4720"/>
  </p:normalViewPr>
  <p:slideViewPr>
    <p:cSldViewPr>
      <p:cViewPr varScale="1">
        <p:scale>
          <a:sx n="210" d="100"/>
          <a:sy n="210" d="100"/>
        </p:scale>
        <p:origin x="308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b="1" dirty="0">
                <a:solidFill>
                  <a:srgbClr val="0070C0"/>
                </a:solidFill>
              </a:rPr>
              <a:t>ПОНЯТИЕ ПРАВОВОЙ  </a:t>
            </a:r>
            <a:r>
              <a:rPr lang="ru-RU" b="1">
                <a:solidFill>
                  <a:srgbClr val="0070C0"/>
                </a:solidFill>
              </a:rPr>
              <a:t>СОЦИАЛИЗАЦИИ ЛИЧНОСТИ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5373216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Выполнил:</a:t>
            </a:r>
          </a:p>
          <a:p>
            <a:r>
              <a:rPr lang="ru-RU" dirty="0"/>
              <a:t>Магистрант 1 курса М1-</a:t>
            </a:r>
            <a:r>
              <a:rPr lang="en-US" dirty="0"/>
              <a:t>3</a:t>
            </a:r>
            <a:endParaRPr lang="ru-RU" dirty="0"/>
          </a:p>
          <a:p>
            <a:r>
              <a:rPr lang="ru-RU" dirty="0"/>
              <a:t>В.Н. </a:t>
            </a:r>
            <a:r>
              <a:rPr lang="ru-RU" dirty="0" err="1"/>
              <a:t>Еремченко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4624"/>
            <a:ext cx="8028384" cy="64807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Cambria" pitchFamily="18" charset="0"/>
                <a:ea typeface="Cambria" pitchFamily="18" charset="0"/>
              </a:rPr>
              <a:t>Определение  правовой  социализации личности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92696"/>
            <a:ext cx="7890080" cy="5976664"/>
          </a:xfrm>
        </p:spPr>
        <p:txBody>
          <a:bodyPr>
            <a:normAutofit/>
          </a:bodyPr>
          <a:lstStyle/>
          <a:p>
            <a:pPr marL="82296" indent="0" algn="just">
              <a:spcBef>
                <a:spcPts val="0"/>
              </a:spcBef>
              <a:buNone/>
            </a:pPr>
            <a:r>
              <a:rPr lang="ru-RU" sz="2000" i="1" dirty="0">
                <a:latin typeface="Cambria" pitchFamily="18" charset="0"/>
                <a:ea typeface="Cambria" pitchFamily="18" charset="0"/>
              </a:rPr>
              <a:t>Правовая социализация личности </a:t>
            </a:r>
            <a:r>
              <a:rPr lang="ru-RU" sz="2000" dirty="0">
                <a:latin typeface="Cambria" pitchFamily="18" charset="0"/>
                <a:ea typeface="Cambria" pitchFamily="18" charset="0"/>
              </a:rPr>
              <a:t>– процесс выработки у человека представлений о своей социальной роли и месте в обществе.</a:t>
            </a:r>
          </a:p>
          <a:p>
            <a:pPr marL="82296" indent="0" algn="just">
              <a:spcBef>
                <a:spcPts val="0"/>
              </a:spcBef>
              <a:buNone/>
            </a:pPr>
            <a:endParaRPr lang="ru-RU" sz="2000" dirty="0">
              <a:latin typeface="Cambria" pitchFamily="18" charset="0"/>
              <a:ea typeface="Cambria" pitchFamily="18" charset="0"/>
            </a:endParaRP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2000" i="1" dirty="0">
                <a:latin typeface="Cambria" pitchFamily="18" charset="0"/>
                <a:ea typeface="Cambria" pitchFamily="18" charset="0"/>
              </a:rPr>
              <a:t>Социализация</a:t>
            </a:r>
            <a:r>
              <a:rPr lang="ru-RU" sz="2000" dirty="0">
                <a:latin typeface="Cambria" pitchFamily="18" charset="0"/>
                <a:ea typeface="Cambria" pitchFamily="18" charset="0"/>
              </a:rPr>
              <a:t> - это освоение культуры (норм, ценностей, идей, правил, поведения и стереотипов понимания) сообщества.</a:t>
            </a:r>
          </a:p>
          <a:p>
            <a:pPr marL="82296" indent="0" algn="just">
              <a:spcBef>
                <a:spcPts val="0"/>
              </a:spcBef>
              <a:buNone/>
            </a:pPr>
            <a:endParaRPr lang="ru-RU" sz="2000" dirty="0">
              <a:latin typeface="Cambria" pitchFamily="18" charset="0"/>
              <a:ea typeface="Cambria" pitchFamily="18" charset="0"/>
            </a:endParaRP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2000" dirty="0">
                <a:latin typeface="Cambria" pitchFamily="18" charset="0"/>
              </a:rPr>
              <a:t>Французский социолог и философ, основатель французской социологической школы и предшественник структурно-функционального анализа </a:t>
            </a:r>
            <a:r>
              <a:rPr lang="ru-RU" sz="2000" u="sng" dirty="0">
                <a:latin typeface="Cambria" pitchFamily="18" charset="0"/>
                <a:ea typeface="Cambria" pitchFamily="18" charset="0"/>
              </a:rPr>
              <a:t>Э. Дюркгейм </a:t>
            </a:r>
            <a:r>
              <a:rPr lang="ru-RU" sz="2000" dirty="0">
                <a:latin typeface="Cambria" pitchFamily="18" charset="0"/>
                <a:ea typeface="Cambria" pitchFamily="18" charset="0"/>
              </a:rPr>
              <a:t>связывает с  проблемами функционирования коллективного сознания, и, прежде всего, с передачей от поколения к поколению социальных норм и традиций.</a:t>
            </a:r>
          </a:p>
          <a:p>
            <a:pPr marL="82296" indent="0" algn="just">
              <a:spcBef>
                <a:spcPts val="0"/>
              </a:spcBef>
              <a:buNone/>
            </a:pPr>
            <a:endParaRPr lang="ru-RU" sz="2000" dirty="0">
              <a:latin typeface="Cambria" pitchFamily="18" charset="0"/>
              <a:ea typeface="Cambria" pitchFamily="18" charset="0"/>
            </a:endParaRP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2000" dirty="0">
                <a:latin typeface="Cambria" pitchFamily="18" charset="0"/>
              </a:rPr>
              <a:t>Представитель американской социологической теории, глава школы структурного функционализма, один из создателей современной теоретической социологии </a:t>
            </a:r>
            <a:r>
              <a:rPr lang="ru-RU" sz="2000" u="sng" dirty="0">
                <a:latin typeface="Cambria" pitchFamily="18" charset="0"/>
                <a:ea typeface="Cambria" pitchFamily="18" charset="0"/>
              </a:rPr>
              <a:t>Т. </a:t>
            </a:r>
            <a:r>
              <a:rPr lang="ru-RU" sz="2000" u="sng" dirty="0" err="1">
                <a:latin typeface="Cambria" pitchFamily="18" charset="0"/>
                <a:ea typeface="Cambria" pitchFamily="18" charset="0"/>
              </a:rPr>
              <a:t>Парсонс</a:t>
            </a:r>
            <a:r>
              <a:rPr lang="ru-RU" sz="2000" u="sng" dirty="0">
                <a:latin typeface="Cambria" pitchFamily="18" charset="0"/>
                <a:ea typeface="Cambria" pitchFamily="18" charset="0"/>
              </a:rPr>
              <a:t> </a:t>
            </a:r>
            <a:r>
              <a:rPr lang="ru-RU" sz="2000" dirty="0">
                <a:latin typeface="Cambria" pitchFamily="18" charset="0"/>
                <a:ea typeface="Cambria" pitchFamily="18" charset="0"/>
              </a:rPr>
              <a:t>- понимает социализацию как процесс функциональной адаптации индивида. </a:t>
            </a:r>
          </a:p>
          <a:p>
            <a:pPr marL="82296" indent="0" algn="just">
              <a:spcBef>
                <a:spcPts val="0"/>
              </a:spcBef>
              <a:buNone/>
            </a:pPr>
            <a:endParaRPr lang="ru-RU" sz="2400" dirty="0">
              <a:latin typeface="Cambria" pitchFamily="18" charset="0"/>
              <a:ea typeface="Cambria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Cambria" pitchFamily="18" charset="0"/>
                <a:ea typeface="Cambria" pitchFamily="18" charset="0"/>
              </a:rPr>
              <a:t>Типы социализации личности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31640" y="764704"/>
            <a:ext cx="2520280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Первичная социализация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8064" y="764704"/>
            <a:ext cx="3096344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Вторичная социализация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979712" y="1340768"/>
            <a:ext cx="504056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043608" y="2636912"/>
            <a:ext cx="2664296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Индивид подвергается в детском возрасте, становясь членом общества</a:t>
            </a:r>
          </a:p>
        </p:txBody>
      </p:sp>
      <p:cxnSp>
        <p:nvCxnSpPr>
          <p:cNvPr id="11" name="Прямая со стрелкой 10"/>
          <p:cNvCxnSpPr>
            <a:stCxn id="5" idx="2"/>
            <a:endCxn id="14" idx="0"/>
          </p:cNvCxnSpPr>
          <p:nvPr/>
        </p:nvCxnSpPr>
        <p:spPr>
          <a:xfrm>
            <a:off x="6696236" y="1340768"/>
            <a:ext cx="576064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868144" y="2564904"/>
            <a:ext cx="2808312" cy="1728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Любой последующий процесс, с помощью которого уже социализированный индивид интегрируется в новые секторы общества.</a:t>
            </a:r>
          </a:p>
        </p:txBody>
      </p:sp>
      <p:cxnSp>
        <p:nvCxnSpPr>
          <p:cNvPr id="19" name="Прямая со стрелкой 18"/>
          <p:cNvCxnSpPr>
            <a:stCxn id="8" idx="2"/>
          </p:cNvCxnSpPr>
          <p:nvPr/>
        </p:nvCxnSpPr>
        <p:spPr>
          <a:xfrm>
            <a:off x="2375756" y="393305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1043608" y="4581128"/>
            <a:ext cx="2736304" cy="172819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Семья,</a:t>
            </a:r>
          </a:p>
          <a:p>
            <a:pPr algn="ctr"/>
            <a:r>
              <a:rPr lang="ru-RU" dirty="0"/>
              <a:t>Детский сад,</a:t>
            </a:r>
          </a:p>
          <a:p>
            <a:pPr algn="ctr"/>
            <a:r>
              <a:rPr lang="ru-RU" dirty="0"/>
              <a:t>Школа,</a:t>
            </a:r>
          </a:p>
          <a:p>
            <a:pPr algn="ctr"/>
            <a:r>
              <a:rPr lang="ru-RU" dirty="0"/>
              <a:t>Окружение сверстников</a:t>
            </a:r>
          </a:p>
          <a:p>
            <a:pPr algn="ctr"/>
            <a:endParaRPr lang="ru-RU" dirty="0"/>
          </a:p>
        </p:txBody>
      </p:sp>
      <p:cxnSp>
        <p:nvCxnSpPr>
          <p:cNvPr id="22" name="Прямая со стрелкой 21"/>
          <p:cNvCxnSpPr>
            <a:stCxn id="14" idx="2"/>
          </p:cNvCxnSpPr>
          <p:nvPr/>
        </p:nvCxnSpPr>
        <p:spPr>
          <a:xfrm>
            <a:off x="7272300" y="429309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5652120" y="4797152"/>
            <a:ext cx="3312368" cy="172819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Работа,</a:t>
            </a:r>
          </a:p>
          <a:p>
            <a:pPr algn="ctr"/>
            <a:r>
              <a:rPr lang="ru-RU" dirty="0"/>
              <a:t>Вступление в брак, Рождение детей,</a:t>
            </a:r>
          </a:p>
          <a:p>
            <a:pPr algn="ctr"/>
            <a:r>
              <a:rPr lang="ru-RU" dirty="0"/>
              <a:t>Смена статуса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504056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latin typeface="Cambria" pitchFamily="18" charset="0"/>
                <a:ea typeface="Cambria" pitchFamily="18" charset="0"/>
              </a:rPr>
              <a:t>Осуществление процесса социализации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548680"/>
            <a:ext cx="8064896" cy="612068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sz="2800" u="sng" dirty="0">
              <a:latin typeface="Cambria" pitchFamily="18" charset="0"/>
              <a:ea typeface="Cambria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692696"/>
            <a:ext cx="1728192" cy="576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Микросистема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692696"/>
            <a:ext cx="1728192" cy="576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/>
              <a:t>Мезосистема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64088" y="692696"/>
            <a:ext cx="1584176" cy="576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/>
              <a:t>Экзосистема</a:t>
            </a:r>
            <a:r>
              <a:rPr lang="ru-RU" sz="1600" dirty="0"/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80312" y="692696"/>
            <a:ext cx="1656184" cy="576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Макросистема </a:t>
            </a:r>
          </a:p>
        </p:txBody>
      </p: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>
            <a:off x="1835696" y="12687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899592" y="1700808"/>
            <a:ext cx="1872208" cy="26642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индивид принимает непосредственное участие: семья, школа или детский сад, круг друзей. </a:t>
            </a:r>
          </a:p>
        </p:txBody>
      </p:sp>
      <p:cxnSp>
        <p:nvCxnSpPr>
          <p:cNvPr id="12" name="Прямая со стрелкой 11"/>
          <p:cNvCxnSpPr>
            <a:stCxn id="5" idx="2"/>
          </p:cNvCxnSpPr>
          <p:nvPr/>
        </p:nvCxnSpPr>
        <p:spPr>
          <a:xfrm>
            <a:off x="3995936" y="12687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059832" y="1700808"/>
            <a:ext cx="1944216" cy="26642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отношения между элементами микросистемы, например, между семьей и школой. </a:t>
            </a:r>
          </a:p>
        </p:txBody>
      </p:sp>
      <p:cxnSp>
        <p:nvCxnSpPr>
          <p:cNvPr id="15" name="Прямая со стрелкой 14"/>
          <p:cNvCxnSpPr>
            <a:stCxn id="6" idx="2"/>
          </p:cNvCxnSpPr>
          <p:nvPr/>
        </p:nvCxnSpPr>
        <p:spPr>
          <a:xfrm>
            <a:off x="6156176" y="12687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5220072" y="1772816"/>
            <a:ext cx="1944216" cy="46085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работа родителей, их деловое окружение, начальники и подчиненные, взаимоотношения которых с самими родителями играют важную роль в формировании представлений о мире взрослых у ребенка. </a:t>
            </a:r>
          </a:p>
        </p:txBody>
      </p:sp>
      <p:cxnSp>
        <p:nvCxnSpPr>
          <p:cNvPr id="18" name="Прямая со стрелкой 17"/>
          <p:cNvCxnSpPr>
            <a:stCxn id="7" idx="2"/>
          </p:cNvCxnSpPr>
          <p:nvPr/>
        </p:nvCxnSpPr>
        <p:spPr>
          <a:xfrm>
            <a:off x="8208404" y="126876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7380312" y="1772816"/>
            <a:ext cx="1656184" cy="41764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культурное окружение.</a:t>
            </a:r>
          </a:p>
          <a:p>
            <a:pPr algn="ctr"/>
            <a:r>
              <a:rPr lang="ru-RU" dirty="0"/>
              <a:t>идеологические установки общества в целом, детские и юношеские организации идеологического характера и т.д.</a:t>
            </a:r>
          </a:p>
        </p:txBody>
      </p:sp>
      <p:cxnSp>
        <p:nvCxnSpPr>
          <p:cNvPr id="21" name="Прямая соединительная линия 20"/>
          <p:cNvCxnSpPr>
            <a:stCxn id="4" idx="3"/>
            <a:endCxn id="5" idx="1"/>
          </p:cNvCxnSpPr>
          <p:nvPr/>
        </p:nvCxnSpPr>
        <p:spPr>
          <a:xfrm>
            <a:off x="2699792" y="980728"/>
            <a:ext cx="43204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5" idx="3"/>
            <a:endCxn id="6" idx="1"/>
          </p:cNvCxnSpPr>
          <p:nvPr/>
        </p:nvCxnSpPr>
        <p:spPr>
          <a:xfrm>
            <a:off x="4860032" y="980728"/>
            <a:ext cx="504056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6" idx="3"/>
            <a:endCxn id="7" idx="1"/>
          </p:cNvCxnSpPr>
          <p:nvPr/>
        </p:nvCxnSpPr>
        <p:spPr>
          <a:xfrm>
            <a:off x="6948264" y="980728"/>
            <a:ext cx="43204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-27384"/>
            <a:ext cx="7498080" cy="504056"/>
          </a:xfrm>
        </p:spPr>
        <p:txBody>
          <a:bodyPr>
            <a:noAutofit/>
          </a:bodyPr>
          <a:lstStyle/>
          <a:p>
            <a:pPr algn="ctr"/>
            <a:br>
              <a:rPr lang="ru-RU" sz="4800" u="sng" dirty="0"/>
            </a:br>
            <a:r>
              <a:rPr lang="ru-RU" sz="2200" dirty="0">
                <a:latin typeface="Cambria" pitchFamily="18" charset="0"/>
                <a:ea typeface="Cambria" pitchFamily="18" charset="0"/>
              </a:rPr>
              <a:t>Семья - важнейший агент первичной правовой социализации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123656"/>
          </a:xfrm>
        </p:spPr>
        <p:txBody>
          <a:bodyPr/>
          <a:lstStyle/>
          <a:p>
            <a:pPr algn="just">
              <a:buNone/>
            </a:pPr>
            <a:r>
              <a:rPr lang="ru-RU" sz="2000" dirty="0">
                <a:latin typeface="Cambria" pitchFamily="18" charset="0"/>
                <a:ea typeface="Cambria" pitchFamily="18" charset="0"/>
              </a:rPr>
              <a:t>          В функции семьи по отношению к ребенку входит его защита, обеспечение удовлетворения его насущных потребностей, забота о его здоровье. Семья знакомит ребенка с правилами поведения в обществе и общения с другими людьми. </a:t>
            </a:r>
          </a:p>
          <a:p>
            <a:pPr>
              <a:buNone/>
            </a:pPr>
            <a:endParaRPr lang="ru-RU" sz="2000" dirty="0">
              <a:latin typeface="Cambria" pitchFamily="18" charset="0"/>
              <a:ea typeface="Cambria" pitchFamily="18" charset="0"/>
            </a:endParaRPr>
          </a:p>
          <a:p>
            <a:pPr algn="just">
              <a:buNone/>
            </a:pPr>
            <a:r>
              <a:rPr lang="ru-RU" sz="2000" dirty="0">
                <a:latin typeface="Cambria" pitchFamily="18" charset="0"/>
                <a:ea typeface="Cambria" pitchFamily="18" charset="0"/>
              </a:rPr>
              <a:t>          Одновременно семья - это и институт, который больше всего способен принести вред в процессе социализации. Низкое социальное положение родителей, алкоголизм, конфликты и раздоры, их подчиненное положение на работе, социальное отчуждение, неполнота семьи, то есть отсутствие одного из родителей, девиации в поведении родителей, жестокое обращение с детьми.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504056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latin typeface="Cambria" pitchFamily="18" charset="0"/>
                <a:ea typeface="Cambria" pitchFamily="18" charset="0"/>
              </a:rPr>
              <a:t>Осуществление видов правовой социализации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92696"/>
            <a:ext cx="7818072" cy="555570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>
                <a:latin typeface="Cambria" pitchFamily="18" charset="0"/>
                <a:ea typeface="Cambria" pitchFamily="18" charset="0"/>
              </a:rPr>
              <a:t>Под правовой социализацией понимается процесс освоения (</a:t>
            </a:r>
            <a:r>
              <a:rPr lang="ru-RU" sz="2400" dirty="0" err="1">
                <a:latin typeface="Cambria" pitchFamily="18" charset="0"/>
                <a:ea typeface="Cambria" pitchFamily="18" charset="0"/>
              </a:rPr>
              <a:t>интернализации</a:t>
            </a:r>
            <a:r>
              <a:rPr lang="ru-RU" sz="2400" dirty="0">
                <a:latin typeface="Cambria" pitchFamily="18" charset="0"/>
                <a:ea typeface="Cambria" pitchFamily="18" charset="0"/>
              </a:rPr>
              <a:t>) личностью стандартов нормативного, правомерного поведения.</a:t>
            </a:r>
          </a:p>
          <a:p>
            <a:pPr marL="82296" indent="0" algn="just">
              <a:buNone/>
            </a:pPr>
            <a:endParaRPr lang="ru-RU" sz="24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988840"/>
            <a:ext cx="2232248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Социализация посредством научения заключается в приобретении элементарных  правовых знаний и усвоении соответствующих норм.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1988840"/>
            <a:ext cx="252028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Социализация на собственном и чужом опыте происходит в результате осмысления собственных ошибок и событий своего опыта, а также жизненного опыта окружающих людей.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1988840"/>
            <a:ext cx="252028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Символическая социализация основывается на собственных абстрактных представлениях человека о праве, государстве, стране, нации.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490066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latin typeface="Cambria" pitchFamily="18" charset="0"/>
                <a:ea typeface="Cambria" pitchFamily="18" charset="0"/>
              </a:rPr>
              <a:t>Политическое и правовое воспитание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20688"/>
            <a:ext cx="7962088" cy="612068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sz="2400" dirty="0">
                <a:latin typeface="Cambria" pitchFamily="18" charset="0"/>
                <a:ea typeface="Cambria" pitchFamily="18" charset="0"/>
              </a:rPr>
              <a:t>Политическое и правовое воспитание - важная часть системы преемственности в социализации индивида. </a:t>
            </a:r>
          </a:p>
          <a:p>
            <a:pPr marL="82296" indent="0">
              <a:buNone/>
            </a:pPr>
            <a:endParaRPr lang="ru-RU" sz="2400" u="sng" dirty="0">
              <a:latin typeface="Cambria" pitchFamily="18" charset="0"/>
              <a:ea typeface="Cambria" pitchFamily="18" charset="0"/>
            </a:endParaRPr>
          </a:p>
          <a:p>
            <a:pPr marL="82296" indent="0" algn="just">
              <a:buNone/>
            </a:pPr>
            <a:r>
              <a:rPr lang="ru-RU" sz="2400" dirty="0">
                <a:latin typeface="Cambria" pitchFamily="18" charset="0"/>
                <a:ea typeface="Cambria" pitchFamily="18" charset="0"/>
              </a:rPr>
              <a:t>Во-первых - способствует социализации индивида, формируя у него способность, играть определенные социальные роли, соответствовать принятым в обществе образцам поведения. Тем самым социализация формирует личность человека и приспосабливает его к жизни в обществе. </a:t>
            </a:r>
          </a:p>
          <a:p>
            <a:pPr marL="82296" indent="0" algn="just">
              <a:buNone/>
            </a:pPr>
            <a:endParaRPr lang="ru-RU" sz="2400" dirty="0">
              <a:latin typeface="Cambria" pitchFamily="18" charset="0"/>
              <a:ea typeface="Cambria" pitchFamily="18" charset="0"/>
            </a:endParaRPr>
          </a:p>
          <a:p>
            <a:pPr marL="82296" indent="0" algn="just">
              <a:buNone/>
            </a:pPr>
            <a:r>
              <a:rPr lang="ru-RU" sz="2400" dirty="0">
                <a:latin typeface="Cambria" pitchFamily="18" charset="0"/>
                <a:ea typeface="Cambria" pitchFamily="18" charset="0"/>
              </a:rPr>
              <a:t>Во-вторых - влияет на установление индивидом определенной системы ценностей. </a:t>
            </a:r>
          </a:p>
          <a:p>
            <a:pPr marL="82296" indent="0" algn="just">
              <a:buNone/>
            </a:pPr>
            <a:endParaRPr lang="ru-RU" sz="2400" dirty="0">
              <a:latin typeface="Cambria" pitchFamily="18" charset="0"/>
              <a:ea typeface="Cambria" pitchFamily="18" charset="0"/>
            </a:endParaRPr>
          </a:p>
          <a:p>
            <a:pPr marL="82296" indent="0" algn="just">
              <a:buNone/>
            </a:pPr>
            <a:r>
              <a:rPr lang="ru-RU" sz="2400" dirty="0">
                <a:latin typeface="Cambria" pitchFamily="18" charset="0"/>
                <a:ea typeface="Cambria" pitchFamily="18" charset="0"/>
              </a:rPr>
              <a:t>Третье направление влияния правовой культуры заключается в выработке навыков, привычек и стереотипов правового поведения. </a:t>
            </a:r>
          </a:p>
          <a:p>
            <a:pPr>
              <a:buNone/>
            </a:pPr>
            <a:r>
              <a:rPr lang="en-US" dirty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432048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latin typeface="Cambria" pitchFamily="18" charset="0"/>
                <a:ea typeface="Cambria" pitchFamily="18" charset="0"/>
              </a:rPr>
              <a:t>Правовая социализация личности в преемственности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61926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>
                <a:latin typeface="Cambria" pitchFamily="18" charset="0"/>
                <a:ea typeface="Cambria" pitchFamily="18" charset="0"/>
              </a:rPr>
              <a:t>          Преемственность - это не только формирование навыков социального поведения, соответствующих правовым нормам общества, но и осознание таких норм.   </a:t>
            </a:r>
          </a:p>
          <a:p>
            <a:pPr algn="just">
              <a:buNone/>
            </a:pPr>
            <a:endParaRPr lang="ru-RU" sz="2000" dirty="0">
              <a:latin typeface="Cambria" pitchFamily="18" charset="0"/>
              <a:ea typeface="Cambria" pitchFamily="18" charset="0"/>
            </a:endParaRPr>
          </a:p>
          <a:p>
            <a:pPr algn="just">
              <a:buNone/>
            </a:pPr>
            <a:r>
              <a:rPr lang="ru-RU" sz="2000" dirty="0">
                <a:latin typeface="Cambria" pitchFamily="18" charset="0"/>
                <a:ea typeface="Cambria" pitchFamily="18" charset="0"/>
              </a:rPr>
              <a:t>          Началом этого процесса становится усвоение в детстве норм социального поведения, общения и взаимодействия людей социальных и нравственных запретов и требований.</a:t>
            </a:r>
          </a:p>
          <a:p>
            <a:pPr algn="just">
              <a:buNone/>
            </a:pPr>
            <a:endParaRPr lang="ru-RU" sz="2000" dirty="0">
              <a:latin typeface="Cambria" pitchFamily="18" charset="0"/>
              <a:ea typeface="Cambria" pitchFamily="18" charset="0"/>
            </a:endParaRPr>
          </a:p>
          <a:p>
            <a:pPr algn="just">
              <a:buNone/>
            </a:pPr>
            <a:r>
              <a:rPr lang="ru-RU" sz="2000" dirty="0">
                <a:latin typeface="Cambria" pitchFamily="18" charset="0"/>
                <a:ea typeface="Cambria" pitchFamily="18" charset="0"/>
              </a:rPr>
              <a:t>           Позже правовая социализация принимает более отчетливые формы: это происходит тогда, когда человек, став взрослым, становится полноценным участником правоотношений и сталкивается с необходимостью самостоятельно отстаивать свои права, цивилизованно вступать во взаимоотношения с другими людьми и выполнять свои обязанности перед обществом.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/>
          </a:p>
          <a:p>
            <a:pPr marL="82296" indent="0" algn="ctr">
              <a:buNone/>
            </a:pPr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99586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206</TotalTime>
  <Words>621</Words>
  <Application>Microsoft Macintosh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Cambria</vt:lpstr>
      <vt:lpstr>Corbel</vt:lpstr>
      <vt:lpstr>Gill Sans MT</vt:lpstr>
      <vt:lpstr>Verdana</vt:lpstr>
      <vt:lpstr>Wingdings 2</vt:lpstr>
      <vt:lpstr>Солнцестояние</vt:lpstr>
      <vt:lpstr>PowerPoint Presentation</vt:lpstr>
      <vt:lpstr>Определение  правовой  социализации личности</vt:lpstr>
      <vt:lpstr>Типы социализации личности</vt:lpstr>
      <vt:lpstr>Осуществление процесса социализации</vt:lpstr>
      <vt:lpstr> Семья - важнейший агент первичной правовой социализации</vt:lpstr>
      <vt:lpstr>Осуществление видов правовой социализации</vt:lpstr>
      <vt:lpstr>Политическое и правовое воспитание</vt:lpstr>
      <vt:lpstr>Правовая социализация личности в преемственности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Юридическая  психология</dc:title>
  <cp:lastModifiedBy>Александр Богдасаров</cp:lastModifiedBy>
  <cp:revision>29</cp:revision>
  <cp:lastPrinted>2019-12-16T09:09:35Z</cp:lastPrinted>
  <dcterms:created xsi:type="dcterms:W3CDTF">2014-11-07T03:56:16Z</dcterms:created>
  <dcterms:modified xsi:type="dcterms:W3CDTF">2020-10-14T18:53:20Z</dcterms:modified>
</cp:coreProperties>
</file>