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14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18.11.20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18.11.20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18.11.20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18.11.20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18.11.20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итульный слайд с рисун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18.11.20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18.11.20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18.11.20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18.11.20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18.11.20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18.11.20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18.11.20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18.11.20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863600" y="1523999"/>
            <a:ext cx="7353300" cy="1724867"/>
          </a:xfrm>
        </p:spPr>
        <p:txBody>
          <a:bodyPr/>
          <a:lstStyle/>
          <a:p>
            <a:r>
              <a:rPr lang="ru-RU" sz="5400" b="1" dirty="0">
                <a:solidFill>
                  <a:srgbClr val="2C7C9F"/>
                </a:solidFill>
                <a:latin typeface="Times New Roman"/>
                <a:ea typeface="Calibri"/>
              </a:rPr>
              <a:t>Судебное правотворчество</a:t>
            </a:r>
            <a:r>
              <a:rPr lang="ru-RU" sz="4800" dirty="0">
                <a:solidFill>
                  <a:srgbClr val="2C7C9F"/>
                </a:solidFill>
              </a:rPr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8721" y="5369112"/>
            <a:ext cx="6498159" cy="916641"/>
          </a:xfrm>
        </p:spPr>
        <p:txBody>
          <a:bodyPr/>
          <a:lstStyle/>
          <a:p>
            <a:r>
              <a:rPr lang="ru-RU" dirty="0" smtClean="0"/>
              <a:t>ДОЛИНА ИРИНА М1-3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6314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9275" y="774700"/>
            <a:ext cx="8042276" cy="5168901"/>
          </a:xfrm>
        </p:spPr>
        <p:txBody>
          <a:bodyPr>
            <a:normAutofit/>
          </a:bodyPr>
          <a:lstStyle/>
          <a:p>
            <a:r>
              <a:rPr lang="ru-RU" sz="3000" dirty="0">
                <a:latin typeface="Times New Roman"/>
                <a:cs typeface="Times New Roman"/>
              </a:rPr>
              <a:t>В науке под правотворчеством понимается создание, изменение и отмену правовых норм в конкретных формах, которые предусмотрены в данной правовой системе.</a:t>
            </a:r>
          </a:p>
          <a:p>
            <a:r>
              <a:rPr lang="ru-RU" sz="3000" dirty="0">
                <a:latin typeface="Times New Roman"/>
                <a:cs typeface="Times New Roman"/>
              </a:rPr>
              <a:t>Правотворчество является постоянным длительным творческим процессом формирования норм права, в основе которого лежат источники права, которые его порождают, органически включая в себя правотворчество.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9560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9275" y="736600"/>
            <a:ext cx="8042276" cy="5283199"/>
          </a:xfrm>
        </p:spPr>
        <p:txBody>
          <a:bodyPr>
            <a:normAutofit fontScale="85000" lnSpcReduction="20000"/>
          </a:bodyPr>
          <a:lstStyle/>
          <a:p>
            <a:r>
              <a:rPr lang="ru-RU" sz="3300" dirty="0">
                <a:latin typeface="Times New Roman"/>
                <a:cs typeface="Times New Roman"/>
              </a:rPr>
              <a:t>Отражением судебного правотворчества являются определенные результаты (формы права), в которых выражаются выводы судебных органов, которые и признаются судебным прецедентом. </a:t>
            </a:r>
          </a:p>
          <a:p>
            <a:r>
              <a:rPr lang="ru-RU" sz="3300" dirty="0">
                <a:latin typeface="Times New Roman"/>
                <a:cs typeface="Times New Roman"/>
              </a:rPr>
              <a:t>При этом, если нормативная природа вынесенных Конституционным Судом решений не вызывает сомнения, то акты пленумов Верховного Суда Российской Федерации, безусловно являются неоднозначными и имеют двойственную природу. Так, с одной стороны, это они являются результатом </a:t>
            </a:r>
            <a:r>
              <a:rPr lang="ru-RU" sz="3300" dirty="0" smtClean="0">
                <a:latin typeface="Times New Roman"/>
                <a:cs typeface="Times New Roman"/>
              </a:rPr>
              <a:t>толкования, </a:t>
            </a:r>
            <a:r>
              <a:rPr lang="ru-RU" sz="3300" dirty="0">
                <a:latin typeface="Times New Roman"/>
                <a:cs typeface="Times New Roman"/>
              </a:rPr>
              <a:t>а с другой стороны – правотворчества.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32943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82601"/>
            <a:ext cx="9017000" cy="5740400"/>
          </a:xfrm>
        </p:spPr>
        <p:txBody>
          <a:bodyPr>
            <a:no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	Такие </a:t>
            </a:r>
            <a:r>
              <a:rPr lang="ru-RU" sz="2800" dirty="0">
                <a:latin typeface="Times New Roman"/>
                <a:ea typeface="Calibri"/>
                <a:cs typeface="Times New Roman"/>
              </a:rPr>
              <a:t>понятия, как судебная практика нельзя использовать в качестве формы права, поскольку она является лишь показателем деятельности суда, определенный опыт по рассмотрению отдельных категорий дел, но не является формой норм </a:t>
            </a:r>
            <a:r>
              <a:rPr lang="ru-RU" sz="2800" dirty="0" smtClean="0">
                <a:latin typeface="Times New Roman"/>
                <a:ea typeface="Calibri"/>
                <a:cs typeface="Times New Roman"/>
              </a:rPr>
              <a:t>права.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	Судебное </a:t>
            </a:r>
            <a:r>
              <a:rPr lang="ru-RU" sz="2800" dirty="0">
                <a:latin typeface="Times New Roman"/>
                <a:cs typeface="Times New Roman"/>
              </a:rPr>
              <a:t>правотворчество имеет место в процессе осуществления судебными органами своей основной функции по отправлению правосудия: рассмотрение конкретных юридических дел; конституционный контроль; защита прав граждан в их взаимоотношениях с органами исполнительной власти; установление юридически значимых фактов и состояний</a:t>
            </a:r>
            <a:r>
              <a:rPr lang="ru-RU" sz="2800" dirty="0" smtClean="0">
                <a:latin typeface="Times New Roman"/>
                <a:cs typeface="Times New Roman"/>
              </a:rPr>
              <a:t>.</a:t>
            </a:r>
            <a:endParaRPr lang="ru-RU" sz="2800" dirty="0"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53307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3200" dirty="0">
                <a:latin typeface="Times New Roman"/>
                <a:cs typeface="Times New Roman"/>
              </a:rPr>
              <a:t>В юридической литературе указывается </a:t>
            </a:r>
            <a:r>
              <a:rPr lang="ru-RU" sz="3200" dirty="0" smtClean="0">
                <a:latin typeface="Times New Roman"/>
                <a:cs typeface="Times New Roman"/>
              </a:rPr>
              <a:t>на </a:t>
            </a:r>
            <a:r>
              <a:rPr lang="ru-RU" sz="3200" dirty="0">
                <a:latin typeface="Times New Roman"/>
                <a:cs typeface="Times New Roman"/>
              </a:rPr>
              <a:t>такой вид судебного правотворчества, как исправляющее правотворчество, под которым понимается "деятельность судов, вызванная противоречием между волей законодателя и "волей закона" и направленная на устранение этого противоречия путем отмены, изменения и дополнения норм закона при помощи применения методов аналогии права и конкретизации".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7399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latin typeface="Times New Roman"/>
                <a:cs typeface="Times New Roman"/>
              </a:rPr>
              <a:t>Особенности судебного правотворчества:</a:t>
            </a:r>
            <a:endParaRPr lang="ru-RU" sz="4400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1"/>
            <a:ext cx="8940799" cy="43434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/>
                <a:cs typeface="Times New Roman"/>
              </a:rPr>
              <a:t>	</a:t>
            </a:r>
            <a:r>
              <a:rPr lang="ru-RU" sz="2800" dirty="0" smtClean="0">
                <a:latin typeface="Times New Roman"/>
                <a:cs typeface="Times New Roman"/>
              </a:rPr>
              <a:t>1</a:t>
            </a:r>
            <a:r>
              <a:rPr lang="ru-RU" sz="2800" dirty="0">
                <a:latin typeface="Times New Roman"/>
                <a:cs typeface="Times New Roman"/>
              </a:rPr>
              <a:t>) «</a:t>
            </a:r>
            <a:r>
              <a:rPr lang="ru-RU" sz="2800" dirty="0" smtClean="0">
                <a:latin typeface="Times New Roman"/>
                <a:cs typeface="Times New Roman"/>
              </a:rPr>
              <a:t>судебное </a:t>
            </a:r>
            <a:r>
              <a:rPr lang="ru-RU" sz="2800" dirty="0">
                <a:latin typeface="Times New Roman"/>
                <a:cs typeface="Times New Roman"/>
              </a:rPr>
              <a:t>правотворчество всегда есть побочный продукт акта правосудия»; </a:t>
            </a:r>
          </a:p>
          <a:p>
            <a:pPr marL="0" indent="0" algn="just">
              <a:buNone/>
            </a:pPr>
            <a:r>
              <a:rPr lang="ru-RU" sz="2800" dirty="0" smtClean="0">
                <a:latin typeface="Times New Roman"/>
                <a:cs typeface="Times New Roman"/>
              </a:rPr>
              <a:t>	2</a:t>
            </a:r>
            <a:r>
              <a:rPr lang="ru-RU" sz="2800" dirty="0">
                <a:latin typeface="Times New Roman"/>
                <a:cs typeface="Times New Roman"/>
              </a:rPr>
              <a:t>) оно «не самостоятельно» в том смысле, что «привязано» к основной функции судебной власти - осуществлению правосудия. </a:t>
            </a:r>
            <a:endParaRPr lang="ru-RU" sz="2800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/>
                <a:cs typeface="Times New Roman"/>
              </a:rPr>
              <a:t>	</a:t>
            </a:r>
            <a:r>
              <a:rPr lang="ru-RU" sz="2800" dirty="0" smtClean="0">
                <a:latin typeface="Times New Roman"/>
                <a:cs typeface="Times New Roman"/>
              </a:rPr>
              <a:t>3</a:t>
            </a:r>
            <a:r>
              <a:rPr lang="ru-RU" sz="2800" dirty="0">
                <a:latin typeface="Times New Roman"/>
                <a:cs typeface="Times New Roman"/>
              </a:rPr>
              <a:t>) оно осуществляется в рамках закона и на основе закона, исходящего от высшей законодательной власти страны; </a:t>
            </a:r>
          </a:p>
          <a:p>
            <a:endParaRPr lang="ru-RU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5368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549275" y="-324224"/>
            <a:ext cx="8042276" cy="1336956"/>
          </a:xfrm>
        </p:spPr>
        <p:txBody>
          <a:bodyPr/>
          <a:lstStyle/>
          <a:p>
            <a:r>
              <a:rPr lang="ru-RU" dirty="0" smtClean="0">
                <a:latin typeface="Times New Roman"/>
                <a:cs typeface="Times New Roman"/>
              </a:rPr>
              <a:t>Использованная литература:</a:t>
            </a: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700" y="1415865"/>
            <a:ext cx="9131300" cy="5048436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sz="3000" dirty="0" smtClean="0">
                <a:latin typeface="Times New Roman"/>
                <a:cs typeface="Times New Roman"/>
              </a:rPr>
              <a:t>Кузнецов Виктор Николаевич Судебный прецедент - де-факто источник права на евразийском пространстве // Евразийская адвокатура. 2015. № 5. </a:t>
            </a:r>
          </a:p>
          <a:p>
            <a:pPr lvl="0"/>
            <a:r>
              <a:rPr lang="ru-RU" sz="3000" dirty="0" smtClean="0">
                <a:latin typeface="Times New Roman"/>
                <a:cs typeface="Times New Roman"/>
              </a:rPr>
              <a:t>Марченко, М.Н. Теория государства и права / М.Н. Марченко. - М.: Проспект, </a:t>
            </a:r>
            <a:r>
              <a:rPr lang="ru-RU" sz="3000" dirty="0" err="1" smtClean="0">
                <a:latin typeface="Times New Roman"/>
                <a:cs typeface="Times New Roman"/>
              </a:rPr>
              <a:t>Велби</a:t>
            </a:r>
            <a:r>
              <a:rPr lang="ru-RU" sz="3000" dirty="0" smtClean="0">
                <a:latin typeface="Times New Roman"/>
                <a:cs typeface="Times New Roman"/>
              </a:rPr>
              <a:t>; Издание 2-е, 2016.</a:t>
            </a:r>
          </a:p>
          <a:p>
            <a:r>
              <a:rPr lang="ru-RU" sz="3000" dirty="0" err="1" smtClean="0">
                <a:latin typeface="Times New Roman"/>
                <a:cs typeface="Times New Roman"/>
              </a:rPr>
              <a:t>Астафичев</a:t>
            </a:r>
            <a:r>
              <a:rPr lang="ru-RU" sz="3000" dirty="0" smtClean="0">
                <a:latin typeface="Times New Roman"/>
                <a:cs typeface="Times New Roman"/>
              </a:rPr>
              <a:t> П.А. Принцип разделения властей в правовых позициях Конституционного Суда России. Российская Академия юридических наук. Научные труды. </a:t>
            </a:r>
            <a:r>
              <a:rPr lang="ru-RU" sz="3000" dirty="0" err="1" smtClean="0">
                <a:latin typeface="Times New Roman"/>
                <a:cs typeface="Times New Roman"/>
              </a:rPr>
              <a:t>Вып</a:t>
            </a:r>
            <a:r>
              <a:rPr lang="ru-RU" sz="3000" dirty="0" smtClean="0">
                <a:latin typeface="Times New Roman"/>
                <a:cs typeface="Times New Roman"/>
              </a:rPr>
              <a:t>. 2. Т.1. М, 2002. </a:t>
            </a:r>
          </a:p>
          <a:p>
            <a:r>
              <a:rPr lang="ru-RU" sz="3000" dirty="0" err="1" smtClean="0">
                <a:latin typeface="Times New Roman"/>
                <a:cs typeface="Times New Roman"/>
              </a:rPr>
              <a:t>Мартынчик</a:t>
            </a:r>
            <a:r>
              <a:rPr lang="ru-RU" sz="3000" dirty="0" smtClean="0">
                <a:latin typeface="Times New Roman"/>
                <a:cs typeface="Times New Roman"/>
              </a:rPr>
              <a:t> Е., </a:t>
            </a:r>
            <a:r>
              <a:rPr lang="ru-RU" sz="3000" dirty="0" err="1" smtClean="0">
                <a:latin typeface="Times New Roman"/>
                <a:cs typeface="Times New Roman"/>
              </a:rPr>
              <a:t>Колоколова</a:t>
            </a:r>
            <a:r>
              <a:rPr lang="ru-RU" sz="3000" dirty="0" smtClean="0">
                <a:latin typeface="Times New Roman"/>
                <a:cs typeface="Times New Roman"/>
              </a:rPr>
              <a:t> Э. Прецедентное право: от советской идеологии к международной практике. -1994. - № 12. </a:t>
            </a:r>
          </a:p>
          <a:p>
            <a:r>
              <a:rPr lang="ru-RU" sz="3000" dirty="0">
                <a:latin typeface="Times New Roman"/>
                <a:cs typeface="Times New Roman"/>
              </a:rPr>
              <a:t>Морозова Л.А. К вопросу о судебном правотворчестве // Юридическая техника. Ежегодник. Н. Новгород, 2014. </a:t>
            </a:r>
            <a:r>
              <a:rPr lang="ru-RU" sz="3000" dirty="0" err="1">
                <a:latin typeface="Times New Roman"/>
                <a:cs typeface="Times New Roman"/>
              </a:rPr>
              <a:t>N</a:t>
            </a:r>
            <a:r>
              <a:rPr lang="ru-RU" sz="3000" dirty="0">
                <a:latin typeface="Times New Roman"/>
                <a:cs typeface="Times New Roman"/>
              </a:rPr>
              <a:t> </a:t>
            </a:r>
            <a:r>
              <a:rPr lang="ru-RU" sz="3000" dirty="0" smtClean="0">
                <a:latin typeface="Times New Roman"/>
                <a:cs typeface="Times New Roman"/>
              </a:rPr>
              <a:t>8.</a:t>
            </a:r>
          </a:p>
          <a:p>
            <a:endParaRPr lang="ru-RU" sz="3000" dirty="0" smtClean="0">
              <a:latin typeface="Times New Roman"/>
              <a:cs typeface="Times New Roman"/>
            </a:endParaRPr>
          </a:p>
          <a:p>
            <a:endParaRPr lang="ru-RU" sz="3000" dirty="0" smtClean="0">
              <a:latin typeface="Times New Roman"/>
              <a:cs typeface="Times New Roman"/>
            </a:endParaRPr>
          </a:p>
          <a:p>
            <a:endParaRPr lang="ru-RU" sz="3000" dirty="0" smtClean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726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риз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Бриз.thmx</Template>
  <TotalTime>313</TotalTime>
  <Words>325</Words>
  <Application>Microsoft Macintosh PowerPoint</Application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Бриз</vt:lpstr>
      <vt:lpstr>Судебное правотворчество 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судебного правотворчества:</vt:lpstr>
      <vt:lpstr>Использованная литература: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Судебное правотворчество </dc:title>
  <dc:creator>Долина Вера</dc:creator>
  <cp:lastModifiedBy>Долина Вера</cp:lastModifiedBy>
  <cp:revision>6</cp:revision>
  <dcterms:created xsi:type="dcterms:W3CDTF">2020-11-18T09:29:53Z</dcterms:created>
  <dcterms:modified xsi:type="dcterms:W3CDTF">2020-11-18T14:43:37Z</dcterms:modified>
</cp:coreProperties>
</file>