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7" r:id="rId3"/>
    <p:sldId id="274" r:id="rId4"/>
    <p:sldId id="258" r:id="rId5"/>
    <p:sldId id="275" r:id="rId6"/>
    <p:sldId id="276" r:id="rId7"/>
    <p:sldId id="277" r:id="rId8"/>
    <p:sldId id="259" r:id="rId9"/>
    <p:sldId id="261" r:id="rId10"/>
    <p:sldId id="262" r:id="rId11"/>
    <p:sldId id="278" r:id="rId12"/>
    <p:sldId id="279" r:id="rId13"/>
    <p:sldId id="280" r:id="rId14"/>
    <p:sldId id="281" r:id="rId15"/>
    <p:sldId id="284" r:id="rId16"/>
    <p:sldId id="282" r:id="rId17"/>
    <p:sldId id="285" r:id="rId18"/>
    <p:sldId id="286" r:id="rId19"/>
    <p:sldId id="287" r:id="rId20"/>
    <p:sldId id="270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89" autoAdjust="0"/>
  </p:normalViewPr>
  <p:slideViewPr>
    <p:cSldViewPr snapToGrid="0">
      <p:cViewPr varScale="1">
        <p:scale>
          <a:sx n="112" d="100"/>
          <a:sy n="112" d="100"/>
        </p:scale>
        <p:origin x="-46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5BA35-F6E6-4A1E-90CA-FC7972C416D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6D35BFD9-4B70-4459-AB7D-C90875FD66D8}">
      <dgm:prSet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F840211-8C4C-409C-B7F4-D3F041264920}" type="parTrans" cxnId="{DB2167C4-3C3E-446A-BEC4-5E310B3CB0A1}">
      <dgm:prSet/>
      <dgm:spPr/>
      <dgm:t>
        <a:bodyPr/>
        <a:lstStyle/>
        <a:p>
          <a:endParaRPr lang="ru-RU"/>
        </a:p>
      </dgm:t>
    </dgm:pt>
    <dgm:pt modelId="{CF4566C7-3C4A-4B8D-A906-F3B849818222}" type="sibTrans" cxnId="{DB2167C4-3C3E-446A-BEC4-5E310B3CB0A1}">
      <dgm:prSet/>
      <dgm:spPr/>
      <dgm:t>
        <a:bodyPr/>
        <a:lstStyle/>
        <a:p>
          <a:endParaRPr lang="ru-RU"/>
        </a:p>
      </dgm:t>
    </dgm:pt>
    <dgm:pt modelId="{91666641-441A-4D29-8BD3-D5F3396C1F6D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BFD2163-63A3-41FD-8A2C-1ADFC0A0533D}" type="parTrans" cxnId="{F5835130-940A-4403-A796-C5F328722F66}">
      <dgm:prSet/>
      <dgm:spPr/>
      <dgm:t>
        <a:bodyPr/>
        <a:lstStyle/>
        <a:p>
          <a:endParaRPr lang="ru-RU"/>
        </a:p>
      </dgm:t>
    </dgm:pt>
    <dgm:pt modelId="{40339B6E-0DC8-4DF4-8E53-80314DAB5E46}" type="sibTrans" cxnId="{F5835130-940A-4403-A796-C5F328722F66}">
      <dgm:prSet/>
      <dgm:spPr/>
      <dgm:t>
        <a:bodyPr/>
        <a:lstStyle/>
        <a:p>
          <a:endParaRPr lang="ru-RU"/>
        </a:p>
      </dgm:t>
    </dgm:pt>
    <dgm:pt modelId="{93D461E1-7333-4131-9811-F81E467D6037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94A6192-1AB2-4DCF-B0C5-7FCBEC435CB7}" type="parTrans" cxnId="{D141E6F4-7943-48F3-A381-3ECF42C65047}">
      <dgm:prSet/>
      <dgm:spPr/>
      <dgm:t>
        <a:bodyPr/>
        <a:lstStyle/>
        <a:p>
          <a:endParaRPr lang="ru-RU"/>
        </a:p>
      </dgm:t>
    </dgm:pt>
    <dgm:pt modelId="{5A12B0E9-01DC-4F46-9D91-66499518DA2E}" type="sibTrans" cxnId="{D141E6F4-7943-48F3-A381-3ECF42C65047}">
      <dgm:prSet/>
      <dgm:spPr/>
      <dgm:t>
        <a:bodyPr/>
        <a:lstStyle/>
        <a:p>
          <a:endParaRPr lang="ru-RU"/>
        </a:p>
      </dgm:t>
    </dgm:pt>
    <dgm:pt modelId="{7533ABB4-C1D0-46EE-B4F6-EF690C55F1C5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FF7DA69-B76A-4CAF-81CF-2341C7C54400}" type="parTrans" cxnId="{4D28BA6F-5DEC-419B-A9F9-5416C7A3C087}">
      <dgm:prSet/>
      <dgm:spPr/>
      <dgm:t>
        <a:bodyPr/>
        <a:lstStyle/>
        <a:p>
          <a:endParaRPr lang="ru-RU"/>
        </a:p>
      </dgm:t>
    </dgm:pt>
    <dgm:pt modelId="{BA45C75F-7FBA-4BDC-A9F2-85148CE6F6FF}" type="sibTrans" cxnId="{4D28BA6F-5DEC-419B-A9F9-5416C7A3C087}">
      <dgm:prSet/>
      <dgm:spPr/>
      <dgm:t>
        <a:bodyPr/>
        <a:lstStyle/>
        <a:p>
          <a:endParaRPr lang="ru-RU"/>
        </a:p>
      </dgm:t>
    </dgm:pt>
    <dgm:pt modelId="{4DBD4FE3-C99A-411B-866C-FBEB88B467A4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037BE03F-EFD5-4D9B-8142-2DFA5C377307}" type="parTrans" cxnId="{576B8FB8-2B34-44E3-9E72-A6E131BB7BDC}">
      <dgm:prSet/>
      <dgm:spPr/>
      <dgm:t>
        <a:bodyPr/>
        <a:lstStyle/>
        <a:p>
          <a:endParaRPr lang="ru-RU"/>
        </a:p>
      </dgm:t>
    </dgm:pt>
    <dgm:pt modelId="{236F4213-0B29-4B35-A1BC-836CB9025475}" type="sibTrans" cxnId="{576B8FB8-2B34-44E3-9E72-A6E131BB7BDC}">
      <dgm:prSet/>
      <dgm:spPr/>
      <dgm:t>
        <a:bodyPr/>
        <a:lstStyle/>
        <a:p>
          <a:endParaRPr lang="ru-RU"/>
        </a:p>
      </dgm:t>
    </dgm:pt>
    <dgm:pt modelId="{5700F0D6-07DD-4C6D-9083-94AFB4423B8A}">
      <dgm:prSet phldrT="[Текст]"/>
      <dgm:spPr/>
      <dgm:t>
        <a:bodyPr/>
        <a:lstStyle/>
        <a:p>
          <a:r>
            <a:rPr lang="ru-RU" dirty="0" smtClean="0"/>
            <a:t>рабовладельческая</a:t>
          </a:r>
          <a:endParaRPr lang="ru-RU" dirty="0"/>
        </a:p>
      </dgm:t>
    </dgm:pt>
    <dgm:pt modelId="{2666B6C1-A6BF-4881-B6D6-E6B36FF69294}" type="parTrans" cxnId="{0BB480FD-3773-4390-B19F-3A693ADD7B20}">
      <dgm:prSet/>
      <dgm:spPr/>
      <dgm:t>
        <a:bodyPr/>
        <a:lstStyle/>
        <a:p>
          <a:endParaRPr lang="ru-RU"/>
        </a:p>
      </dgm:t>
    </dgm:pt>
    <dgm:pt modelId="{9F64A015-604F-444F-83A9-C58518DEE864}" type="sibTrans" cxnId="{0BB480FD-3773-4390-B19F-3A693ADD7B20}">
      <dgm:prSet/>
      <dgm:spPr/>
      <dgm:t>
        <a:bodyPr/>
        <a:lstStyle/>
        <a:p>
          <a:endParaRPr lang="ru-RU"/>
        </a:p>
      </dgm:t>
    </dgm:pt>
    <dgm:pt modelId="{2A227986-E965-40F4-B925-3EA98679AA15}">
      <dgm:prSet phldrT="[Текст]"/>
      <dgm:spPr/>
      <dgm:t>
        <a:bodyPr/>
        <a:lstStyle/>
        <a:p>
          <a:r>
            <a:rPr lang="ru-RU" dirty="0" smtClean="0"/>
            <a:t>феодальная </a:t>
          </a:r>
          <a:endParaRPr lang="ru-RU" dirty="0"/>
        </a:p>
      </dgm:t>
    </dgm:pt>
    <dgm:pt modelId="{D9879635-A978-42DD-A09E-703D1EBA2911}" type="parTrans" cxnId="{59CD4394-B363-4372-891E-11036C31005C}">
      <dgm:prSet/>
      <dgm:spPr/>
      <dgm:t>
        <a:bodyPr/>
        <a:lstStyle/>
        <a:p>
          <a:endParaRPr lang="ru-RU"/>
        </a:p>
      </dgm:t>
    </dgm:pt>
    <dgm:pt modelId="{0CCBC62B-99F5-4DDD-BEAE-642DF446C02D}" type="sibTrans" cxnId="{59CD4394-B363-4372-891E-11036C31005C}">
      <dgm:prSet/>
      <dgm:spPr/>
      <dgm:t>
        <a:bodyPr/>
        <a:lstStyle/>
        <a:p>
          <a:endParaRPr lang="ru-RU"/>
        </a:p>
      </dgm:t>
    </dgm:pt>
    <dgm:pt modelId="{11809D3A-7E13-4D64-A6BC-6A0C82B87A51}">
      <dgm:prSet phldrT="[Текст]"/>
      <dgm:spPr/>
      <dgm:t>
        <a:bodyPr/>
        <a:lstStyle/>
        <a:p>
          <a:r>
            <a:rPr lang="ru-RU" dirty="0" smtClean="0"/>
            <a:t>капиталистическая </a:t>
          </a:r>
          <a:endParaRPr lang="ru-RU" dirty="0"/>
        </a:p>
      </dgm:t>
    </dgm:pt>
    <dgm:pt modelId="{AD435A62-E381-4EBA-8DEF-AA8EDF3A2C5A}" type="parTrans" cxnId="{38B3C8AC-DF23-46A8-A151-36AFFDC1E534}">
      <dgm:prSet/>
      <dgm:spPr/>
      <dgm:t>
        <a:bodyPr/>
        <a:lstStyle/>
        <a:p>
          <a:endParaRPr lang="ru-RU"/>
        </a:p>
      </dgm:t>
    </dgm:pt>
    <dgm:pt modelId="{D7E6C0B7-224E-4522-B777-8ADB25C338A2}" type="sibTrans" cxnId="{38B3C8AC-DF23-46A8-A151-36AFFDC1E534}">
      <dgm:prSet/>
      <dgm:spPr/>
      <dgm:t>
        <a:bodyPr/>
        <a:lstStyle/>
        <a:p>
          <a:endParaRPr lang="ru-RU"/>
        </a:p>
      </dgm:t>
    </dgm:pt>
    <dgm:pt modelId="{B9AF0E63-6C23-4970-B68A-512461B16189}">
      <dgm:prSet phldrT="[Текст]"/>
      <dgm:spPr/>
      <dgm:t>
        <a:bodyPr/>
        <a:lstStyle/>
        <a:p>
          <a:r>
            <a:rPr lang="ru-RU" dirty="0" smtClean="0"/>
            <a:t>коммунистическая</a:t>
          </a:r>
          <a:endParaRPr lang="ru-RU" dirty="0"/>
        </a:p>
      </dgm:t>
    </dgm:pt>
    <dgm:pt modelId="{B3C32C52-2E33-4118-91B7-CF5AF9750BCB}" type="parTrans" cxnId="{10C86A22-B33B-4B05-9F8F-6876495E68C9}">
      <dgm:prSet/>
      <dgm:spPr/>
      <dgm:t>
        <a:bodyPr/>
        <a:lstStyle/>
        <a:p>
          <a:endParaRPr lang="ru-RU"/>
        </a:p>
      </dgm:t>
    </dgm:pt>
    <dgm:pt modelId="{2D00F33A-CE63-4860-B414-C270C1E5864E}" type="sibTrans" cxnId="{10C86A22-B33B-4B05-9F8F-6876495E68C9}">
      <dgm:prSet/>
      <dgm:spPr/>
      <dgm:t>
        <a:bodyPr/>
        <a:lstStyle/>
        <a:p>
          <a:endParaRPr lang="ru-RU"/>
        </a:p>
      </dgm:t>
    </dgm:pt>
    <dgm:pt modelId="{71E9BD91-9808-4ABF-8BE5-AA1AAAB05592}">
      <dgm:prSet phldrT="[Текст]"/>
      <dgm:spPr/>
      <dgm:t>
        <a:bodyPr/>
        <a:lstStyle/>
        <a:p>
          <a:r>
            <a:rPr lang="ru-RU" dirty="0" smtClean="0"/>
            <a:t>первобытнообщинная </a:t>
          </a:r>
          <a:endParaRPr lang="ru-RU" dirty="0"/>
        </a:p>
      </dgm:t>
    </dgm:pt>
    <dgm:pt modelId="{19244C0F-FF67-421F-940C-E4F736D14381}" type="sibTrans" cxnId="{50085438-13FC-4D78-9038-4BE9EA33FCD7}">
      <dgm:prSet/>
      <dgm:spPr/>
      <dgm:t>
        <a:bodyPr/>
        <a:lstStyle/>
        <a:p>
          <a:endParaRPr lang="ru-RU"/>
        </a:p>
      </dgm:t>
    </dgm:pt>
    <dgm:pt modelId="{FED8843A-AED8-470B-958F-889CE7597FAE}" type="parTrans" cxnId="{50085438-13FC-4D78-9038-4BE9EA33FCD7}">
      <dgm:prSet/>
      <dgm:spPr/>
      <dgm:t>
        <a:bodyPr/>
        <a:lstStyle/>
        <a:p>
          <a:endParaRPr lang="ru-RU"/>
        </a:p>
      </dgm:t>
    </dgm:pt>
    <dgm:pt modelId="{A1FC7334-09D9-4AC6-854D-859028E8E9A9}" type="pres">
      <dgm:prSet presAssocID="{8335BA35-F6E6-4A1E-90CA-FC7972C416D1}" presName="linearFlow" presStyleCnt="0">
        <dgm:presLayoutVars>
          <dgm:dir/>
          <dgm:animLvl val="lvl"/>
          <dgm:resizeHandles val="exact"/>
        </dgm:presLayoutVars>
      </dgm:prSet>
      <dgm:spPr/>
    </dgm:pt>
    <dgm:pt modelId="{CCE8C401-9C42-4BBB-9907-831CFEE13F46}" type="pres">
      <dgm:prSet presAssocID="{6D35BFD9-4B70-4459-AB7D-C90875FD66D8}" presName="composite" presStyleCnt="0"/>
      <dgm:spPr/>
    </dgm:pt>
    <dgm:pt modelId="{2E1E932E-4D26-4F5B-813D-42CAA5465AC9}" type="pres">
      <dgm:prSet presAssocID="{6D35BFD9-4B70-4459-AB7D-C90875FD66D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8E564-E299-4FFC-AD88-471CC5C8DB36}" type="pres">
      <dgm:prSet presAssocID="{6D35BFD9-4B70-4459-AB7D-C90875FD66D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71594-F1BB-408B-847F-36C03C2F863C}" type="pres">
      <dgm:prSet presAssocID="{CF4566C7-3C4A-4B8D-A906-F3B849818222}" presName="sp" presStyleCnt="0"/>
      <dgm:spPr/>
    </dgm:pt>
    <dgm:pt modelId="{469B6C14-C162-4632-9846-498B40225391}" type="pres">
      <dgm:prSet presAssocID="{91666641-441A-4D29-8BD3-D5F3396C1F6D}" presName="composite" presStyleCnt="0"/>
      <dgm:spPr/>
    </dgm:pt>
    <dgm:pt modelId="{44091F86-914F-4497-A9D2-A4709C73FE16}" type="pres">
      <dgm:prSet presAssocID="{91666641-441A-4D29-8BD3-D5F3396C1F6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BCD02-C344-4059-BA4F-40975606A304}" type="pres">
      <dgm:prSet presAssocID="{91666641-441A-4D29-8BD3-D5F3396C1F6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CDCE3-69A8-45DC-B5DC-C5B944C68EAC}" type="pres">
      <dgm:prSet presAssocID="{40339B6E-0DC8-4DF4-8E53-80314DAB5E46}" presName="sp" presStyleCnt="0"/>
      <dgm:spPr/>
    </dgm:pt>
    <dgm:pt modelId="{777ECCB8-A055-4295-9EE8-C978387E4FA8}" type="pres">
      <dgm:prSet presAssocID="{93D461E1-7333-4131-9811-F81E467D6037}" presName="composite" presStyleCnt="0"/>
      <dgm:spPr/>
    </dgm:pt>
    <dgm:pt modelId="{74AD554A-A6E6-401E-A4E3-A322138C7FE2}" type="pres">
      <dgm:prSet presAssocID="{93D461E1-7333-4131-9811-F81E467D603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53C90-41EE-4A94-B729-D85E8037CC32}" type="pres">
      <dgm:prSet presAssocID="{93D461E1-7333-4131-9811-F81E467D603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38BFF-FC35-429F-8A8F-6B29CA34E6F5}" type="pres">
      <dgm:prSet presAssocID="{5A12B0E9-01DC-4F46-9D91-66499518DA2E}" presName="sp" presStyleCnt="0"/>
      <dgm:spPr/>
    </dgm:pt>
    <dgm:pt modelId="{5091D717-D829-4DF3-917C-429A5B3081B6}" type="pres">
      <dgm:prSet presAssocID="{7533ABB4-C1D0-46EE-B4F6-EF690C55F1C5}" presName="composite" presStyleCnt="0"/>
      <dgm:spPr/>
    </dgm:pt>
    <dgm:pt modelId="{695F6241-8773-4AA0-B7A3-D93EB7FA7BA2}" type="pres">
      <dgm:prSet presAssocID="{7533ABB4-C1D0-46EE-B4F6-EF690C55F1C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3D77C-637C-4D6D-82E3-1A53C072A33B}" type="pres">
      <dgm:prSet presAssocID="{7533ABB4-C1D0-46EE-B4F6-EF690C55F1C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F0398-03A7-480C-A4B8-4ABA93682989}" type="pres">
      <dgm:prSet presAssocID="{BA45C75F-7FBA-4BDC-A9F2-85148CE6F6FF}" presName="sp" presStyleCnt="0"/>
      <dgm:spPr/>
    </dgm:pt>
    <dgm:pt modelId="{0F37DEED-11C6-4DAB-933E-D7D451C9A368}" type="pres">
      <dgm:prSet presAssocID="{4DBD4FE3-C99A-411B-866C-FBEB88B467A4}" presName="composite" presStyleCnt="0"/>
      <dgm:spPr/>
    </dgm:pt>
    <dgm:pt modelId="{466451A3-9F56-4AD1-BA51-B68D3EFFF413}" type="pres">
      <dgm:prSet presAssocID="{4DBD4FE3-C99A-411B-866C-FBEB88B467A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24583-FD51-4169-B865-6B21C655C429}" type="pres">
      <dgm:prSet presAssocID="{4DBD4FE3-C99A-411B-866C-FBEB88B467A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167C4-3C3E-446A-BEC4-5E310B3CB0A1}" srcId="{8335BA35-F6E6-4A1E-90CA-FC7972C416D1}" destId="{6D35BFD9-4B70-4459-AB7D-C90875FD66D8}" srcOrd="0" destOrd="0" parTransId="{7F840211-8C4C-409C-B7F4-D3F041264920}" sibTransId="{CF4566C7-3C4A-4B8D-A906-F3B849818222}"/>
    <dgm:cxn modelId="{D141E6F4-7943-48F3-A381-3ECF42C65047}" srcId="{8335BA35-F6E6-4A1E-90CA-FC7972C416D1}" destId="{93D461E1-7333-4131-9811-F81E467D6037}" srcOrd="2" destOrd="0" parTransId="{994A6192-1AB2-4DCF-B0C5-7FCBEC435CB7}" sibTransId="{5A12B0E9-01DC-4F46-9D91-66499518DA2E}"/>
    <dgm:cxn modelId="{BB6122EC-11FA-481C-9669-03F24EFDCBF0}" type="presOf" srcId="{11809D3A-7E13-4D64-A6BC-6A0C82B87A51}" destId="{6A93D77C-637C-4D6D-82E3-1A53C072A33B}" srcOrd="0" destOrd="0" presId="urn:microsoft.com/office/officeart/2005/8/layout/chevron2"/>
    <dgm:cxn modelId="{94044771-0729-44B9-93BD-53ED08B887A8}" type="presOf" srcId="{93D461E1-7333-4131-9811-F81E467D6037}" destId="{74AD554A-A6E6-401E-A4E3-A322138C7FE2}" srcOrd="0" destOrd="0" presId="urn:microsoft.com/office/officeart/2005/8/layout/chevron2"/>
    <dgm:cxn modelId="{D49B183A-8072-4437-A26F-F1E15B7D00F0}" type="presOf" srcId="{5700F0D6-07DD-4C6D-9083-94AFB4423B8A}" destId="{B1DBCD02-C344-4059-BA4F-40975606A304}" srcOrd="0" destOrd="0" presId="urn:microsoft.com/office/officeart/2005/8/layout/chevron2"/>
    <dgm:cxn modelId="{50085438-13FC-4D78-9038-4BE9EA33FCD7}" srcId="{6D35BFD9-4B70-4459-AB7D-C90875FD66D8}" destId="{71E9BD91-9808-4ABF-8BE5-AA1AAAB05592}" srcOrd="0" destOrd="0" parTransId="{FED8843A-AED8-470B-958F-889CE7597FAE}" sibTransId="{19244C0F-FF67-421F-940C-E4F736D14381}"/>
    <dgm:cxn modelId="{6AF087D6-A9EC-4A4B-B454-518AC1ABC2E0}" type="presOf" srcId="{2A227986-E965-40F4-B925-3EA98679AA15}" destId="{F3F53C90-41EE-4A94-B729-D85E8037CC32}" srcOrd="0" destOrd="0" presId="urn:microsoft.com/office/officeart/2005/8/layout/chevron2"/>
    <dgm:cxn modelId="{26802763-5816-4053-BD83-F27F18400FDE}" type="presOf" srcId="{4DBD4FE3-C99A-411B-866C-FBEB88B467A4}" destId="{466451A3-9F56-4AD1-BA51-B68D3EFFF413}" srcOrd="0" destOrd="0" presId="urn:microsoft.com/office/officeart/2005/8/layout/chevron2"/>
    <dgm:cxn modelId="{4D28BA6F-5DEC-419B-A9F9-5416C7A3C087}" srcId="{8335BA35-F6E6-4A1E-90CA-FC7972C416D1}" destId="{7533ABB4-C1D0-46EE-B4F6-EF690C55F1C5}" srcOrd="3" destOrd="0" parTransId="{CFF7DA69-B76A-4CAF-81CF-2341C7C54400}" sibTransId="{BA45C75F-7FBA-4BDC-A9F2-85148CE6F6FF}"/>
    <dgm:cxn modelId="{90B89454-1782-4668-A056-18EBC8B0EA4B}" type="presOf" srcId="{7533ABB4-C1D0-46EE-B4F6-EF690C55F1C5}" destId="{695F6241-8773-4AA0-B7A3-D93EB7FA7BA2}" srcOrd="0" destOrd="0" presId="urn:microsoft.com/office/officeart/2005/8/layout/chevron2"/>
    <dgm:cxn modelId="{576B8FB8-2B34-44E3-9E72-A6E131BB7BDC}" srcId="{8335BA35-F6E6-4A1E-90CA-FC7972C416D1}" destId="{4DBD4FE3-C99A-411B-866C-FBEB88B467A4}" srcOrd="4" destOrd="0" parTransId="{037BE03F-EFD5-4D9B-8142-2DFA5C377307}" sibTransId="{236F4213-0B29-4B35-A1BC-836CB9025475}"/>
    <dgm:cxn modelId="{10C86A22-B33B-4B05-9F8F-6876495E68C9}" srcId="{4DBD4FE3-C99A-411B-866C-FBEB88B467A4}" destId="{B9AF0E63-6C23-4970-B68A-512461B16189}" srcOrd="0" destOrd="0" parTransId="{B3C32C52-2E33-4118-91B7-CF5AF9750BCB}" sibTransId="{2D00F33A-CE63-4860-B414-C270C1E5864E}"/>
    <dgm:cxn modelId="{3C1159B7-A6ED-454F-B52A-D72AE9619D5E}" type="presOf" srcId="{71E9BD91-9808-4ABF-8BE5-AA1AAAB05592}" destId="{6D48E564-E299-4FFC-AD88-471CC5C8DB36}" srcOrd="0" destOrd="0" presId="urn:microsoft.com/office/officeart/2005/8/layout/chevron2"/>
    <dgm:cxn modelId="{0BB480FD-3773-4390-B19F-3A693ADD7B20}" srcId="{91666641-441A-4D29-8BD3-D5F3396C1F6D}" destId="{5700F0D6-07DD-4C6D-9083-94AFB4423B8A}" srcOrd="0" destOrd="0" parTransId="{2666B6C1-A6BF-4881-B6D6-E6B36FF69294}" sibTransId="{9F64A015-604F-444F-83A9-C58518DEE864}"/>
    <dgm:cxn modelId="{BD66245B-FF47-401F-B366-6C547C18BAD9}" type="presOf" srcId="{6D35BFD9-4B70-4459-AB7D-C90875FD66D8}" destId="{2E1E932E-4D26-4F5B-813D-42CAA5465AC9}" srcOrd="0" destOrd="0" presId="urn:microsoft.com/office/officeart/2005/8/layout/chevron2"/>
    <dgm:cxn modelId="{8A047E7F-317E-4B86-99D0-C63A84960169}" type="presOf" srcId="{8335BA35-F6E6-4A1E-90CA-FC7972C416D1}" destId="{A1FC7334-09D9-4AC6-854D-859028E8E9A9}" srcOrd="0" destOrd="0" presId="urn:microsoft.com/office/officeart/2005/8/layout/chevron2"/>
    <dgm:cxn modelId="{59CD4394-B363-4372-891E-11036C31005C}" srcId="{93D461E1-7333-4131-9811-F81E467D6037}" destId="{2A227986-E965-40F4-B925-3EA98679AA15}" srcOrd="0" destOrd="0" parTransId="{D9879635-A978-42DD-A09E-703D1EBA2911}" sibTransId="{0CCBC62B-99F5-4DDD-BEAE-642DF446C02D}"/>
    <dgm:cxn modelId="{83A4ABAC-9C2D-411B-93EB-B8EB24058D86}" type="presOf" srcId="{B9AF0E63-6C23-4970-B68A-512461B16189}" destId="{5A424583-FD51-4169-B865-6B21C655C429}" srcOrd="0" destOrd="0" presId="urn:microsoft.com/office/officeart/2005/8/layout/chevron2"/>
    <dgm:cxn modelId="{38B3C8AC-DF23-46A8-A151-36AFFDC1E534}" srcId="{7533ABB4-C1D0-46EE-B4F6-EF690C55F1C5}" destId="{11809D3A-7E13-4D64-A6BC-6A0C82B87A51}" srcOrd="0" destOrd="0" parTransId="{AD435A62-E381-4EBA-8DEF-AA8EDF3A2C5A}" sibTransId="{D7E6C0B7-224E-4522-B777-8ADB25C338A2}"/>
    <dgm:cxn modelId="{F5835130-940A-4403-A796-C5F328722F66}" srcId="{8335BA35-F6E6-4A1E-90CA-FC7972C416D1}" destId="{91666641-441A-4D29-8BD3-D5F3396C1F6D}" srcOrd="1" destOrd="0" parTransId="{1BFD2163-63A3-41FD-8A2C-1ADFC0A0533D}" sibTransId="{40339B6E-0DC8-4DF4-8E53-80314DAB5E46}"/>
    <dgm:cxn modelId="{28F84039-3EC0-4BDA-A98C-D0FC1C338BD4}" type="presOf" srcId="{91666641-441A-4D29-8BD3-D5F3396C1F6D}" destId="{44091F86-914F-4497-A9D2-A4709C73FE16}" srcOrd="0" destOrd="0" presId="urn:microsoft.com/office/officeart/2005/8/layout/chevron2"/>
    <dgm:cxn modelId="{AEB03793-97F1-46E6-AEB3-FDCB7276DC49}" type="presParOf" srcId="{A1FC7334-09D9-4AC6-854D-859028E8E9A9}" destId="{CCE8C401-9C42-4BBB-9907-831CFEE13F46}" srcOrd="0" destOrd="0" presId="urn:microsoft.com/office/officeart/2005/8/layout/chevron2"/>
    <dgm:cxn modelId="{2CAD0F11-7407-4B52-B232-03A3C1AECC70}" type="presParOf" srcId="{CCE8C401-9C42-4BBB-9907-831CFEE13F46}" destId="{2E1E932E-4D26-4F5B-813D-42CAA5465AC9}" srcOrd="0" destOrd="0" presId="urn:microsoft.com/office/officeart/2005/8/layout/chevron2"/>
    <dgm:cxn modelId="{0C0D6E6F-599C-4710-A6AC-C443407A6304}" type="presParOf" srcId="{CCE8C401-9C42-4BBB-9907-831CFEE13F46}" destId="{6D48E564-E299-4FFC-AD88-471CC5C8DB36}" srcOrd="1" destOrd="0" presId="urn:microsoft.com/office/officeart/2005/8/layout/chevron2"/>
    <dgm:cxn modelId="{7B0C192D-6AE5-4CAD-8A11-3388821BE30A}" type="presParOf" srcId="{A1FC7334-09D9-4AC6-854D-859028E8E9A9}" destId="{57971594-F1BB-408B-847F-36C03C2F863C}" srcOrd="1" destOrd="0" presId="urn:microsoft.com/office/officeart/2005/8/layout/chevron2"/>
    <dgm:cxn modelId="{CD7C0998-1858-47D7-BF96-8FFFE6233B24}" type="presParOf" srcId="{A1FC7334-09D9-4AC6-854D-859028E8E9A9}" destId="{469B6C14-C162-4632-9846-498B40225391}" srcOrd="2" destOrd="0" presId="urn:microsoft.com/office/officeart/2005/8/layout/chevron2"/>
    <dgm:cxn modelId="{7C9CBD98-2115-4AEF-8027-01A34D67D19A}" type="presParOf" srcId="{469B6C14-C162-4632-9846-498B40225391}" destId="{44091F86-914F-4497-A9D2-A4709C73FE16}" srcOrd="0" destOrd="0" presId="urn:microsoft.com/office/officeart/2005/8/layout/chevron2"/>
    <dgm:cxn modelId="{1A4A8C99-1BAF-452C-AEA7-ACB1D2C19966}" type="presParOf" srcId="{469B6C14-C162-4632-9846-498B40225391}" destId="{B1DBCD02-C344-4059-BA4F-40975606A304}" srcOrd="1" destOrd="0" presId="urn:microsoft.com/office/officeart/2005/8/layout/chevron2"/>
    <dgm:cxn modelId="{BA028BBA-2332-455B-BD4C-93F6DAA5ABFC}" type="presParOf" srcId="{A1FC7334-09D9-4AC6-854D-859028E8E9A9}" destId="{D57CDCE3-69A8-45DC-B5DC-C5B944C68EAC}" srcOrd="3" destOrd="0" presId="urn:microsoft.com/office/officeart/2005/8/layout/chevron2"/>
    <dgm:cxn modelId="{4A95E11A-E2FC-40CC-8BA5-D2C14D43A9CB}" type="presParOf" srcId="{A1FC7334-09D9-4AC6-854D-859028E8E9A9}" destId="{777ECCB8-A055-4295-9EE8-C978387E4FA8}" srcOrd="4" destOrd="0" presId="urn:microsoft.com/office/officeart/2005/8/layout/chevron2"/>
    <dgm:cxn modelId="{CC80F688-2A2B-4605-B8D3-F34B9C15384A}" type="presParOf" srcId="{777ECCB8-A055-4295-9EE8-C978387E4FA8}" destId="{74AD554A-A6E6-401E-A4E3-A322138C7FE2}" srcOrd="0" destOrd="0" presId="urn:microsoft.com/office/officeart/2005/8/layout/chevron2"/>
    <dgm:cxn modelId="{0AEB0C69-DB5C-4BA0-B998-032094FED1C2}" type="presParOf" srcId="{777ECCB8-A055-4295-9EE8-C978387E4FA8}" destId="{F3F53C90-41EE-4A94-B729-D85E8037CC32}" srcOrd="1" destOrd="0" presId="urn:microsoft.com/office/officeart/2005/8/layout/chevron2"/>
    <dgm:cxn modelId="{A3305181-BD82-4AD2-BDDC-956A7CFD0C9D}" type="presParOf" srcId="{A1FC7334-09D9-4AC6-854D-859028E8E9A9}" destId="{98E38BFF-FC35-429F-8A8F-6B29CA34E6F5}" srcOrd="5" destOrd="0" presId="urn:microsoft.com/office/officeart/2005/8/layout/chevron2"/>
    <dgm:cxn modelId="{A2C58F01-B7A8-42C3-A5AF-6E392627055B}" type="presParOf" srcId="{A1FC7334-09D9-4AC6-854D-859028E8E9A9}" destId="{5091D717-D829-4DF3-917C-429A5B3081B6}" srcOrd="6" destOrd="0" presId="urn:microsoft.com/office/officeart/2005/8/layout/chevron2"/>
    <dgm:cxn modelId="{A1433F93-2073-4312-A2AC-B4D03586656E}" type="presParOf" srcId="{5091D717-D829-4DF3-917C-429A5B3081B6}" destId="{695F6241-8773-4AA0-B7A3-D93EB7FA7BA2}" srcOrd="0" destOrd="0" presId="urn:microsoft.com/office/officeart/2005/8/layout/chevron2"/>
    <dgm:cxn modelId="{E3E9842C-A94E-4044-B6F5-9D14179EF114}" type="presParOf" srcId="{5091D717-D829-4DF3-917C-429A5B3081B6}" destId="{6A93D77C-637C-4D6D-82E3-1A53C072A33B}" srcOrd="1" destOrd="0" presId="urn:microsoft.com/office/officeart/2005/8/layout/chevron2"/>
    <dgm:cxn modelId="{5C645E20-A8CB-4F95-9A68-724EB3741960}" type="presParOf" srcId="{A1FC7334-09D9-4AC6-854D-859028E8E9A9}" destId="{B40F0398-03A7-480C-A4B8-4ABA93682989}" srcOrd="7" destOrd="0" presId="urn:microsoft.com/office/officeart/2005/8/layout/chevron2"/>
    <dgm:cxn modelId="{8AA0F5AB-20D8-4057-992F-56E6679E1726}" type="presParOf" srcId="{A1FC7334-09D9-4AC6-854D-859028E8E9A9}" destId="{0F37DEED-11C6-4DAB-933E-D7D451C9A368}" srcOrd="8" destOrd="0" presId="urn:microsoft.com/office/officeart/2005/8/layout/chevron2"/>
    <dgm:cxn modelId="{B6A0B5C7-6403-416F-9498-C53F191D639B}" type="presParOf" srcId="{0F37DEED-11C6-4DAB-933E-D7D451C9A368}" destId="{466451A3-9F56-4AD1-BA51-B68D3EFFF413}" srcOrd="0" destOrd="0" presId="urn:microsoft.com/office/officeart/2005/8/layout/chevron2"/>
    <dgm:cxn modelId="{C5C154A7-B78C-4D34-82D8-CFC48A0DFEE4}" type="presParOf" srcId="{0F37DEED-11C6-4DAB-933E-D7D451C9A368}" destId="{5A424583-FD51-4169-B865-6B21C655C4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5BA35-F6E6-4A1E-90CA-FC7972C416D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6D35BFD9-4B70-4459-AB7D-C90875FD66D8}">
      <dgm:prSet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F840211-8C4C-409C-B7F4-D3F041264920}" type="parTrans" cxnId="{DB2167C4-3C3E-446A-BEC4-5E310B3CB0A1}">
      <dgm:prSet/>
      <dgm:spPr/>
      <dgm:t>
        <a:bodyPr/>
        <a:lstStyle/>
        <a:p>
          <a:endParaRPr lang="ru-RU"/>
        </a:p>
      </dgm:t>
    </dgm:pt>
    <dgm:pt modelId="{CF4566C7-3C4A-4B8D-A906-F3B849818222}" type="sibTrans" cxnId="{DB2167C4-3C3E-446A-BEC4-5E310B3CB0A1}">
      <dgm:prSet/>
      <dgm:spPr/>
      <dgm:t>
        <a:bodyPr/>
        <a:lstStyle/>
        <a:p>
          <a:endParaRPr lang="ru-RU"/>
        </a:p>
      </dgm:t>
    </dgm:pt>
    <dgm:pt modelId="{91666641-441A-4D29-8BD3-D5F3396C1F6D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BFD2163-63A3-41FD-8A2C-1ADFC0A0533D}" type="parTrans" cxnId="{F5835130-940A-4403-A796-C5F328722F66}">
      <dgm:prSet/>
      <dgm:spPr/>
      <dgm:t>
        <a:bodyPr/>
        <a:lstStyle/>
        <a:p>
          <a:endParaRPr lang="ru-RU"/>
        </a:p>
      </dgm:t>
    </dgm:pt>
    <dgm:pt modelId="{40339B6E-0DC8-4DF4-8E53-80314DAB5E46}" type="sibTrans" cxnId="{F5835130-940A-4403-A796-C5F328722F66}">
      <dgm:prSet/>
      <dgm:spPr/>
      <dgm:t>
        <a:bodyPr/>
        <a:lstStyle/>
        <a:p>
          <a:endParaRPr lang="ru-RU"/>
        </a:p>
      </dgm:t>
    </dgm:pt>
    <dgm:pt modelId="{93D461E1-7333-4131-9811-F81E467D6037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94A6192-1AB2-4DCF-B0C5-7FCBEC435CB7}" type="parTrans" cxnId="{D141E6F4-7943-48F3-A381-3ECF42C65047}">
      <dgm:prSet/>
      <dgm:spPr/>
      <dgm:t>
        <a:bodyPr/>
        <a:lstStyle/>
        <a:p>
          <a:endParaRPr lang="ru-RU"/>
        </a:p>
      </dgm:t>
    </dgm:pt>
    <dgm:pt modelId="{5A12B0E9-01DC-4F46-9D91-66499518DA2E}" type="sibTrans" cxnId="{D141E6F4-7943-48F3-A381-3ECF42C65047}">
      <dgm:prSet/>
      <dgm:spPr/>
      <dgm:t>
        <a:bodyPr/>
        <a:lstStyle/>
        <a:p>
          <a:endParaRPr lang="ru-RU"/>
        </a:p>
      </dgm:t>
    </dgm:pt>
    <dgm:pt modelId="{5700F0D6-07DD-4C6D-9083-94AFB4423B8A}">
      <dgm:prSet phldrT="[Текст]"/>
      <dgm:spPr/>
      <dgm:t>
        <a:bodyPr/>
        <a:lstStyle/>
        <a:p>
          <a:r>
            <a:rPr lang="ru-RU" dirty="0" smtClean="0"/>
            <a:t>первая (низшая) фаза коммунистического общества</a:t>
          </a:r>
          <a:endParaRPr lang="ru-RU" dirty="0"/>
        </a:p>
      </dgm:t>
    </dgm:pt>
    <dgm:pt modelId="{2666B6C1-A6BF-4881-B6D6-E6B36FF69294}" type="parTrans" cxnId="{0BB480FD-3773-4390-B19F-3A693ADD7B20}">
      <dgm:prSet/>
      <dgm:spPr/>
      <dgm:t>
        <a:bodyPr/>
        <a:lstStyle/>
        <a:p>
          <a:endParaRPr lang="ru-RU"/>
        </a:p>
      </dgm:t>
    </dgm:pt>
    <dgm:pt modelId="{9F64A015-604F-444F-83A9-C58518DEE864}" type="sibTrans" cxnId="{0BB480FD-3773-4390-B19F-3A693ADD7B20}">
      <dgm:prSet/>
      <dgm:spPr/>
      <dgm:t>
        <a:bodyPr/>
        <a:lstStyle/>
        <a:p>
          <a:endParaRPr lang="ru-RU"/>
        </a:p>
      </dgm:t>
    </dgm:pt>
    <dgm:pt modelId="{2A227986-E965-40F4-B925-3EA98679AA15}">
      <dgm:prSet phldrT="[Текст]"/>
      <dgm:spPr/>
      <dgm:t>
        <a:bodyPr/>
        <a:lstStyle/>
        <a:p>
          <a:r>
            <a:rPr lang="ru-RU" dirty="0" smtClean="0"/>
            <a:t>высшая фаза коммунизма</a:t>
          </a:r>
          <a:endParaRPr lang="ru-RU" dirty="0"/>
        </a:p>
      </dgm:t>
    </dgm:pt>
    <dgm:pt modelId="{D9879635-A978-42DD-A09E-703D1EBA2911}" type="parTrans" cxnId="{59CD4394-B363-4372-891E-11036C31005C}">
      <dgm:prSet/>
      <dgm:spPr/>
      <dgm:t>
        <a:bodyPr/>
        <a:lstStyle/>
        <a:p>
          <a:endParaRPr lang="ru-RU"/>
        </a:p>
      </dgm:t>
    </dgm:pt>
    <dgm:pt modelId="{0CCBC62B-99F5-4DDD-BEAE-642DF446C02D}" type="sibTrans" cxnId="{59CD4394-B363-4372-891E-11036C31005C}">
      <dgm:prSet/>
      <dgm:spPr/>
      <dgm:t>
        <a:bodyPr/>
        <a:lstStyle/>
        <a:p>
          <a:endParaRPr lang="ru-RU"/>
        </a:p>
      </dgm:t>
    </dgm:pt>
    <dgm:pt modelId="{71E9BD91-9808-4ABF-8BE5-AA1AAAB05592}">
      <dgm:prSet phldrT="[Текст]"/>
      <dgm:spPr/>
      <dgm:t>
        <a:bodyPr/>
        <a:lstStyle/>
        <a:p>
          <a:r>
            <a:rPr lang="ru-RU" dirty="0" smtClean="0"/>
            <a:t>переход от капитализма к первой ступени коммунистического общества – социализму</a:t>
          </a:r>
          <a:endParaRPr lang="ru-RU" dirty="0"/>
        </a:p>
      </dgm:t>
    </dgm:pt>
    <dgm:pt modelId="{19244C0F-FF67-421F-940C-E4F736D14381}" type="sibTrans" cxnId="{50085438-13FC-4D78-9038-4BE9EA33FCD7}">
      <dgm:prSet/>
      <dgm:spPr/>
      <dgm:t>
        <a:bodyPr/>
        <a:lstStyle/>
        <a:p>
          <a:endParaRPr lang="ru-RU"/>
        </a:p>
      </dgm:t>
    </dgm:pt>
    <dgm:pt modelId="{FED8843A-AED8-470B-958F-889CE7597FAE}" type="parTrans" cxnId="{50085438-13FC-4D78-9038-4BE9EA33FCD7}">
      <dgm:prSet/>
      <dgm:spPr/>
      <dgm:t>
        <a:bodyPr/>
        <a:lstStyle/>
        <a:p>
          <a:endParaRPr lang="ru-RU"/>
        </a:p>
      </dgm:t>
    </dgm:pt>
    <dgm:pt modelId="{A1FC7334-09D9-4AC6-854D-859028E8E9A9}" type="pres">
      <dgm:prSet presAssocID="{8335BA35-F6E6-4A1E-90CA-FC7972C416D1}" presName="linearFlow" presStyleCnt="0">
        <dgm:presLayoutVars>
          <dgm:dir/>
          <dgm:animLvl val="lvl"/>
          <dgm:resizeHandles val="exact"/>
        </dgm:presLayoutVars>
      </dgm:prSet>
      <dgm:spPr/>
    </dgm:pt>
    <dgm:pt modelId="{CCE8C401-9C42-4BBB-9907-831CFEE13F46}" type="pres">
      <dgm:prSet presAssocID="{6D35BFD9-4B70-4459-AB7D-C90875FD66D8}" presName="composite" presStyleCnt="0"/>
      <dgm:spPr/>
    </dgm:pt>
    <dgm:pt modelId="{2E1E932E-4D26-4F5B-813D-42CAA5465AC9}" type="pres">
      <dgm:prSet presAssocID="{6D35BFD9-4B70-4459-AB7D-C90875FD66D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8E564-E299-4FFC-AD88-471CC5C8DB36}" type="pres">
      <dgm:prSet presAssocID="{6D35BFD9-4B70-4459-AB7D-C90875FD66D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71594-F1BB-408B-847F-36C03C2F863C}" type="pres">
      <dgm:prSet presAssocID="{CF4566C7-3C4A-4B8D-A906-F3B849818222}" presName="sp" presStyleCnt="0"/>
      <dgm:spPr/>
    </dgm:pt>
    <dgm:pt modelId="{469B6C14-C162-4632-9846-498B40225391}" type="pres">
      <dgm:prSet presAssocID="{91666641-441A-4D29-8BD3-D5F3396C1F6D}" presName="composite" presStyleCnt="0"/>
      <dgm:spPr/>
    </dgm:pt>
    <dgm:pt modelId="{44091F86-914F-4497-A9D2-A4709C73FE16}" type="pres">
      <dgm:prSet presAssocID="{91666641-441A-4D29-8BD3-D5F3396C1F6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BCD02-C344-4059-BA4F-40975606A304}" type="pres">
      <dgm:prSet presAssocID="{91666641-441A-4D29-8BD3-D5F3396C1F6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CDCE3-69A8-45DC-B5DC-C5B944C68EAC}" type="pres">
      <dgm:prSet presAssocID="{40339B6E-0DC8-4DF4-8E53-80314DAB5E46}" presName="sp" presStyleCnt="0"/>
      <dgm:spPr/>
    </dgm:pt>
    <dgm:pt modelId="{777ECCB8-A055-4295-9EE8-C978387E4FA8}" type="pres">
      <dgm:prSet presAssocID="{93D461E1-7333-4131-9811-F81E467D6037}" presName="composite" presStyleCnt="0"/>
      <dgm:spPr/>
    </dgm:pt>
    <dgm:pt modelId="{74AD554A-A6E6-401E-A4E3-A322138C7FE2}" type="pres">
      <dgm:prSet presAssocID="{93D461E1-7333-4131-9811-F81E467D603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53C90-41EE-4A94-B729-D85E8037CC32}" type="pres">
      <dgm:prSet presAssocID="{93D461E1-7333-4131-9811-F81E467D603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167C4-3C3E-446A-BEC4-5E310B3CB0A1}" srcId="{8335BA35-F6E6-4A1E-90CA-FC7972C416D1}" destId="{6D35BFD9-4B70-4459-AB7D-C90875FD66D8}" srcOrd="0" destOrd="0" parTransId="{7F840211-8C4C-409C-B7F4-D3F041264920}" sibTransId="{CF4566C7-3C4A-4B8D-A906-F3B849818222}"/>
    <dgm:cxn modelId="{D141E6F4-7943-48F3-A381-3ECF42C65047}" srcId="{8335BA35-F6E6-4A1E-90CA-FC7972C416D1}" destId="{93D461E1-7333-4131-9811-F81E467D6037}" srcOrd="2" destOrd="0" parTransId="{994A6192-1AB2-4DCF-B0C5-7FCBEC435CB7}" sibTransId="{5A12B0E9-01DC-4F46-9D91-66499518DA2E}"/>
    <dgm:cxn modelId="{97019B91-9A58-4DF1-A4DC-CCFC2F776743}" type="presOf" srcId="{8335BA35-F6E6-4A1E-90CA-FC7972C416D1}" destId="{A1FC7334-09D9-4AC6-854D-859028E8E9A9}" srcOrd="0" destOrd="0" presId="urn:microsoft.com/office/officeart/2005/8/layout/chevron2"/>
    <dgm:cxn modelId="{835F14F3-EBE1-4C86-80CA-9DD3C3D3085B}" type="presOf" srcId="{71E9BD91-9808-4ABF-8BE5-AA1AAAB05592}" destId="{6D48E564-E299-4FFC-AD88-471CC5C8DB36}" srcOrd="0" destOrd="0" presId="urn:microsoft.com/office/officeart/2005/8/layout/chevron2"/>
    <dgm:cxn modelId="{7CDDE410-8241-4DFE-8C63-FF7466C59CEF}" type="presOf" srcId="{2A227986-E965-40F4-B925-3EA98679AA15}" destId="{F3F53C90-41EE-4A94-B729-D85E8037CC32}" srcOrd="0" destOrd="0" presId="urn:microsoft.com/office/officeart/2005/8/layout/chevron2"/>
    <dgm:cxn modelId="{50085438-13FC-4D78-9038-4BE9EA33FCD7}" srcId="{6D35BFD9-4B70-4459-AB7D-C90875FD66D8}" destId="{71E9BD91-9808-4ABF-8BE5-AA1AAAB05592}" srcOrd="0" destOrd="0" parTransId="{FED8843A-AED8-470B-958F-889CE7597FAE}" sibTransId="{19244C0F-FF67-421F-940C-E4F736D14381}"/>
    <dgm:cxn modelId="{7F9B40C2-0330-4E71-88A9-4B4F87EB0D5D}" type="presOf" srcId="{6D35BFD9-4B70-4459-AB7D-C90875FD66D8}" destId="{2E1E932E-4D26-4F5B-813D-42CAA5465AC9}" srcOrd="0" destOrd="0" presId="urn:microsoft.com/office/officeart/2005/8/layout/chevron2"/>
    <dgm:cxn modelId="{2E053886-5C1D-4807-8275-C7537A8F6BBC}" type="presOf" srcId="{91666641-441A-4D29-8BD3-D5F3396C1F6D}" destId="{44091F86-914F-4497-A9D2-A4709C73FE16}" srcOrd="0" destOrd="0" presId="urn:microsoft.com/office/officeart/2005/8/layout/chevron2"/>
    <dgm:cxn modelId="{0BB480FD-3773-4390-B19F-3A693ADD7B20}" srcId="{91666641-441A-4D29-8BD3-D5F3396C1F6D}" destId="{5700F0D6-07DD-4C6D-9083-94AFB4423B8A}" srcOrd="0" destOrd="0" parTransId="{2666B6C1-A6BF-4881-B6D6-E6B36FF69294}" sibTransId="{9F64A015-604F-444F-83A9-C58518DEE864}"/>
    <dgm:cxn modelId="{9DDCF0C4-4242-4828-90B1-EE1D93888324}" type="presOf" srcId="{5700F0D6-07DD-4C6D-9083-94AFB4423B8A}" destId="{B1DBCD02-C344-4059-BA4F-40975606A304}" srcOrd="0" destOrd="0" presId="urn:microsoft.com/office/officeart/2005/8/layout/chevron2"/>
    <dgm:cxn modelId="{E627C1FD-C822-446E-AF1C-EF328E55BC00}" type="presOf" srcId="{93D461E1-7333-4131-9811-F81E467D6037}" destId="{74AD554A-A6E6-401E-A4E3-A322138C7FE2}" srcOrd="0" destOrd="0" presId="urn:microsoft.com/office/officeart/2005/8/layout/chevron2"/>
    <dgm:cxn modelId="{59CD4394-B363-4372-891E-11036C31005C}" srcId="{93D461E1-7333-4131-9811-F81E467D6037}" destId="{2A227986-E965-40F4-B925-3EA98679AA15}" srcOrd="0" destOrd="0" parTransId="{D9879635-A978-42DD-A09E-703D1EBA2911}" sibTransId="{0CCBC62B-99F5-4DDD-BEAE-642DF446C02D}"/>
    <dgm:cxn modelId="{F5835130-940A-4403-A796-C5F328722F66}" srcId="{8335BA35-F6E6-4A1E-90CA-FC7972C416D1}" destId="{91666641-441A-4D29-8BD3-D5F3396C1F6D}" srcOrd="1" destOrd="0" parTransId="{1BFD2163-63A3-41FD-8A2C-1ADFC0A0533D}" sibTransId="{40339B6E-0DC8-4DF4-8E53-80314DAB5E46}"/>
    <dgm:cxn modelId="{1CAF5F13-7C52-4539-9695-39C8B10FE57C}" type="presParOf" srcId="{A1FC7334-09D9-4AC6-854D-859028E8E9A9}" destId="{CCE8C401-9C42-4BBB-9907-831CFEE13F46}" srcOrd="0" destOrd="0" presId="urn:microsoft.com/office/officeart/2005/8/layout/chevron2"/>
    <dgm:cxn modelId="{8B4DF749-8B06-4C9F-9284-ED75F6F6862B}" type="presParOf" srcId="{CCE8C401-9C42-4BBB-9907-831CFEE13F46}" destId="{2E1E932E-4D26-4F5B-813D-42CAA5465AC9}" srcOrd="0" destOrd="0" presId="urn:microsoft.com/office/officeart/2005/8/layout/chevron2"/>
    <dgm:cxn modelId="{AC3595F1-AAA7-4DCC-9F16-4D0B0D1D9B3E}" type="presParOf" srcId="{CCE8C401-9C42-4BBB-9907-831CFEE13F46}" destId="{6D48E564-E299-4FFC-AD88-471CC5C8DB36}" srcOrd="1" destOrd="0" presId="urn:microsoft.com/office/officeart/2005/8/layout/chevron2"/>
    <dgm:cxn modelId="{30BECC09-519C-4D02-BBDF-0FE8BA415C69}" type="presParOf" srcId="{A1FC7334-09D9-4AC6-854D-859028E8E9A9}" destId="{57971594-F1BB-408B-847F-36C03C2F863C}" srcOrd="1" destOrd="0" presId="urn:microsoft.com/office/officeart/2005/8/layout/chevron2"/>
    <dgm:cxn modelId="{7B770565-47CB-4124-A786-EB041C9D79D1}" type="presParOf" srcId="{A1FC7334-09D9-4AC6-854D-859028E8E9A9}" destId="{469B6C14-C162-4632-9846-498B40225391}" srcOrd="2" destOrd="0" presId="urn:microsoft.com/office/officeart/2005/8/layout/chevron2"/>
    <dgm:cxn modelId="{CA7154CD-768B-465E-8772-87D5EE18D999}" type="presParOf" srcId="{469B6C14-C162-4632-9846-498B40225391}" destId="{44091F86-914F-4497-A9D2-A4709C73FE16}" srcOrd="0" destOrd="0" presId="urn:microsoft.com/office/officeart/2005/8/layout/chevron2"/>
    <dgm:cxn modelId="{B9D0A5D1-ABF2-44F5-B53F-A6FEE1409124}" type="presParOf" srcId="{469B6C14-C162-4632-9846-498B40225391}" destId="{B1DBCD02-C344-4059-BA4F-40975606A304}" srcOrd="1" destOrd="0" presId="urn:microsoft.com/office/officeart/2005/8/layout/chevron2"/>
    <dgm:cxn modelId="{D7CCFE4A-26AC-4924-B9C1-A0B245EE7F19}" type="presParOf" srcId="{A1FC7334-09D9-4AC6-854D-859028E8E9A9}" destId="{D57CDCE3-69A8-45DC-B5DC-C5B944C68EAC}" srcOrd="3" destOrd="0" presId="urn:microsoft.com/office/officeart/2005/8/layout/chevron2"/>
    <dgm:cxn modelId="{224BD1A1-A94A-4495-8D15-C3366F48A3C1}" type="presParOf" srcId="{A1FC7334-09D9-4AC6-854D-859028E8E9A9}" destId="{777ECCB8-A055-4295-9EE8-C978387E4FA8}" srcOrd="4" destOrd="0" presId="urn:microsoft.com/office/officeart/2005/8/layout/chevron2"/>
    <dgm:cxn modelId="{F211F91C-1FD4-4BD3-8BF4-39624402DA56}" type="presParOf" srcId="{777ECCB8-A055-4295-9EE8-C978387E4FA8}" destId="{74AD554A-A6E6-401E-A4E3-A322138C7FE2}" srcOrd="0" destOrd="0" presId="urn:microsoft.com/office/officeart/2005/8/layout/chevron2"/>
    <dgm:cxn modelId="{A8E987B7-AC28-4D0B-87D8-5F566871E8AC}" type="presParOf" srcId="{777ECCB8-A055-4295-9EE8-C978387E4FA8}" destId="{F3F53C90-41EE-4A94-B729-D85E8037CC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E932E-4D26-4F5B-813D-42CAA5465AC9}">
      <dsp:nvSpPr>
        <dsp:cNvPr id="0" name=""/>
        <dsp:cNvSpPr/>
      </dsp:nvSpPr>
      <dsp:spPr>
        <a:xfrm rot="5400000">
          <a:off x="-157215" y="157380"/>
          <a:ext cx="1048102" cy="733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-5400000">
        <a:off x="1" y="367001"/>
        <a:ext cx="733671" cy="314431"/>
      </dsp:txXfrm>
    </dsp:sp>
    <dsp:sp modelId="{6D48E564-E299-4FFC-AD88-471CC5C8DB36}">
      <dsp:nvSpPr>
        <dsp:cNvPr id="0" name=""/>
        <dsp:cNvSpPr/>
      </dsp:nvSpPr>
      <dsp:spPr>
        <a:xfrm rot="5400000">
          <a:off x="5590834" y="-4856997"/>
          <a:ext cx="681266" cy="10395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первобытнообщинная </a:t>
          </a:r>
          <a:endParaRPr lang="ru-RU" sz="4000" kern="1200" dirty="0"/>
        </a:p>
      </dsp:txBody>
      <dsp:txXfrm rot="-5400000">
        <a:off x="733672" y="33422"/>
        <a:ext cx="10362335" cy="614752"/>
      </dsp:txXfrm>
    </dsp:sp>
    <dsp:sp modelId="{44091F86-914F-4497-A9D2-A4709C73FE16}">
      <dsp:nvSpPr>
        <dsp:cNvPr id="0" name=""/>
        <dsp:cNvSpPr/>
      </dsp:nvSpPr>
      <dsp:spPr>
        <a:xfrm rot="5400000">
          <a:off x="-157215" y="1087779"/>
          <a:ext cx="1048102" cy="733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-5400000">
        <a:off x="1" y="1297400"/>
        <a:ext cx="733671" cy="314431"/>
      </dsp:txXfrm>
    </dsp:sp>
    <dsp:sp modelId="{B1DBCD02-C344-4059-BA4F-40975606A304}">
      <dsp:nvSpPr>
        <dsp:cNvPr id="0" name=""/>
        <dsp:cNvSpPr/>
      </dsp:nvSpPr>
      <dsp:spPr>
        <a:xfrm rot="5400000">
          <a:off x="5590834" y="-3926598"/>
          <a:ext cx="681266" cy="10395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рабовладельческая</a:t>
          </a:r>
          <a:endParaRPr lang="ru-RU" sz="4000" kern="1200" dirty="0"/>
        </a:p>
      </dsp:txBody>
      <dsp:txXfrm rot="-5400000">
        <a:off x="733672" y="963821"/>
        <a:ext cx="10362335" cy="614752"/>
      </dsp:txXfrm>
    </dsp:sp>
    <dsp:sp modelId="{74AD554A-A6E6-401E-A4E3-A322138C7FE2}">
      <dsp:nvSpPr>
        <dsp:cNvPr id="0" name=""/>
        <dsp:cNvSpPr/>
      </dsp:nvSpPr>
      <dsp:spPr>
        <a:xfrm rot="5400000">
          <a:off x="-157215" y="2018178"/>
          <a:ext cx="1048102" cy="733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-5400000">
        <a:off x="1" y="2227799"/>
        <a:ext cx="733671" cy="314431"/>
      </dsp:txXfrm>
    </dsp:sp>
    <dsp:sp modelId="{F3F53C90-41EE-4A94-B729-D85E8037CC32}">
      <dsp:nvSpPr>
        <dsp:cNvPr id="0" name=""/>
        <dsp:cNvSpPr/>
      </dsp:nvSpPr>
      <dsp:spPr>
        <a:xfrm rot="5400000">
          <a:off x="5590834" y="-2996199"/>
          <a:ext cx="681266" cy="10395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феодальная </a:t>
          </a:r>
          <a:endParaRPr lang="ru-RU" sz="4000" kern="1200" dirty="0"/>
        </a:p>
      </dsp:txBody>
      <dsp:txXfrm rot="-5400000">
        <a:off x="733672" y="1894220"/>
        <a:ext cx="10362335" cy="614752"/>
      </dsp:txXfrm>
    </dsp:sp>
    <dsp:sp modelId="{695F6241-8773-4AA0-B7A3-D93EB7FA7BA2}">
      <dsp:nvSpPr>
        <dsp:cNvPr id="0" name=""/>
        <dsp:cNvSpPr/>
      </dsp:nvSpPr>
      <dsp:spPr>
        <a:xfrm rot="5400000">
          <a:off x="-157215" y="2948577"/>
          <a:ext cx="1048102" cy="733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endParaRPr lang="ru-RU" sz="2000" kern="1200" dirty="0"/>
        </a:p>
      </dsp:txBody>
      <dsp:txXfrm rot="-5400000">
        <a:off x="1" y="3158198"/>
        <a:ext cx="733671" cy="314431"/>
      </dsp:txXfrm>
    </dsp:sp>
    <dsp:sp modelId="{6A93D77C-637C-4D6D-82E3-1A53C072A33B}">
      <dsp:nvSpPr>
        <dsp:cNvPr id="0" name=""/>
        <dsp:cNvSpPr/>
      </dsp:nvSpPr>
      <dsp:spPr>
        <a:xfrm rot="5400000">
          <a:off x="5590834" y="-2065800"/>
          <a:ext cx="681266" cy="10395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капиталистическая </a:t>
          </a:r>
          <a:endParaRPr lang="ru-RU" sz="4000" kern="1200" dirty="0"/>
        </a:p>
      </dsp:txBody>
      <dsp:txXfrm rot="-5400000">
        <a:off x="733672" y="2824619"/>
        <a:ext cx="10362335" cy="614752"/>
      </dsp:txXfrm>
    </dsp:sp>
    <dsp:sp modelId="{466451A3-9F56-4AD1-BA51-B68D3EFFF413}">
      <dsp:nvSpPr>
        <dsp:cNvPr id="0" name=""/>
        <dsp:cNvSpPr/>
      </dsp:nvSpPr>
      <dsp:spPr>
        <a:xfrm rot="5400000">
          <a:off x="-157215" y="3878976"/>
          <a:ext cx="1048102" cy="733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</a:t>
          </a:r>
          <a:endParaRPr lang="ru-RU" sz="2000" kern="1200" dirty="0"/>
        </a:p>
      </dsp:txBody>
      <dsp:txXfrm rot="-5400000">
        <a:off x="1" y="4088597"/>
        <a:ext cx="733671" cy="314431"/>
      </dsp:txXfrm>
    </dsp:sp>
    <dsp:sp modelId="{5A424583-FD51-4169-B865-6B21C655C429}">
      <dsp:nvSpPr>
        <dsp:cNvPr id="0" name=""/>
        <dsp:cNvSpPr/>
      </dsp:nvSpPr>
      <dsp:spPr>
        <a:xfrm rot="5400000">
          <a:off x="5590834" y="-1135401"/>
          <a:ext cx="681266" cy="10395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коммунистическая</a:t>
          </a:r>
          <a:endParaRPr lang="ru-RU" sz="4000" kern="1200" dirty="0"/>
        </a:p>
      </dsp:txBody>
      <dsp:txXfrm rot="-5400000">
        <a:off x="733672" y="3755018"/>
        <a:ext cx="10362335" cy="614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E932E-4D26-4F5B-813D-42CAA5465AC9}">
      <dsp:nvSpPr>
        <dsp:cNvPr id="0" name=""/>
        <dsp:cNvSpPr/>
      </dsp:nvSpPr>
      <dsp:spPr>
        <a:xfrm rot="5400000">
          <a:off x="-257483" y="260432"/>
          <a:ext cx="1716558" cy="12015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-5400000">
        <a:off x="1" y="603743"/>
        <a:ext cx="1201590" cy="514968"/>
      </dsp:txXfrm>
    </dsp:sp>
    <dsp:sp modelId="{6D48E564-E299-4FFC-AD88-471CC5C8DB36}">
      <dsp:nvSpPr>
        <dsp:cNvPr id="0" name=""/>
        <dsp:cNvSpPr/>
      </dsp:nvSpPr>
      <dsp:spPr>
        <a:xfrm rot="5400000">
          <a:off x="5607545" y="-4403006"/>
          <a:ext cx="1115762" cy="99276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переход от капитализма к первой ступени коммунистического общества – социализму</a:t>
          </a:r>
          <a:endParaRPr lang="ru-RU" sz="3400" kern="1200" dirty="0"/>
        </a:p>
      </dsp:txBody>
      <dsp:txXfrm rot="-5400000">
        <a:off x="1201590" y="57416"/>
        <a:ext cx="9873206" cy="1006828"/>
      </dsp:txXfrm>
    </dsp:sp>
    <dsp:sp modelId="{44091F86-914F-4497-A9D2-A4709C73FE16}">
      <dsp:nvSpPr>
        <dsp:cNvPr id="0" name=""/>
        <dsp:cNvSpPr/>
      </dsp:nvSpPr>
      <dsp:spPr>
        <a:xfrm rot="5400000">
          <a:off x="-257483" y="1784219"/>
          <a:ext cx="1716558" cy="12015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-5400000">
        <a:off x="1" y="2127530"/>
        <a:ext cx="1201590" cy="514968"/>
      </dsp:txXfrm>
    </dsp:sp>
    <dsp:sp modelId="{B1DBCD02-C344-4059-BA4F-40975606A304}">
      <dsp:nvSpPr>
        <dsp:cNvPr id="0" name=""/>
        <dsp:cNvSpPr/>
      </dsp:nvSpPr>
      <dsp:spPr>
        <a:xfrm rot="5400000">
          <a:off x="5607545" y="-2879219"/>
          <a:ext cx="1115762" cy="99276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первая (низшая) фаза коммунистического общества</a:t>
          </a:r>
          <a:endParaRPr lang="ru-RU" sz="3400" kern="1200" dirty="0"/>
        </a:p>
      </dsp:txBody>
      <dsp:txXfrm rot="-5400000">
        <a:off x="1201590" y="1581203"/>
        <a:ext cx="9873206" cy="1006828"/>
      </dsp:txXfrm>
    </dsp:sp>
    <dsp:sp modelId="{74AD554A-A6E6-401E-A4E3-A322138C7FE2}">
      <dsp:nvSpPr>
        <dsp:cNvPr id="0" name=""/>
        <dsp:cNvSpPr/>
      </dsp:nvSpPr>
      <dsp:spPr>
        <a:xfrm rot="5400000">
          <a:off x="-257483" y="3308005"/>
          <a:ext cx="1716558" cy="12015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 rot="-5400000">
        <a:off x="1" y="3651316"/>
        <a:ext cx="1201590" cy="514968"/>
      </dsp:txXfrm>
    </dsp:sp>
    <dsp:sp modelId="{F3F53C90-41EE-4A94-B729-D85E8037CC32}">
      <dsp:nvSpPr>
        <dsp:cNvPr id="0" name=""/>
        <dsp:cNvSpPr/>
      </dsp:nvSpPr>
      <dsp:spPr>
        <a:xfrm rot="5400000">
          <a:off x="5607545" y="-1355433"/>
          <a:ext cx="1115762" cy="99276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высшая фаза коммунизма</a:t>
          </a:r>
          <a:endParaRPr lang="ru-RU" sz="3400" kern="1200" dirty="0"/>
        </a:p>
      </dsp:txBody>
      <dsp:txXfrm rot="-5400000">
        <a:off x="1201590" y="3104989"/>
        <a:ext cx="9873206" cy="1006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53DF-BD97-4C6E-A456-DB108CFA6E1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AA3EF-4AA6-4EE6-8C61-7840E0EA965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53DF-BD97-4C6E-A456-DB108CFA6E1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A3EF-4AA6-4EE6-8C61-7840E0EA9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53DF-BD97-4C6E-A456-DB108CFA6E1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A3EF-4AA6-4EE6-8C61-7840E0EA9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0753DF-BD97-4C6E-A456-DB108CFA6E1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A6AA3EF-4AA6-4EE6-8C61-7840E0EA965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53DF-BD97-4C6E-A456-DB108CFA6E1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A3EF-4AA6-4EE6-8C61-7840E0EA96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53DF-BD97-4C6E-A456-DB108CFA6E1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A3EF-4AA6-4EE6-8C61-7840E0EA96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A3EF-4AA6-4EE6-8C61-7840E0EA96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53DF-BD97-4C6E-A456-DB108CFA6E1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53DF-BD97-4C6E-A456-DB108CFA6E1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A3EF-4AA6-4EE6-8C61-7840E0EA96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53DF-BD97-4C6E-A456-DB108CFA6E1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A3EF-4AA6-4EE6-8C61-7840E0EA9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0753DF-BD97-4C6E-A456-DB108CFA6E1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6AA3EF-4AA6-4EE6-8C61-7840E0EA96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53DF-BD97-4C6E-A456-DB108CFA6E1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AA3EF-4AA6-4EE6-8C61-7840E0EA96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0753DF-BD97-4C6E-A456-DB108CFA6E1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A6AA3EF-4AA6-4EE6-8C61-7840E0EA965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9D6BEA5-06F3-4AE5-BB4A-BED569BF9FBE}"/>
              </a:ext>
            </a:extLst>
          </p:cNvPr>
          <p:cNvSpPr txBox="1"/>
          <p:nvPr/>
        </p:nvSpPr>
        <p:spPr>
          <a:xfrm>
            <a:off x="2160622" y="863575"/>
            <a:ext cx="80257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0ED0AF-1C3C-4021-A21C-E871BAA8C5C9}"/>
              </a:ext>
            </a:extLst>
          </p:cNvPr>
          <p:cNvSpPr txBox="1"/>
          <p:nvPr/>
        </p:nvSpPr>
        <p:spPr>
          <a:xfrm>
            <a:off x="877825" y="3717713"/>
            <a:ext cx="10469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Маркс и Ф. Энгельс о революции, государстве и праве»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507BE5-7997-48CD-B303-54AB0D492A7E}"/>
              </a:ext>
            </a:extLst>
          </p:cNvPr>
          <p:cNvSpPr txBox="1"/>
          <p:nvPr/>
        </p:nvSpPr>
        <p:spPr>
          <a:xfrm>
            <a:off x="877825" y="2199148"/>
            <a:ext cx="996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</a:t>
            </a:r>
          </a:p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правовых и политических учений»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44A14C8-BDB5-49F2-8A40-253BA88FC6AC}"/>
              </a:ext>
            </a:extLst>
          </p:cNvPr>
          <p:cNvSpPr txBox="1"/>
          <p:nvPr/>
        </p:nvSpPr>
        <p:spPr>
          <a:xfrm>
            <a:off x="5274297" y="6445476"/>
            <a:ext cx="1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/>
              <a:t>В обществе люди вступают в не зависящие от их воли производственные отношения (рабовладельческие, феодальные, капиталистические). </a:t>
            </a:r>
          </a:p>
          <a:p>
            <a:r>
              <a:rPr lang="ru-RU" sz="2800" dirty="0"/>
              <a:t>На основе этих отношений складывается общественно- экономическая формация – социально-производственная органическая целостность со своим способом материального производства, с присущими ей особыми производственными отношениями, своими формами общественной организации труда, устойчивыми формами общности людей и отношений между ними, специфическими формами управления, организации семейных отношений, определенными формами сознания общества. </a:t>
            </a:r>
          </a:p>
          <a:p>
            <a:r>
              <a:rPr lang="ru-RU" sz="2800" dirty="0"/>
              <a:t>Главным фундаментом общественно-экономической формации является способ производства. </a:t>
            </a:r>
          </a:p>
          <a:p>
            <a:r>
              <a:rPr lang="en-US" sz="2800" dirty="0" err="1"/>
              <a:t>Изменение</a:t>
            </a:r>
            <a:r>
              <a:rPr lang="en-US" sz="2800" dirty="0"/>
              <a:t> </a:t>
            </a:r>
            <a:r>
              <a:rPr lang="en-US" sz="2800" dirty="0" err="1"/>
              <a:t>способов</a:t>
            </a:r>
            <a:r>
              <a:rPr lang="en-US" sz="2800" dirty="0"/>
              <a:t> </a:t>
            </a:r>
            <a:r>
              <a:rPr lang="en-US" sz="2800" dirty="0" err="1"/>
              <a:t>производства</a:t>
            </a:r>
            <a:r>
              <a:rPr lang="en-US" sz="2800" dirty="0"/>
              <a:t> </a:t>
            </a:r>
            <a:r>
              <a:rPr lang="en-US" sz="2800" dirty="0" err="1"/>
              <a:t>приводит</a:t>
            </a:r>
            <a:r>
              <a:rPr lang="en-US" sz="2800" dirty="0"/>
              <a:t> к </a:t>
            </a:r>
            <a:r>
              <a:rPr lang="en-US" sz="2800" dirty="0" err="1"/>
              <a:t>смене</a:t>
            </a:r>
            <a:r>
              <a:rPr lang="en-US" sz="2800" dirty="0"/>
              <a:t> </a:t>
            </a:r>
            <a:r>
              <a:rPr lang="en-US" sz="2800" dirty="0" err="1"/>
              <a:t>общественно-экономических</a:t>
            </a:r>
            <a:r>
              <a:rPr lang="en-US" sz="2800" dirty="0"/>
              <a:t> </a:t>
            </a:r>
            <a:r>
              <a:rPr lang="en-US" sz="2800" dirty="0" err="1"/>
              <a:t>формаций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Фундамент общественно-экономической </a:t>
            </a: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формации </a:t>
            </a: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способ </a:t>
            </a: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производства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0F98AE-108A-4514-9341-D41E8CA15B47}"/>
              </a:ext>
            </a:extLst>
          </p:cNvPr>
          <p:cNvSpPr txBox="1"/>
          <p:nvPr/>
        </p:nvSpPr>
        <p:spPr>
          <a:xfrm>
            <a:off x="11734800" y="63867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0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Маркс выделял </a:t>
            </a: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следующие формации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0F98AE-108A-4514-9341-D41E8CA15B47}"/>
              </a:ext>
            </a:extLst>
          </p:cNvPr>
          <p:cNvSpPr txBox="1"/>
          <p:nvPr/>
        </p:nvSpPr>
        <p:spPr>
          <a:xfrm>
            <a:off x="11734800" y="63867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61774327"/>
              </p:ext>
            </p:extLst>
          </p:nvPr>
        </p:nvGraphicFramePr>
        <p:xfrm>
          <a:off x="605536" y="1801368"/>
          <a:ext cx="11129264" cy="477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8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/>
              <a:t>Общность производственных отношений составляют экономический базис общественно-экономической формации, которым определяется идеологическая, государственно-правовая надстройка и связанные с ней формы общественного сознания. </a:t>
            </a:r>
          </a:p>
          <a:p>
            <a:r>
              <a:rPr lang="ru-RU" sz="2400" dirty="0" smtClean="0"/>
              <a:t>Надстройка </a:t>
            </a:r>
            <a:r>
              <a:rPr lang="ru-RU" sz="2400" dirty="0"/>
              <a:t>– это совокупность таких явлений, как государство, право, формы общественного сознания (теологическая, идеалистическая, материалистическая). </a:t>
            </a:r>
          </a:p>
          <a:p>
            <a:r>
              <a:rPr lang="ru-RU" sz="2400" dirty="0"/>
              <a:t>Маркс считал, что от типа производственных отношений </a:t>
            </a:r>
            <a:r>
              <a:rPr lang="ru-RU" sz="2400" dirty="0" smtClean="0"/>
              <a:t>зависит </a:t>
            </a:r>
            <a:r>
              <a:rPr lang="ru-RU" sz="2400" dirty="0"/>
              <a:t>и иная (духовная, культурная и политическая) жизнь общества. </a:t>
            </a:r>
          </a:p>
          <a:p>
            <a:r>
              <a:rPr lang="ru-RU" sz="2400" dirty="0"/>
              <a:t>Надстройка, возвышаясь над базисом, целиком зависит от него. </a:t>
            </a:r>
          </a:p>
          <a:p>
            <a:r>
              <a:rPr lang="ru-RU" sz="2400" dirty="0" smtClean="0"/>
              <a:t>У </a:t>
            </a:r>
            <a:r>
              <a:rPr lang="ru-RU" sz="2400" dirty="0"/>
              <a:t>надстроечных явлений нет своей собственной истории, потому чтобы понять их сущность, необходимо исследовать базис, как их основу. </a:t>
            </a:r>
            <a:endParaRPr lang="ru-RU" sz="2400" dirty="0" smtClean="0"/>
          </a:p>
          <a:p>
            <a:r>
              <a:rPr lang="ru-RU" sz="2400" dirty="0" smtClean="0"/>
              <a:t>Взаимосвязь </a:t>
            </a:r>
            <a:r>
              <a:rPr lang="ru-RU" sz="2400" dirty="0"/>
              <a:t>базиса и надстройки жестко не определена; на основе одного и того же базиса могут существовать разные варианты надстройки. </a:t>
            </a:r>
          </a:p>
          <a:p>
            <a:r>
              <a:rPr lang="ru-RU" sz="2400" dirty="0" smtClean="0"/>
              <a:t>Между </a:t>
            </a:r>
            <a:r>
              <a:rPr lang="ru-RU" sz="2400" dirty="0"/>
              <a:t>базисом и надстройкой складывается диалектическое </a:t>
            </a:r>
            <a:r>
              <a:rPr lang="ru-RU" sz="2400" dirty="0" smtClean="0"/>
              <a:t>противоречие</a:t>
            </a:r>
            <a:r>
              <a:rPr lang="ru-RU" sz="2400" dirty="0"/>
              <a:t>, отражающее противоречие в способе производства. </a:t>
            </a:r>
          </a:p>
          <a:p>
            <a:r>
              <a:rPr lang="ru-RU" sz="2400" dirty="0" smtClean="0"/>
              <a:t>Как </a:t>
            </a:r>
            <a:r>
              <a:rPr lang="ru-RU" sz="2400" dirty="0"/>
              <a:t>и противоречие в способе </a:t>
            </a:r>
            <a:r>
              <a:rPr lang="ru-RU" sz="2400" dirty="0" smtClean="0"/>
              <a:t>производства - противоречие </a:t>
            </a:r>
            <a:r>
              <a:rPr lang="ru-RU" sz="2400" dirty="0"/>
              <a:t>между базисом и надстройкой разрешается в ходе социально-политической революции.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Базис и надстройка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0F98AE-108A-4514-9341-D41E8CA15B47}"/>
              </a:ext>
            </a:extLst>
          </p:cNvPr>
          <p:cNvSpPr txBox="1"/>
          <p:nvPr/>
        </p:nvSpPr>
        <p:spPr>
          <a:xfrm>
            <a:off x="11734800" y="63867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656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50976"/>
            <a:ext cx="10972800" cy="514502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Государство </a:t>
            </a:r>
            <a:r>
              <a:rPr lang="ru-RU" sz="2400" dirty="0"/>
              <a:t>всегда является орудием экономически господствующего класса, </a:t>
            </a:r>
            <a:r>
              <a:rPr lang="ru-RU" sz="2400" dirty="0" smtClean="0"/>
              <a:t>который </a:t>
            </a:r>
            <a:r>
              <a:rPr lang="ru-RU" sz="2400" dirty="0"/>
              <a:t>при помощи государства становится также </a:t>
            </a:r>
            <a:r>
              <a:rPr lang="ru-RU" sz="2400" dirty="0" smtClean="0"/>
              <a:t>и политически </a:t>
            </a:r>
            <a:r>
              <a:rPr lang="ru-RU" sz="2400" dirty="0"/>
              <a:t>господствующим классом </a:t>
            </a:r>
            <a:r>
              <a:rPr lang="ru-RU" sz="2400" dirty="0" smtClean="0"/>
              <a:t>приобретая новые </a:t>
            </a:r>
            <a:r>
              <a:rPr lang="ru-RU" sz="2400" dirty="0"/>
              <a:t>средства производства для подавления и эксплуатации угнетенного </a:t>
            </a:r>
            <a:r>
              <a:rPr lang="ru-RU" sz="2400" dirty="0" smtClean="0"/>
              <a:t>класса</a:t>
            </a:r>
          </a:p>
          <a:p>
            <a:r>
              <a:rPr lang="ru-RU" sz="2400" dirty="0"/>
              <a:t>Буржуазное </a:t>
            </a:r>
            <a:r>
              <a:rPr lang="ru-RU" sz="2400" dirty="0" smtClean="0"/>
              <a:t>общество характеризуется </a:t>
            </a:r>
            <a:r>
              <a:rPr lang="ru-RU" sz="2400" dirty="0"/>
              <a:t>высоким развитием производственных сил, острой экономической конкуренцией, простой в сравнении с феодализмом социальной структурой (имеет два класса – буржуазию и пролетариат). </a:t>
            </a:r>
          </a:p>
          <a:p>
            <a:r>
              <a:rPr lang="ru-RU" sz="2400" dirty="0"/>
              <a:t>Не смотря на то, что политической формой буржуазного общества является демократическая республика, однако она продолжает оставаться машиной классового господства.</a:t>
            </a:r>
          </a:p>
          <a:p>
            <a:r>
              <a:rPr lang="ru-RU" sz="2400" dirty="0" smtClean="0"/>
              <a:t>Возможно только </a:t>
            </a:r>
            <a:r>
              <a:rPr lang="ru-RU" sz="2400" dirty="0"/>
              <a:t>революционное переустройство капиталистического общества, </a:t>
            </a:r>
            <a:r>
              <a:rPr lang="ru-RU" sz="2400" dirty="0" smtClean="0"/>
              <a:t>раскалывающего </a:t>
            </a:r>
            <a:r>
              <a:rPr lang="ru-RU" sz="2400" dirty="0"/>
              <a:t>на два враждебных лагеря – буржуазию и пролетариат. </a:t>
            </a:r>
            <a:endParaRPr lang="ru-RU" sz="2400" dirty="0" smtClean="0"/>
          </a:p>
          <a:p>
            <a:r>
              <a:rPr lang="ru-RU" sz="2400" dirty="0" smtClean="0"/>
              <a:t>Насилие </a:t>
            </a:r>
            <a:r>
              <a:rPr lang="ru-RU" sz="2400" dirty="0"/>
              <a:t>играет в истории революционную </a:t>
            </a:r>
            <a:r>
              <a:rPr lang="ru-RU" sz="2400" dirty="0" smtClean="0"/>
              <a:t>роль и является </a:t>
            </a:r>
            <a:r>
              <a:rPr lang="ru-RU" sz="2400" dirty="0"/>
              <a:t>тем орудием, посредством которого общественное движение пролагает себе дорогу и ломает окаменевшие, омертвевшие политические </a:t>
            </a:r>
            <a:r>
              <a:rPr lang="ru-RU" sz="2400" dirty="0" smtClean="0"/>
              <a:t>формы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результате насильственной </a:t>
            </a:r>
            <a:r>
              <a:rPr lang="ru-RU" sz="2400" dirty="0" smtClean="0"/>
              <a:t>революции </a:t>
            </a:r>
            <a:r>
              <a:rPr lang="ru-RU" sz="2400" dirty="0"/>
              <a:t>буржуазное государство должно смениться диктатурой пролетариата (пролетарским государством)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312" y="274320"/>
            <a:ext cx="10972800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Государство </a:t>
            </a: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орудие господствующего </a:t>
            </a: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класса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0F98AE-108A-4514-9341-D41E8CA15B47}"/>
              </a:ext>
            </a:extLst>
          </p:cNvPr>
          <p:cNvSpPr txBox="1"/>
          <p:nvPr/>
        </p:nvSpPr>
        <p:spPr>
          <a:xfrm>
            <a:off x="11734800" y="63867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401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50976"/>
            <a:ext cx="10972800" cy="51450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устанавливается </a:t>
            </a:r>
            <a:r>
              <a:rPr lang="ru-RU" dirty="0"/>
              <a:t>всеобщая выборность и сменяемость в любое время всех должностных лиц, в том числе судей;</a:t>
            </a:r>
          </a:p>
          <a:p>
            <a:r>
              <a:rPr lang="ru-RU" dirty="0" smtClean="0"/>
              <a:t>заработная </a:t>
            </a:r>
            <a:r>
              <a:rPr lang="ru-RU" dirty="0"/>
              <a:t>плата всех должностных лиц как высших, так и низших устанавливается на уровне оплаты труда рабочего;</a:t>
            </a:r>
          </a:p>
          <a:p>
            <a:r>
              <a:rPr lang="ru-RU" dirty="0" smtClean="0"/>
              <a:t>регулярная </a:t>
            </a:r>
            <a:r>
              <a:rPr lang="ru-RU" dirty="0"/>
              <a:t>армия и профессиональная полиция ликвидируются;</a:t>
            </a:r>
          </a:p>
          <a:p>
            <a:r>
              <a:rPr lang="ru-RU" dirty="0" smtClean="0"/>
              <a:t>церковь </a:t>
            </a:r>
            <a:r>
              <a:rPr lang="ru-RU" dirty="0"/>
              <a:t>отделяется от государства;</a:t>
            </a:r>
          </a:p>
          <a:p>
            <a:r>
              <a:rPr lang="ru-RU" dirty="0" smtClean="0"/>
              <a:t>разделение </a:t>
            </a:r>
            <a:r>
              <a:rPr lang="ru-RU" dirty="0"/>
              <a:t>властей отменяется как буржуазный пережиток;</a:t>
            </a:r>
          </a:p>
          <a:p>
            <a:r>
              <a:rPr lang="ru-RU" dirty="0" smtClean="0"/>
              <a:t>происходит </a:t>
            </a:r>
            <a:r>
              <a:rPr lang="ru-RU" dirty="0"/>
              <a:t>постепенная концентрация капитала в руках </a:t>
            </a:r>
            <a:r>
              <a:rPr lang="ru-RU" dirty="0" err="1"/>
              <a:t>государ-ства</a:t>
            </a:r>
            <a:r>
              <a:rPr lang="ru-RU" dirty="0"/>
              <a:t>;</a:t>
            </a:r>
          </a:p>
          <a:p>
            <a:r>
              <a:rPr lang="ru-RU" dirty="0" smtClean="0"/>
              <a:t>незамедлительно </a:t>
            </a:r>
            <a:r>
              <a:rPr lang="ru-RU" dirty="0"/>
              <a:t>конфискуется имущество капиталистов, которые упорно противятся пролетарской власти;</a:t>
            </a:r>
          </a:p>
          <a:p>
            <a:r>
              <a:rPr lang="ru-RU" dirty="0" smtClean="0"/>
              <a:t>отменяется </a:t>
            </a:r>
            <a:r>
              <a:rPr lang="ru-RU" dirty="0"/>
              <a:t>право наследования;</a:t>
            </a:r>
          </a:p>
          <a:p>
            <a:r>
              <a:rPr lang="ru-RU" dirty="0" smtClean="0"/>
              <a:t>увеличивается </a:t>
            </a:r>
            <a:r>
              <a:rPr lang="ru-RU" dirty="0"/>
              <a:t>количество государственных фабрик;</a:t>
            </a:r>
          </a:p>
          <a:p>
            <a:r>
              <a:rPr lang="ru-RU" dirty="0" smtClean="0"/>
              <a:t>учреждается </a:t>
            </a:r>
            <a:r>
              <a:rPr lang="ru-RU" dirty="0"/>
              <a:t>национальный банк с государственным капиталом;</a:t>
            </a:r>
          </a:p>
          <a:p>
            <a:r>
              <a:rPr lang="ru-RU" dirty="0" smtClean="0"/>
              <a:t>вводится </a:t>
            </a:r>
            <a:r>
              <a:rPr lang="ru-RU" dirty="0"/>
              <a:t>всеобщая обязательность труда;</a:t>
            </a:r>
          </a:p>
          <a:p>
            <a:r>
              <a:rPr lang="ru-RU" dirty="0" smtClean="0"/>
              <a:t>создаются </a:t>
            </a:r>
            <a:r>
              <a:rPr lang="ru-RU" dirty="0"/>
              <a:t>промышленные армии (организация промышленности по военному образцу);</a:t>
            </a:r>
          </a:p>
          <a:p>
            <a:r>
              <a:rPr lang="ru-RU" dirty="0" smtClean="0"/>
              <a:t>происходит </a:t>
            </a:r>
            <a:r>
              <a:rPr lang="ru-RU" dirty="0"/>
              <a:t>постепенное устранение различий между городом и деревней вследствие соединения земледелия с промышленностью</a:t>
            </a:r>
            <a:r>
              <a:rPr lang="ru-RU" dirty="0" smtClean="0"/>
              <a:t>.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Живым примером диктатуры рабочего класса была Парижская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коммуна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312" y="274320"/>
            <a:ext cx="10972800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Диктатура пролетариата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0F98AE-108A-4514-9341-D41E8CA15B47}"/>
              </a:ext>
            </a:extLst>
          </p:cNvPr>
          <p:cNvSpPr txBox="1"/>
          <p:nvPr/>
        </p:nvSpPr>
        <p:spPr>
          <a:xfrm>
            <a:off x="11734800" y="63867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9616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Маркс различает три периода после революции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0F98AE-108A-4514-9341-D41E8CA15B47}"/>
              </a:ext>
            </a:extLst>
          </p:cNvPr>
          <p:cNvSpPr txBox="1"/>
          <p:nvPr/>
        </p:nvSpPr>
        <p:spPr>
          <a:xfrm>
            <a:off x="11734800" y="63867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13401556"/>
              </p:ext>
            </p:extLst>
          </p:nvPr>
        </p:nvGraphicFramePr>
        <p:xfrm>
          <a:off x="605536" y="1801368"/>
          <a:ext cx="11129264" cy="477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82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50975"/>
            <a:ext cx="10972800" cy="5620421"/>
          </a:xfrm>
        </p:spPr>
        <p:txBody>
          <a:bodyPr>
            <a:normAutofit fontScale="92500" lnSpcReduction="10000"/>
          </a:bodyPr>
          <a:lstStyle/>
          <a:p>
            <a:r>
              <a:rPr lang="ru-RU" sz="2100" dirty="0"/>
              <a:t>демократический централизм, </a:t>
            </a:r>
            <a:r>
              <a:rPr lang="ru-RU" sz="2100" dirty="0" smtClean="0"/>
              <a:t>единая и нераздельная республика</a:t>
            </a:r>
          </a:p>
          <a:p>
            <a:r>
              <a:rPr lang="ru-RU" sz="2100" dirty="0"/>
              <a:t>централизм нисколько не исключает широкого местного </a:t>
            </a:r>
            <a:r>
              <a:rPr lang="ru-RU" sz="2100" dirty="0" smtClean="0"/>
              <a:t>самоуправления </a:t>
            </a:r>
            <a:endParaRPr lang="ru-RU" sz="2100" dirty="0"/>
          </a:p>
          <a:p>
            <a:r>
              <a:rPr lang="ru-RU" sz="2100" dirty="0" smtClean="0"/>
              <a:t>все </a:t>
            </a:r>
            <a:r>
              <a:rPr lang="ru-RU" sz="2100" dirty="0"/>
              <a:t>управление пронизано единой целью для всех звеньев и построено по иерархическому принципу, начиная от страны в целом и до самых мелких территорий – городов, поселков, деревень и предприятий. </a:t>
            </a:r>
          </a:p>
          <a:p>
            <a:r>
              <a:rPr lang="ru-RU" sz="2100" dirty="0" smtClean="0"/>
              <a:t>распределение </a:t>
            </a:r>
            <a:r>
              <a:rPr lang="ru-RU" sz="2100" dirty="0"/>
              <a:t>управленческих задач осуществляется по принципу: все, что можно отдать вниз, младшим звеньям, нужно отдать, этим и будет осуществлено самоуправление. </a:t>
            </a:r>
            <a:endParaRPr lang="ru-RU" sz="2100" dirty="0" smtClean="0"/>
          </a:p>
          <a:p>
            <a:r>
              <a:rPr lang="ru-RU" sz="2100" dirty="0" smtClean="0"/>
              <a:t>пролетариат </a:t>
            </a:r>
            <a:r>
              <a:rPr lang="ru-RU" sz="2100" dirty="0"/>
              <a:t>берет государственную власть и превращает средства </a:t>
            </a:r>
            <a:r>
              <a:rPr lang="ru-RU" sz="2100" dirty="0" smtClean="0"/>
              <a:t>производства в </a:t>
            </a:r>
            <a:r>
              <a:rPr lang="ru-RU" sz="2100" dirty="0"/>
              <a:t>государственную собственность. </a:t>
            </a:r>
          </a:p>
          <a:p>
            <a:r>
              <a:rPr lang="ru-RU" sz="2100" dirty="0"/>
              <a:t>пролетариат</a:t>
            </a:r>
            <a:r>
              <a:rPr lang="ru-RU" sz="2100" dirty="0" smtClean="0"/>
              <a:t> </a:t>
            </a:r>
            <a:r>
              <a:rPr lang="ru-RU" sz="2100" dirty="0"/>
              <a:t>уничтожат самого </a:t>
            </a:r>
            <a:r>
              <a:rPr lang="ru-RU" sz="2100" dirty="0" smtClean="0"/>
              <a:t>себя, </a:t>
            </a:r>
            <a:r>
              <a:rPr lang="ru-RU" sz="2100" dirty="0"/>
              <a:t>тем самым он уничтожает все классовые различия и классовые противоположности, а вместе с тем и государство как </a:t>
            </a:r>
            <a:r>
              <a:rPr lang="ru-RU" sz="2100" dirty="0" smtClean="0"/>
              <a:t>государство</a:t>
            </a:r>
          </a:p>
          <a:p>
            <a:r>
              <a:rPr lang="ru-RU" sz="2100" dirty="0" smtClean="0"/>
              <a:t>с </a:t>
            </a:r>
            <a:r>
              <a:rPr lang="ru-RU" sz="2100" dirty="0"/>
              <a:t>того времени, как не будет ни одного общественного класса, который надо бы держать в </a:t>
            </a:r>
            <a:r>
              <a:rPr lang="ru-RU" sz="2100" dirty="0" smtClean="0"/>
              <a:t>подавлении - </a:t>
            </a:r>
            <a:r>
              <a:rPr lang="ru-RU" sz="2100" dirty="0"/>
              <a:t>с этого времени </a:t>
            </a:r>
            <a:r>
              <a:rPr lang="ru-RU" sz="2100" dirty="0" smtClean="0"/>
              <a:t>не </a:t>
            </a:r>
            <a:r>
              <a:rPr lang="ru-RU" sz="2100" dirty="0"/>
              <a:t>будет надобности </a:t>
            </a:r>
            <a:r>
              <a:rPr lang="ru-RU" sz="2100" dirty="0" smtClean="0"/>
              <a:t>в государстве</a:t>
            </a:r>
          </a:p>
          <a:p>
            <a:r>
              <a:rPr lang="ru-RU" sz="2100" dirty="0" smtClean="0"/>
              <a:t>Вместо </a:t>
            </a:r>
            <a:r>
              <a:rPr lang="ru-RU" sz="2100" dirty="0"/>
              <a:t>правительства над лицами </a:t>
            </a:r>
            <a:r>
              <a:rPr lang="ru-RU" sz="2100" dirty="0" smtClean="0"/>
              <a:t>возникает распоряжение </a:t>
            </a:r>
            <a:r>
              <a:rPr lang="ru-RU" sz="2100" dirty="0"/>
              <a:t>вещами и руководство процессами производства. </a:t>
            </a:r>
          </a:p>
          <a:p>
            <a:r>
              <a:rPr lang="en-US" sz="2100" dirty="0" err="1"/>
              <a:t>Государство</a:t>
            </a:r>
            <a:r>
              <a:rPr lang="en-US" sz="2100" dirty="0"/>
              <a:t> </a:t>
            </a:r>
            <a:r>
              <a:rPr lang="en-US" sz="2100" dirty="0" err="1"/>
              <a:t>не</a:t>
            </a:r>
            <a:r>
              <a:rPr lang="en-US" sz="2100" dirty="0"/>
              <a:t> </a:t>
            </a:r>
            <a:r>
              <a:rPr lang="en-US" sz="2100" dirty="0" err="1" smtClean="0"/>
              <a:t>отменяетс</a:t>
            </a:r>
            <a:r>
              <a:rPr lang="ru-RU" sz="2100" dirty="0" smtClean="0"/>
              <a:t>я, а </a:t>
            </a:r>
            <a:r>
              <a:rPr lang="en-US" sz="2100" dirty="0" err="1" smtClean="0"/>
              <a:t>отмирает</a:t>
            </a:r>
            <a:endParaRPr lang="ru-RU" sz="2100" dirty="0" smtClean="0"/>
          </a:p>
          <a:p>
            <a:r>
              <a:rPr lang="en-US" sz="2000" dirty="0" err="1"/>
              <a:t>Произойдет</a:t>
            </a:r>
            <a:r>
              <a:rPr lang="en-US" sz="2000" dirty="0"/>
              <a:t> </a:t>
            </a:r>
            <a:r>
              <a:rPr lang="en-US" sz="2000" dirty="0" err="1"/>
              <a:t>это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 smtClean="0"/>
              <a:t>сразу</a:t>
            </a:r>
            <a:r>
              <a:rPr lang="en-US" sz="2000" dirty="0" smtClean="0"/>
              <a:t>, </a:t>
            </a:r>
            <a:r>
              <a:rPr lang="ru-RU" sz="2000" dirty="0" smtClean="0"/>
              <a:t>а </a:t>
            </a:r>
            <a:r>
              <a:rPr lang="en-US" sz="2000" dirty="0" err="1" smtClean="0"/>
              <a:t>когда</a:t>
            </a:r>
            <a:r>
              <a:rPr lang="en-US" sz="2000" dirty="0" smtClean="0"/>
              <a:t> </a:t>
            </a:r>
            <a:r>
              <a:rPr lang="en-US" sz="2000" dirty="0" err="1"/>
              <a:t>завершится</a:t>
            </a:r>
            <a:r>
              <a:rPr lang="en-US" sz="2000" dirty="0"/>
              <a:t> </a:t>
            </a:r>
            <a:r>
              <a:rPr lang="en-US" sz="2000" dirty="0" err="1"/>
              <a:t>переход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капитализма</a:t>
            </a:r>
            <a:r>
              <a:rPr lang="en-US" sz="2000" dirty="0"/>
              <a:t> к </a:t>
            </a:r>
            <a:r>
              <a:rPr lang="en-US" sz="2000" dirty="0" err="1"/>
              <a:t>коммунизму</a:t>
            </a:r>
            <a:endParaRPr lang="ru-RU" sz="2100" dirty="0" smtClean="0"/>
          </a:p>
          <a:p>
            <a:endParaRPr lang="ru-RU" sz="21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312" y="274320"/>
            <a:ext cx="10972800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Судьба государства и права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0F98AE-108A-4514-9341-D41E8CA15B47}"/>
              </a:ext>
            </a:extLst>
          </p:cNvPr>
          <p:cNvSpPr txBox="1"/>
          <p:nvPr/>
        </p:nvSpPr>
        <p:spPr>
          <a:xfrm>
            <a:off x="11734800" y="63867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4567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50975"/>
            <a:ext cx="10972800" cy="5620421"/>
          </a:xfrm>
        </p:spPr>
        <p:txBody>
          <a:bodyPr>
            <a:normAutofit fontScale="92500" lnSpcReduction="10000"/>
          </a:bodyPr>
          <a:lstStyle/>
          <a:p>
            <a:r>
              <a:rPr lang="ru-RU" sz="2100" dirty="0"/>
              <a:t>Основатели марксизма  не говорили прямо об отмирании права при </a:t>
            </a:r>
            <a:r>
              <a:rPr lang="ru-RU" sz="2100" dirty="0" smtClean="0"/>
              <a:t>коммунизме и </a:t>
            </a:r>
            <a:r>
              <a:rPr lang="ru-RU" sz="2100" dirty="0"/>
              <a:t>различали понятия "право" и "закон"</a:t>
            </a:r>
            <a:r>
              <a:rPr lang="ru-RU" sz="2100" dirty="0" smtClean="0"/>
              <a:t> </a:t>
            </a:r>
            <a:endParaRPr lang="ru-RU" sz="2100" dirty="0"/>
          </a:p>
          <a:p>
            <a:r>
              <a:rPr lang="ru-RU" sz="2100" dirty="0"/>
              <a:t>В основе материалистического </a:t>
            </a:r>
            <a:r>
              <a:rPr lang="ru-RU" sz="2100" dirty="0" err="1"/>
              <a:t>правопонимания</a:t>
            </a:r>
            <a:r>
              <a:rPr lang="ru-RU" sz="2100" dirty="0"/>
              <a:t> лежит принцип обусловленности права экономическими </a:t>
            </a:r>
            <a:r>
              <a:rPr lang="ru-RU" sz="2100" dirty="0" smtClean="0"/>
              <a:t>отношениями, </a:t>
            </a:r>
            <a:r>
              <a:rPr lang="ru-RU" sz="2100" dirty="0"/>
              <a:t>т.е. объективное право </a:t>
            </a:r>
          </a:p>
          <a:p>
            <a:r>
              <a:rPr lang="ru-RU" sz="2100" dirty="0"/>
              <a:t>коммунистическое общество рождается из недр капитализма, а значит оно неизбежно на начальном этапе своего существования </a:t>
            </a:r>
            <a:r>
              <a:rPr lang="ru-RU" sz="2100" dirty="0" smtClean="0"/>
              <a:t>сохраняет </a:t>
            </a:r>
            <a:r>
              <a:rPr lang="ru-RU" sz="2100" dirty="0"/>
              <a:t>отпечаток старого </a:t>
            </a:r>
            <a:r>
              <a:rPr lang="ru-RU" sz="2100" dirty="0" smtClean="0"/>
              <a:t>общества, </a:t>
            </a:r>
            <a:r>
              <a:rPr lang="ru-RU" sz="2100" dirty="0"/>
              <a:t>в том числе и </a:t>
            </a:r>
            <a:r>
              <a:rPr lang="ru-RU" sz="2100" dirty="0" smtClean="0"/>
              <a:t>буржуазного право</a:t>
            </a:r>
          </a:p>
          <a:p>
            <a:r>
              <a:rPr lang="ru-RU" sz="2100" dirty="0" smtClean="0"/>
              <a:t>сначала буржуазное </a:t>
            </a:r>
            <a:r>
              <a:rPr lang="ru-RU" sz="2100" dirty="0"/>
              <a:t>право отменяется лишь </a:t>
            </a:r>
            <a:r>
              <a:rPr lang="ru-RU" sz="2100" dirty="0" smtClean="0"/>
              <a:t>частично, </a:t>
            </a:r>
            <a:r>
              <a:rPr lang="ru-RU" sz="2100" dirty="0"/>
              <a:t>по отношению к средствам производства, которые уже вышли из частной собственности отдельных лиц и принадлежат всему </a:t>
            </a:r>
            <a:r>
              <a:rPr lang="ru-RU" sz="2100" dirty="0" smtClean="0"/>
              <a:t>обществу</a:t>
            </a:r>
          </a:p>
          <a:p>
            <a:r>
              <a:rPr lang="ru-RU" sz="2100" dirty="0"/>
              <a:t>в первой фазе коммунизма продолжает действовать буржуазное право, которое неравным людям за фактически неравное количество труда дает равное количество </a:t>
            </a:r>
            <a:r>
              <a:rPr lang="ru-RU" sz="2100" dirty="0" smtClean="0"/>
              <a:t>продуктов. Право</a:t>
            </a:r>
            <a:r>
              <a:rPr lang="ru-RU" sz="2100" dirty="0"/>
              <a:t>, вместо того, чтобы быть равным, должно быть </a:t>
            </a:r>
            <a:r>
              <a:rPr lang="ru-RU" sz="2100" dirty="0" smtClean="0"/>
              <a:t>неравным…</a:t>
            </a:r>
          </a:p>
          <a:p>
            <a:r>
              <a:rPr lang="ru-RU" sz="2100" dirty="0" smtClean="0"/>
              <a:t>это </a:t>
            </a:r>
            <a:r>
              <a:rPr lang="ru-RU" sz="2100" dirty="0"/>
              <a:t>неравенство </a:t>
            </a:r>
            <a:r>
              <a:rPr lang="ru-RU" sz="2100" dirty="0" smtClean="0"/>
              <a:t>выражается </a:t>
            </a:r>
            <a:r>
              <a:rPr lang="ru-RU" sz="2100" dirty="0"/>
              <a:t>в том, что право стремясь к фактическому, а не к формальному равенству, должно учитывать индивидуальные особенности людей и применять неравные меры к неравным </a:t>
            </a:r>
            <a:r>
              <a:rPr lang="ru-RU" sz="2100" dirty="0" smtClean="0"/>
              <a:t>людям</a:t>
            </a:r>
          </a:p>
          <a:p>
            <a:r>
              <a:rPr lang="en-US" sz="2100" dirty="0"/>
              <a:t>в </a:t>
            </a:r>
            <a:r>
              <a:rPr lang="en-US" sz="2100" dirty="0" err="1"/>
              <a:t>зрелом</a:t>
            </a:r>
            <a:r>
              <a:rPr lang="en-US" sz="2100" dirty="0"/>
              <a:t> </a:t>
            </a:r>
            <a:r>
              <a:rPr lang="en-US" sz="2100" dirty="0" err="1"/>
              <a:t>коммунистическом</a:t>
            </a:r>
            <a:r>
              <a:rPr lang="en-US" sz="2100" dirty="0"/>
              <a:t> </a:t>
            </a:r>
            <a:r>
              <a:rPr lang="en-US" sz="2100" dirty="0" err="1"/>
              <a:t>обществе</a:t>
            </a:r>
            <a:r>
              <a:rPr lang="en-US" sz="2100" dirty="0"/>
              <a:t> </a:t>
            </a:r>
            <a:r>
              <a:rPr lang="en-US" sz="2100" dirty="0" err="1"/>
              <a:t>будет</a:t>
            </a:r>
            <a:r>
              <a:rPr lang="en-US" sz="2100" dirty="0"/>
              <a:t> </a:t>
            </a:r>
            <a:r>
              <a:rPr lang="en-US" sz="2100" dirty="0" err="1"/>
              <a:t>реализовано</a:t>
            </a:r>
            <a:r>
              <a:rPr lang="en-US" sz="2100" dirty="0"/>
              <a:t> </a:t>
            </a:r>
            <a:r>
              <a:rPr lang="en-US" sz="2100" dirty="0" err="1"/>
              <a:t>фактическое</a:t>
            </a:r>
            <a:r>
              <a:rPr lang="en-US" sz="2100" dirty="0"/>
              <a:t> </a:t>
            </a:r>
            <a:r>
              <a:rPr lang="en-US" sz="2100" dirty="0" err="1"/>
              <a:t>равенство</a:t>
            </a:r>
            <a:r>
              <a:rPr lang="en-US" sz="2100" dirty="0"/>
              <a:t> </a:t>
            </a:r>
            <a:r>
              <a:rPr lang="en-US" sz="2100" dirty="0" err="1"/>
              <a:t>граждан</a:t>
            </a:r>
            <a:r>
              <a:rPr lang="en-US" sz="2100" dirty="0"/>
              <a:t> (</a:t>
            </a:r>
            <a:r>
              <a:rPr lang="en-US" sz="2100" dirty="0" err="1"/>
              <a:t>равенство</a:t>
            </a:r>
            <a:r>
              <a:rPr lang="en-US" sz="2100" dirty="0"/>
              <a:t> </a:t>
            </a:r>
            <a:r>
              <a:rPr lang="en-US" sz="2100" dirty="0" err="1"/>
              <a:t>общественного</a:t>
            </a:r>
            <a:r>
              <a:rPr lang="en-US" sz="2100" dirty="0"/>
              <a:t> </a:t>
            </a:r>
            <a:r>
              <a:rPr lang="en-US" sz="2100" dirty="0" err="1"/>
              <a:t>положения</a:t>
            </a:r>
            <a:r>
              <a:rPr lang="en-US" sz="2100" dirty="0"/>
              <a:t>), </a:t>
            </a:r>
            <a:r>
              <a:rPr lang="en-US" sz="2100" dirty="0" err="1" smtClean="0"/>
              <a:t>формальное</a:t>
            </a:r>
            <a:r>
              <a:rPr lang="en-US" sz="2100" dirty="0" smtClean="0"/>
              <a:t> </a:t>
            </a:r>
            <a:r>
              <a:rPr lang="en-US" sz="2100" dirty="0"/>
              <a:t>(</a:t>
            </a:r>
            <a:r>
              <a:rPr lang="en-US" sz="2100" dirty="0" err="1"/>
              <a:t>правовое</a:t>
            </a:r>
            <a:r>
              <a:rPr lang="en-US" sz="2100" dirty="0"/>
              <a:t>) </a:t>
            </a:r>
            <a:r>
              <a:rPr lang="en-US" sz="2100" dirty="0" err="1"/>
              <a:t>равенство</a:t>
            </a:r>
            <a:r>
              <a:rPr lang="en-US" sz="2100" dirty="0"/>
              <a:t> </a:t>
            </a:r>
            <a:r>
              <a:rPr lang="en-US" sz="2100" dirty="0" err="1"/>
              <a:t>потеряет</a:t>
            </a:r>
            <a:r>
              <a:rPr lang="en-US" sz="2100" dirty="0"/>
              <a:t> </a:t>
            </a:r>
            <a:r>
              <a:rPr lang="en-US" sz="2100" dirty="0" err="1"/>
              <a:t>практический</a:t>
            </a:r>
            <a:r>
              <a:rPr lang="en-US" sz="2100" dirty="0"/>
              <a:t> </a:t>
            </a:r>
            <a:r>
              <a:rPr lang="en-US" sz="2100" dirty="0" err="1"/>
              <a:t>смысл</a:t>
            </a:r>
            <a:r>
              <a:rPr lang="en-US" sz="2100" dirty="0"/>
              <a:t>, </a:t>
            </a:r>
            <a:r>
              <a:rPr lang="en-US" sz="2100" dirty="0" err="1"/>
              <a:t>что</a:t>
            </a:r>
            <a:r>
              <a:rPr lang="en-US" sz="2100" dirty="0"/>
              <a:t> </a:t>
            </a:r>
            <a:r>
              <a:rPr lang="en-US" sz="2100" dirty="0" err="1"/>
              <a:t>по</a:t>
            </a:r>
            <a:r>
              <a:rPr lang="en-US" sz="2100" dirty="0"/>
              <a:t> </a:t>
            </a:r>
            <a:r>
              <a:rPr lang="en-US" sz="2100" dirty="0" err="1"/>
              <a:t>сути</a:t>
            </a:r>
            <a:r>
              <a:rPr lang="en-US" sz="2100" dirty="0"/>
              <a:t> </a:t>
            </a:r>
            <a:r>
              <a:rPr lang="en-US" sz="2100" dirty="0" err="1"/>
              <a:t>означает</a:t>
            </a:r>
            <a:r>
              <a:rPr lang="en-US" sz="2100" dirty="0"/>
              <a:t> </a:t>
            </a:r>
            <a:r>
              <a:rPr lang="en-US" sz="2100" dirty="0" err="1"/>
              <a:t>утрату</a:t>
            </a:r>
            <a:r>
              <a:rPr lang="en-US" sz="2100" dirty="0"/>
              <a:t> </a:t>
            </a:r>
            <a:r>
              <a:rPr lang="en-US" sz="2100" dirty="0" err="1"/>
              <a:t>необходимости</a:t>
            </a:r>
            <a:r>
              <a:rPr lang="en-US" sz="2100" dirty="0"/>
              <a:t> </a:t>
            </a:r>
            <a:r>
              <a:rPr lang="en-US" sz="2100" dirty="0" err="1"/>
              <a:t>права</a:t>
            </a:r>
            <a:r>
              <a:rPr lang="en-US" sz="2100" dirty="0"/>
              <a:t> </a:t>
            </a:r>
            <a:r>
              <a:rPr lang="en-US" sz="2100" dirty="0" err="1"/>
              <a:t>как</a:t>
            </a:r>
            <a:r>
              <a:rPr lang="en-US" sz="2100" dirty="0"/>
              <a:t> </a:t>
            </a:r>
            <a:r>
              <a:rPr lang="en-US" sz="2100" dirty="0" err="1"/>
              <a:t>такового</a:t>
            </a:r>
            <a:endParaRPr lang="ru-RU" sz="21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312" y="274320"/>
            <a:ext cx="10972800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Судьба государства и права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0F98AE-108A-4514-9341-D41E8CA15B47}"/>
              </a:ext>
            </a:extLst>
          </p:cNvPr>
          <p:cNvSpPr txBox="1"/>
          <p:nvPr/>
        </p:nvSpPr>
        <p:spPr>
          <a:xfrm>
            <a:off x="11734800" y="63867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50975"/>
            <a:ext cx="10972800" cy="5620421"/>
          </a:xfrm>
        </p:spPr>
        <p:txBody>
          <a:bodyPr>
            <a:normAutofit/>
          </a:bodyPr>
          <a:lstStyle/>
          <a:p>
            <a:r>
              <a:rPr lang="en-US" sz="1900" dirty="0" err="1" smtClean="0"/>
              <a:t>Коммунизм</a:t>
            </a:r>
            <a:r>
              <a:rPr lang="ru-RU" sz="1900" dirty="0" smtClean="0"/>
              <a:t> </a:t>
            </a:r>
            <a:r>
              <a:rPr lang="en-US" sz="1900" dirty="0" err="1" smtClean="0"/>
              <a:t>явит</a:t>
            </a:r>
            <a:r>
              <a:rPr lang="en-US" sz="1900" dirty="0" smtClean="0"/>
              <a:t> </a:t>
            </a:r>
            <a:r>
              <a:rPr lang="en-US" sz="1900" dirty="0" err="1"/>
              <a:t>собой</a:t>
            </a:r>
            <a:r>
              <a:rPr lang="en-US" sz="1900" dirty="0"/>
              <a:t> </a:t>
            </a:r>
            <a:r>
              <a:rPr lang="en-US" sz="1900" dirty="0" err="1"/>
              <a:t>высокоорганизованный</a:t>
            </a:r>
            <a:r>
              <a:rPr lang="en-US" sz="1900" dirty="0"/>
              <a:t>, </a:t>
            </a:r>
            <a:r>
              <a:rPr lang="en-US" sz="1900" dirty="0" err="1"/>
              <a:t>гармоничный</a:t>
            </a:r>
            <a:r>
              <a:rPr lang="en-US" sz="1900" dirty="0"/>
              <a:t> и </a:t>
            </a:r>
            <a:r>
              <a:rPr lang="en-US" sz="1900" dirty="0" err="1"/>
              <a:t>планомерно</a:t>
            </a:r>
            <a:r>
              <a:rPr lang="en-US" sz="1900" dirty="0"/>
              <a:t> </a:t>
            </a:r>
            <a:r>
              <a:rPr lang="en-US" sz="1900" dirty="0" err="1"/>
              <a:t>развивающийся</a:t>
            </a:r>
            <a:r>
              <a:rPr lang="en-US" sz="1900" dirty="0"/>
              <a:t> «</a:t>
            </a:r>
            <a:r>
              <a:rPr lang="en-US" sz="1900" dirty="0" err="1"/>
              <a:t>союз</a:t>
            </a:r>
            <a:r>
              <a:rPr lang="en-US" sz="1900" dirty="0"/>
              <a:t> </a:t>
            </a:r>
            <a:r>
              <a:rPr lang="en-US" sz="1900" dirty="0" err="1"/>
              <a:t>свободных</a:t>
            </a:r>
            <a:r>
              <a:rPr lang="en-US" sz="1900" dirty="0"/>
              <a:t> </a:t>
            </a:r>
            <a:r>
              <a:rPr lang="en-US" sz="1900" dirty="0" err="1"/>
              <a:t>людей</a:t>
            </a:r>
            <a:r>
              <a:rPr lang="en-US" sz="1900" dirty="0" smtClean="0"/>
              <a:t>»</a:t>
            </a:r>
            <a:endParaRPr lang="ru-RU" sz="1900" dirty="0" smtClean="0"/>
          </a:p>
          <a:p>
            <a:r>
              <a:rPr lang="ru-RU" sz="1900" dirty="0" smtClean="0"/>
              <a:t>Участие </a:t>
            </a:r>
            <a:r>
              <a:rPr lang="ru-RU" sz="1900" dirty="0"/>
              <a:t>в труде по управлению делами общества превращается в долг, в социальную обязанность каждого трудоспособного человека, ибо горстки «избранных», касты «государственных жрецов», некогда почти целиком узурпировавших заведование публичной властью, теперь </a:t>
            </a:r>
            <a:r>
              <a:rPr lang="ru-RU" sz="1900" dirty="0" smtClean="0"/>
              <a:t>нет</a:t>
            </a:r>
          </a:p>
          <a:p>
            <a:r>
              <a:rPr lang="ru-RU" sz="1900" dirty="0" smtClean="0"/>
              <a:t>Рабочие кроме </a:t>
            </a:r>
            <a:r>
              <a:rPr lang="ru-RU" sz="1900" dirty="0"/>
              <a:t>своего производительного труда должны будут сами выполнять для себя еще и труд непроизводительный </a:t>
            </a:r>
            <a:r>
              <a:rPr lang="ru-RU" sz="1900" dirty="0" smtClean="0"/>
              <a:t>(управленческий</a:t>
            </a:r>
            <a:r>
              <a:rPr lang="ru-RU" sz="1900" dirty="0"/>
              <a:t>), сделав непременное участие в управлении «побочной функцией многих</a:t>
            </a:r>
            <a:r>
              <a:rPr lang="ru-RU" sz="1900" dirty="0" smtClean="0"/>
              <a:t>»</a:t>
            </a:r>
          </a:p>
          <a:p>
            <a:r>
              <a:rPr lang="ru-RU" sz="1900" dirty="0"/>
              <a:t> </a:t>
            </a:r>
            <a:r>
              <a:rPr lang="ru-RU" sz="1900" dirty="0" smtClean="0"/>
              <a:t>однако указанный порядок может выродиться в так называемый «казарменный </a:t>
            </a:r>
            <a:r>
              <a:rPr lang="ru-RU" sz="1900" dirty="0"/>
              <a:t>коммунизм</a:t>
            </a:r>
            <a:r>
              <a:rPr lang="ru-RU" sz="1900" dirty="0" smtClean="0"/>
              <a:t>» (жертвенность </a:t>
            </a:r>
            <a:r>
              <a:rPr lang="ru-RU" sz="1900" dirty="0"/>
              <a:t>и аскетизм, </a:t>
            </a:r>
            <a:r>
              <a:rPr lang="ru-RU" sz="1900" dirty="0" smtClean="0"/>
              <a:t>подменяющие </a:t>
            </a:r>
            <a:r>
              <a:rPr lang="ru-RU" sz="1900" dirty="0"/>
              <a:t>рациональную организацию общественной жизни установлением контроля за каждым шагом членов общества, прячущий от глаз </a:t>
            </a:r>
            <a:r>
              <a:rPr lang="ru-RU" sz="1900" dirty="0" smtClean="0"/>
              <a:t>общественности центральные </a:t>
            </a:r>
            <a:r>
              <a:rPr lang="ru-RU" sz="1900" dirty="0"/>
              <a:t>учреждения </a:t>
            </a:r>
            <a:r>
              <a:rPr lang="ru-RU" sz="1900" dirty="0" smtClean="0"/>
              <a:t>власти)</a:t>
            </a:r>
            <a:endParaRPr lang="ru-RU" sz="1900" dirty="0"/>
          </a:p>
          <a:p>
            <a:r>
              <a:rPr lang="ru-RU" sz="1900" dirty="0" smtClean="0"/>
              <a:t>марксизм</a:t>
            </a:r>
            <a:r>
              <a:rPr lang="en-US" sz="1900" dirty="0" smtClean="0"/>
              <a:t> </a:t>
            </a:r>
            <a:r>
              <a:rPr lang="en-US" sz="1900" dirty="0" err="1"/>
              <a:t>не</a:t>
            </a:r>
            <a:r>
              <a:rPr lang="en-US" sz="1900" dirty="0"/>
              <a:t> </a:t>
            </a:r>
            <a:r>
              <a:rPr lang="en-US" sz="1900" dirty="0" err="1" smtClean="0"/>
              <a:t>предусмотрел</a:t>
            </a:r>
            <a:r>
              <a:rPr lang="en-US" sz="1900" dirty="0" smtClean="0"/>
              <a:t> </a:t>
            </a:r>
            <a:r>
              <a:rPr lang="ru-RU" sz="1900" dirty="0" smtClean="0"/>
              <a:t>конструирования </a:t>
            </a:r>
            <a:r>
              <a:rPr lang="en-US" sz="1900" dirty="0" smtClean="0"/>
              <a:t>в </a:t>
            </a:r>
            <a:r>
              <a:rPr lang="en-US" sz="1900" dirty="0" err="1"/>
              <a:t>постбуржуазном</a:t>
            </a:r>
            <a:r>
              <a:rPr lang="en-US" sz="1900" dirty="0"/>
              <a:t> </a:t>
            </a:r>
            <a:r>
              <a:rPr lang="en-US" sz="1900" dirty="0" err="1"/>
              <a:t>обществе</a:t>
            </a:r>
            <a:r>
              <a:rPr lang="en-US" sz="1900" dirty="0"/>
              <a:t> </a:t>
            </a:r>
            <a:r>
              <a:rPr lang="en-US" sz="1900" dirty="0" err="1"/>
              <a:t>правового</a:t>
            </a:r>
            <a:r>
              <a:rPr lang="en-US" sz="1900" dirty="0"/>
              <a:t> </a:t>
            </a:r>
            <a:r>
              <a:rPr lang="en-US" sz="1900" dirty="0" err="1"/>
              <a:t>государства</a:t>
            </a:r>
            <a:r>
              <a:rPr lang="en-US" sz="1900" dirty="0"/>
              <a:t>, </a:t>
            </a:r>
            <a:r>
              <a:rPr lang="en-US" sz="1900" dirty="0" err="1" smtClean="0"/>
              <a:t>отверг</a:t>
            </a:r>
            <a:r>
              <a:rPr lang="ru-RU" sz="1900" dirty="0" smtClean="0"/>
              <a:t>нут</a:t>
            </a:r>
            <a:r>
              <a:rPr lang="en-US" sz="1900" dirty="0" smtClean="0"/>
              <a:t> </a:t>
            </a:r>
            <a:r>
              <a:rPr lang="en-US" sz="1900" dirty="0" err="1"/>
              <a:t>принцип</a:t>
            </a:r>
            <a:r>
              <a:rPr lang="en-US" sz="1900" dirty="0"/>
              <a:t> </a:t>
            </a:r>
            <a:r>
              <a:rPr lang="en-US" sz="1900" dirty="0" err="1"/>
              <a:t>разделения</a:t>
            </a:r>
            <a:r>
              <a:rPr lang="en-US" sz="1900" dirty="0"/>
              <a:t> </a:t>
            </a:r>
            <a:r>
              <a:rPr lang="en-US" sz="1900" dirty="0" err="1" smtClean="0"/>
              <a:t>властей</a:t>
            </a:r>
            <a:r>
              <a:rPr lang="ru-RU" sz="1900" dirty="0" smtClean="0"/>
              <a:t>, отсутствует точка зрения о </a:t>
            </a:r>
            <a:r>
              <a:rPr lang="en-US" sz="1900" dirty="0" err="1" smtClean="0"/>
              <a:t>необходимости</a:t>
            </a:r>
            <a:r>
              <a:rPr lang="en-US" sz="1900" dirty="0" smtClean="0"/>
              <a:t> </a:t>
            </a:r>
            <a:r>
              <a:rPr lang="en-US" sz="1900" dirty="0" err="1"/>
              <a:t>сохранения</a:t>
            </a:r>
            <a:r>
              <a:rPr lang="en-US" sz="1900" dirty="0"/>
              <a:t> </a:t>
            </a:r>
            <a:r>
              <a:rPr lang="en-US" sz="1900" dirty="0" err="1"/>
              <a:t>политического</a:t>
            </a:r>
            <a:r>
              <a:rPr lang="en-US" sz="1900" dirty="0"/>
              <a:t> и </a:t>
            </a:r>
            <a:r>
              <a:rPr lang="en-US" sz="1900" dirty="0" err="1"/>
              <a:t>идеологического</a:t>
            </a:r>
            <a:r>
              <a:rPr lang="en-US" sz="1900" dirty="0"/>
              <a:t> </a:t>
            </a:r>
            <a:r>
              <a:rPr lang="en-US" sz="1900" dirty="0" err="1"/>
              <a:t>плюрализма</a:t>
            </a:r>
            <a:endParaRPr lang="ru-RU" sz="1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312" y="274320"/>
            <a:ext cx="10972800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Судьба государства и права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0F98AE-108A-4514-9341-D41E8CA15B47}"/>
              </a:ext>
            </a:extLst>
          </p:cNvPr>
          <p:cNvSpPr txBox="1"/>
          <p:nvPr/>
        </p:nvSpPr>
        <p:spPr>
          <a:xfrm>
            <a:off x="11734800" y="63867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103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50975"/>
            <a:ext cx="10972800" cy="5620421"/>
          </a:xfrm>
        </p:spPr>
        <p:txBody>
          <a:bodyPr>
            <a:normAutofit/>
          </a:bodyPr>
          <a:lstStyle/>
          <a:p>
            <a:r>
              <a:rPr lang="en-US" sz="2200" dirty="0" err="1"/>
              <a:t>По</a:t>
            </a:r>
            <a:r>
              <a:rPr lang="en-US" sz="2200" dirty="0"/>
              <a:t> </a:t>
            </a:r>
            <a:r>
              <a:rPr lang="en-US" sz="2200" dirty="0" err="1"/>
              <a:t>марксистской</a:t>
            </a:r>
            <a:r>
              <a:rPr lang="en-US" sz="2200" dirty="0"/>
              <a:t> </a:t>
            </a:r>
            <a:r>
              <a:rPr lang="en-US" sz="2200" dirty="0" err="1"/>
              <a:t>теории</a:t>
            </a:r>
            <a:r>
              <a:rPr lang="en-US" sz="2200" dirty="0"/>
              <a:t> </a:t>
            </a:r>
            <a:r>
              <a:rPr lang="en-US" sz="2200" dirty="0" err="1" smtClean="0"/>
              <a:t>право</a:t>
            </a:r>
            <a:r>
              <a:rPr lang="ru-RU" sz="2200" dirty="0" smtClean="0"/>
              <a:t> </a:t>
            </a:r>
            <a:r>
              <a:rPr lang="en-US" sz="2200" dirty="0" smtClean="0"/>
              <a:t>-</a:t>
            </a:r>
            <a:r>
              <a:rPr lang="ru-RU" sz="2200" dirty="0" smtClean="0"/>
              <a:t> </a:t>
            </a:r>
            <a:r>
              <a:rPr lang="en-US" sz="2200" dirty="0" err="1" smtClean="0"/>
              <a:t>это</a:t>
            </a:r>
            <a:r>
              <a:rPr lang="en-US" sz="2200" dirty="0" smtClean="0"/>
              <a:t> </a:t>
            </a:r>
            <a:r>
              <a:rPr lang="en-US" sz="2200" dirty="0" err="1"/>
              <a:t>возведенная</a:t>
            </a:r>
            <a:r>
              <a:rPr lang="en-US" sz="2200" dirty="0"/>
              <a:t> в </a:t>
            </a:r>
            <a:r>
              <a:rPr lang="en-US" sz="2200" dirty="0" err="1"/>
              <a:t>закон</a:t>
            </a:r>
            <a:r>
              <a:rPr lang="en-US" sz="2200" dirty="0"/>
              <a:t> </a:t>
            </a:r>
            <a:r>
              <a:rPr lang="en-US" sz="2200" dirty="0" err="1"/>
              <a:t>воля</a:t>
            </a:r>
            <a:r>
              <a:rPr lang="en-US" sz="2200" dirty="0"/>
              <a:t> </a:t>
            </a:r>
            <a:r>
              <a:rPr lang="en-US" sz="2200" dirty="0" err="1"/>
              <a:t>экономически</a:t>
            </a:r>
            <a:r>
              <a:rPr lang="en-US" sz="2200" dirty="0"/>
              <a:t> </a:t>
            </a:r>
            <a:r>
              <a:rPr lang="en-US" sz="2200" dirty="0" err="1"/>
              <a:t>господствующего</a:t>
            </a:r>
            <a:r>
              <a:rPr lang="en-US" sz="2200" dirty="0"/>
              <a:t>  </a:t>
            </a:r>
            <a:r>
              <a:rPr lang="en-US" sz="2200" dirty="0" err="1"/>
              <a:t>класса</a:t>
            </a:r>
            <a:r>
              <a:rPr lang="en-US" sz="2200" dirty="0"/>
              <a:t>,  </a:t>
            </a:r>
            <a:r>
              <a:rPr lang="en-US" sz="2200" dirty="0" err="1"/>
              <a:t>это</a:t>
            </a:r>
            <a:r>
              <a:rPr lang="en-US" sz="2200" dirty="0"/>
              <a:t>  </a:t>
            </a:r>
            <a:r>
              <a:rPr lang="en-US" sz="2200" dirty="0" err="1"/>
              <a:t>мера</a:t>
            </a:r>
            <a:r>
              <a:rPr lang="en-US" sz="2200" dirty="0"/>
              <a:t>  </a:t>
            </a:r>
            <a:r>
              <a:rPr lang="en-US" sz="2200" dirty="0" err="1"/>
              <a:t>свободы</a:t>
            </a:r>
            <a:r>
              <a:rPr lang="en-US" sz="2200" dirty="0"/>
              <a:t>  </a:t>
            </a:r>
            <a:r>
              <a:rPr lang="en-US" sz="2200" dirty="0" err="1"/>
              <a:t>класса</a:t>
            </a:r>
            <a:r>
              <a:rPr lang="en-US" sz="2200" dirty="0"/>
              <a:t>  и,  </a:t>
            </a:r>
            <a:r>
              <a:rPr lang="en-US" sz="2200" dirty="0" err="1"/>
              <a:t>соответственно</a:t>
            </a:r>
            <a:r>
              <a:rPr lang="en-US" sz="2200" dirty="0"/>
              <a:t>,  </a:t>
            </a:r>
            <a:r>
              <a:rPr lang="en-US" sz="2200" dirty="0" err="1"/>
              <a:t>личности</a:t>
            </a:r>
            <a:r>
              <a:rPr lang="en-US" sz="2200" dirty="0"/>
              <a:t>, </a:t>
            </a:r>
            <a:r>
              <a:rPr lang="en-US" sz="2200" dirty="0" err="1"/>
              <a:t>обусловленная</a:t>
            </a:r>
            <a:r>
              <a:rPr lang="en-US" sz="2200" dirty="0"/>
              <a:t>  в  </a:t>
            </a:r>
            <a:r>
              <a:rPr lang="en-US" sz="2200" dirty="0" err="1"/>
              <a:t>конечном</a:t>
            </a:r>
            <a:r>
              <a:rPr lang="en-US" sz="2200" dirty="0"/>
              <a:t>  </a:t>
            </a:r>
            <a:r>
              <a:rPr lang="en-US" sz="2200" dirty="0" err="1"/>
              <a:t>итоге</a:t>
            </a:r>
            <a:r>
              <a:rPr lang="en-US" sz="2200" dirty="0"/>
              <a:t>  </a:t>
            </a:r>
            <a:r>
              <a:rPr lang="en-US" sz="2200" dirty="0" err="1"/>
              <a:t>материальными</a:t>
            </a:r>
            <a:r>
              <a:rPr lang="en-US" sz="2200" dirty="0"/>
              <a:t>,  </a:t>
            </a:r>
            <a:r>
              <a:rPr lang="en-US" sz="2200" dirty="0" err="1"/>
              <a:t>экономическими</a:t>
            </a:r>
            <a:r>
              <a:rPr lang="en-US" sz="2200" dirty="0"/>
              <a:t>  </a:t>
            </a:r>
            <a:r>
              <a:rPr lang="en-US" sz="2200" dirty="0" err="1"/>
              <a:t>отношениями</a:t>
            </a:r>
            <a:r>
              <a:rPr lang="en-US" sz="2200" dirty="0"/>
              <a:t> </a:t>
            </a:r>
            <a:r>
              <a:rPr lang="en-US" sz="2200" dirty="0" err="1"/>
              <a:t>общества</a:t>
            </a:r>
            <a:r>
              <a:rPr lang="en-US" sz="2200" dirty="0"/>
              <a:t>  и  </a:t>
            </a:r>
            <a:r>
              <a:rPr lang="en-US" sz="2200" dirty="0" err="1"/>
              <a:t>выражающаяся</a:t>
            </a:r>
            <a:r>
              <a:rPr lang="en-US" sz="2200" dirty="0"/>
              <a:t>  в  </a:t>
            </a:r>
            <a:r>
              <a:rPr lang="en-US" sz="2200" dirty="0" err="1"/>
              <a:t>форме</a:t>
            </a:r>
            <a:r>
              <a:rPr lang="en-US" sz="2200" dirty="0"/>
              <a:t>  </a:t>
            </a:r>
            <a:r>
              <a:rPr lang="en-US" sz="2200" dirty="0" err="1"/>
              <a:t>правомочий</a:t>
            </a:r>
            <a:r>
              <a:rPr lang="en-US" sz="2200" dirty="0"/>
              <a:t>  </a:t>
            </a:r>
            <a:r>
              <a:rPr lang="en-US" sz="2200" dirty="0" err="1"/>
              <a:t>на</a:t>
            </a:r>
            <a:r>
              <a:rPr lang="en-US" sz="2200" dirty="0"/>
              <a:t>  </a:t>
            </a:r>
            <a:r>
              <a:rPr lang="en-US" sz="2200" dirty="0" err="1"/>
              <a:t>соответствующую</a:t>
            </a:r>
            <a:r>
              <a:rPr lang="en-US" sz="2200" dirty="0"/>
              <a:t>  </a:t>
            </a:r>
            <a:r>
              <a:rPr lang="en-US" sz="2200" dirty="0" err="1"/>
              <a:t>долю</a:t>
            </a:r>
            <a:r>
              <a:rPr lang="en-US" sz="2200" dirty="0"/>
              <a:t> </a:t>
            </a:r>
            <a:r>
              <a:rPr lang="en-US" sz="2200" dirty="0" err="1"/>
              <a:t>материальных</a:t>
            </a:r>
            <a:r>
              <a:rPr lang="en-US" sz="2200" dirty="0"/>
              <a:t> и </a:t>
            </a:r>
            <a:r>
              <a:rPr lang="en-US" sz="2200" dirty="0" err="1"/>
              <a:t>духовных</a:t>
            </a:r>
            <a:r>
              <a:rPr lang="en-US" sz="2200" dirty="0"/>
              <a:t> </a:t>
            </a:r>
            <a:r>
              <a:rPr lang="en-US" sz="2200" dirty="0" err="1"/>
              <a:t>благ</a:t>
            </a:r>
            <a:r>
              <a:rPr lang="en-US" sz="2200" dirty="0"/>
              <a:t> </a:t>
            </a:r>
            <a:r>
              <a:rPr lang="en-US" sz="2200" dirty="0" err="1" smtClean="0"/>
              <a:t>общества</a:t>
            </a:r>
            <a:endParaRPr lang="ru-RU" sz="2200" dirty="0" smtClean="0"/>
          </a:p>
          <a:p>
            <a:r>
              <a:rPr lang="ru-RU" sz="2200" dirty="0"/>
              <a:t>Отличительной особенностью марксистской теории является то, что государственная воля, </a:t>
            </a:r>
            <a:r>
              <a:rPr lang="ru-RU" sz="2200" dirty="0" smtClean="0"/>
              <a:t>выра</a:t>
            </a:r>
            <a:r>
              <a:rPr lang="ru-RU" sz="2200" dirty="0"/>
              <a:t>женная в праве, носит классовый характер</a:t>
            </a:r>
            <a:endParaRPr lang="ru-RU" sz="2200" dirty="0" smtClean="0"/>
          </a:p>
          <a:p>
            <a:r>
              <a:rPr lang="ru-RU" sz="2200" dirty="0" smtClean="0"/>
              <a:t>Марксистское </a:t>
            </a:r>
            <a:r>
              <a:rPr lang="ru-RU" sz="2200" dirty="0"/>
              <a:t>учение   видит сущность права в его классовости и материальной  обусловленности.  </a:t>
            </a:r>
          </a:p>
          <a:p>
            <a:r>
              <a:rPr lang="ru-RU" sz="2200" dirty="0"/>
              <a:t>По марксизму государство должно именно естественно историческим образом исчезнуть. </a:t>
            </a:r>
            <a:endParaRPr lang="ru-RU" sz="2200" dirty="0" smtClean="0"/>
          </a:p>
          <a:p>
            <a:r>
              <a:rPr lang="ru-RU" sz="2200" dirty="0"/>
              <a:t>Отмирание  государства и права предусматривает,  что управление производственными процессами останется, однако государство как аппарат подавления (по своей изначальной природе), отделенный от остального общества и служащий лишь господствующим классам, исчезнет.</a:t>
            </a:r>
          </a:p>
          <a:p>
            <a:endParaRPr lang="ru-RU" sz="1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312" y="274320"/>
            <a:ext cx="10972800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Заключение 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0F98AE-108A-4514-9341-D41E8CA15B47}"/>
              </a:ext>
            </a:extLst>
          </p:cNvPr>
          <p:cNvSpPr txBox="1"/>
          <p:nvPr/>
        </p:nvSpPr>
        <p:spPr>
          <a:xfrm>
            <a:off x="11734800" y="63867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581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714" y="1330859"/>
            <a:ext cx="8352091" cy="5267061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1300" dirty="0"/>
              <a:t>Родился  5 мая </a:t>
            </a:r>
            <a:r>
              <a:rPr lang="ru-RU" sz="1300" dirty="0" smtClean="0"/>
              <a:t>1818г в </a:t>
            </a:r>
            <a:r>
              <a:rPr lang="ru-RU" sz="1300" dirty="0"/>
              <a:t>многодетной еврейской семье среднего достатка в г. Трире (Пруссия). </a:t>
            </a:r>
          </a:p>
          <a:p>
            <a:pPr marL="0">
              <a:spcBef>
                <a:spcPts val="0"/>
              </a:spcBef>
            </a:pPr>
            <a:r>
              <a:rPr lang="ru-RU" sz="1300" dirty="0"/>
              <a:t>Предками по материнской и отцовской линии в нескольких поколениях были раввины. </a:t>
            </a:r>
          </a:p>
          <a:p>
            <a:pPr marL="0">
              <a:spcBef>
                <a:spcPts val="0"/>
              </a:spcBef>
            </a:pPr>
            <a:r>
              <a:rPr lang="ru-RU" sz="1300" dirty="0"/>
              <a:t>Отец был адвокатом. Идя по стопам отца, в 17 лет Маркс поступил в Боннский университет на юридический факультет, после перевелся в Берлинский университет. </a:t>
            </a:r>
          </a:p>
          <a:p>
            <a:pPr marL="0">
              <a:spcBef>
                <a:spcPts val="0"/>
              </a:spcBef>
            </a:pPr>
            <a:r>
              <a:rPr lang="ru-RU" sz="1300" dirty="0"/>
              <a:t>Был женат на баронессе </a:t>
            </a:r>
            <a:r>
              <a:rPr lang="ru-RU" sz="1300" dirty="0" err="1"/>
              <a:t>Женни</a:t>
            </a:r>
            <a:r>
              <a:rPr lang="ru-RU" sz="1300" dirty="0"/>
              <a:t> фон </a:t>
            </a:r>
            <a:r>
              <a:rPr lang="ru-RU" sz="1300" dirty="0" err="1"/>
              <a:t>Вестфален</a:t>
            </a:r>
            <a:r>
              <a:rPr lang="ru-RU" sz="1300" dirty="0"/>
              <a:t>, родственники-аристократы которой были категорически против такого союза.</a:t>
            </a:r>
          </a:p>
          <a:p>
            <a:pPr marL="0">
              <a:spcBef>
                <a:spcPts val="0"/>
              </a:spcBef>
            </a:pPr>
            <a:r>
              <a:rPr lang="ru-RU" sz="1300" dirty="0"/>
              <a:t>В 1841 г. в </a:t>
            </a:r>
            <a:r>
              <a:rPr lang="ru-RU" sz="1300" dirty="0" err="1"/>
              <a:t>Йенском</a:t>
            </a:r>
            <a:r>
              <a:rPr lang="ru-RU" sz="1300" dirty="0"/>
              <a:t> университете получил степень доктора философии.</a:t>
            </a:r>
          </a:p>
          <a:p>
            <a:pPr marL="0">
              <a:spcBef>
                <a:spcPts val="0"/>
              </a:spcBef>
            </a:pPr>
            <a:r>
              <a:rPr lang="ru-RU" sz="1300" dirty="0"/>
              <a:t>Работал в "Рейнской газете" в Кельне. Оппозиционное издание впоследствии было закрыто властями.</a:t>
            </a:r>
          </a:p>
          <a:p>
            <a:pPr marL="0">
              <a:spcBef>
                <a:spcPts val="0"/>
              </a:spcBef>
            </a:pPr>
            <a:r>
              <a:rPr lang="ru-RU" sz="1300" dirty="0"/>
              <a:t>Эмигрировал в Париж</a:t>
            </a:r>
          </a:p>
          <a:p>
            <a:pPr marL="0">
              <a:spcBef>
                <a:spcPts val="0"/>
              </a:spcBef>
            </a:pPr>
            <a:r>
              <a:rPr lang="ru-RU" sz="1300" dirty="0"/>
              <a:t>В сентябре 1844 г. познакомился с Фридрихом Энгельсом, который оказывал ему постоянную финансовую поддержку.</a:t>
            </a:r>
          </a:p>
          <a:p>
            <a:pPr marL="0">
              <a:spcBef>
                <a:spcPts val="0"/>
              </a:spcBef>
            </a:pPr>
            <a:r>
              <a:rPr lang="ru-RU" sz="1300" dirty="0"/>
              <a:t>За активную пропаганду социалистического учения в 1845 г. был выслан из Франции и до марта 1848 г. проживал в Брюсселе. </a:t>
            </a:r>
          </a:p>
          <a:p>
            <a:pPr marL="0">
              <a:spcBef>
                <a:spcPts val="0"/>
              </a:spcBef>
            </a:pPr>
            <a:r>
              <a:rPr lang="ru-RU" sz="1300" dirty="0" smtClean="0"/>
              <a:t>За </a:t>
            </a:r>
            <a:r>
              <a:rPr lang="ru-RU" sz="1300" dirty="0"/>
              <a:t>свою революционную деятельность в 1848 г. был выслан из Бельгии и вновь переехал в Париж, где сформировал новый Центральный комитет Союза коммунистов и основал клуб немецких рабочих</a:t>
            </a:r>
          </a:p>
          <a:p>
            <a:pPr marL="0">
              <a:spcBef>
                <a:spcPts val="0"/>
              </a:spcBef>
            </a:pPr>
            <a:r>
              <a:rPr lang="ru-RU" sz="1300" dirty="0"/>
              <a:t>После революции в Пруссии переезжает в Кельи и начинает энергичную журналистскую деятельность в "Новой рейнской газете", призывая в своих статьях к установлению в Германии конституционной демократии. </a:t>
            </a:r>
          </a:p>
          <a:p>
            <a:pPr marL="0">
              <a:spcBef>
                <a:spcPts val="0"/>
              </a:spcBef>
            </a:pPr>
            <a:r>
              <a:rPr lang="ru-RU" sz="1300" dirty="0"/>
              <a:t>С октября 1848 г. по февраль 1849 г. был председателем Кельнского рабочего союза. За это время он дважды представал перед судом присяжных, однако оба раза был оправдан. </a:t>
            </a:r>
            <a:endParaRPr lang="ru-RU" sz="1300" dirty="0" smtClean="0"/>
          </a:p>
          <a:p>
            <a:r>
              <a:rPr lang="ru-RU" sz="1300" dirty="0"/>
              <a:t>В мае 1849 г. закрыта "Новая рейнская газета", а Карл Маркс выслан из Германии в Париж</a:t>
            </a:r>
          </a:p>
          <a:p>
            <a:r>
              <a:rPr lang="ru-RU" sz="1300" dirty="0"/>
              <a:t>В 1849 г. был вновь выслан из Франции  в Англию, где не имел необходимых средств к существованию </a:t>
            </a:r>
            <a:r>
              <a:rPr lang="ru-RU" sz="1300" dirty="0" smtClean="0"/>
              <a:t>и содержанию своей </a:t>
            </a:r>
            <a:r>
              <a:rPr lang="ru-RU" sz="1300" dirty="0"/>
              <a:t>семьи.</a:t>
            </a:r>
          </a:p>
          <a:p>
            <a:r>
              <a:rPr lang="ru-RU" sz="1300" dirty="0"/>
              <a:t>В Лондоне занимался реорганизацией Союза коммунистов, воссоздал Центральный комитет. </a:t>
            </a:r>
          </a:p>
          <a:p>
            <a:pPr marL="0">
              <a:spcBef>
                <a:spcPts val="0"/>
              </a:spcBef>
            </a:pP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566" y="473553"/>
            <a:ext cx="9286993" cy="694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Биография </a:t>
            </a:r>
            <a:r>
              <a:rPr lang="ru-RU" dirty="0" err="1" smtClean="0"/>
              <a:t>К.Маркса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1818–1883)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148618-CDEF-45DF-AF5D-2F2561E21585}"/>
              </a:ext>
            </a:extLst>
          </p:cNvPr>
          <p:cNvSpPr txBox="1"/>
          <p:nvPr/>
        </p:nvSpPr>
        <p:spPr>
          <a:xfrm>
            <a:off x="11759144" y="6413254"/>
            <a:ext cx="29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9089583-221C-4C8E-988B-E9CDD0D9E88D}"/>
              </a:ext>
            </a:extLst>
          </p:cNvPr>
          <p:cNvCxnSpPr>
            <a:cxnSpLocks/>
          </p:cNvCxnSpPr>
          <p:nvPr/>
        </p:nvCxnSpPr>
        <p:spPr>
          <a:xfrm>
            <a:off x="1097280" y="1248474"/>
            <a:ext cx="10328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06" y="1421394"/>
            <a:ext cx="2417684" cy="336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/>
              <a:t>«История политических и правовых учений. Учебник / Под ред. доктора юридических наук, профессора О. Э. </a:t>
            </a:r>
            <a:r>
              <a:rPr lang="ru-RU" sz="2400" dirty="0" err="1"/>
              <a:t>Лейста</a:t>
            </a:r>
            <a:r>
              <a:rPr lang="ru-RU" sz="2400" dirty="0"/>
              <a:t>». </a:t>
            </a:r>
          </a:p>
          <a:p>
            <a:pPr algn="just"/>
            <a:r>
              <a:rPr lang="ru-RU" sz="2400" dirty="0" err="1" smtClean="0"/>
              <a:t>Нерсесянц</a:t>
            </a:r>
            <a:r>
              <a:rPr lang="ru-RU" sz="2400" dirty="0" smtClean="0"/>
              <a:t> </a:t>
            </a:r>
            <a:r>
              <a:rPr lang="ru-RU" sz="2400" dirty="0"/>
              <a:t>В.С. История политических и правовых учений: краткий учебный курс / под общ. ред. - М.: Норма, 2008. — 338 с.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использованных источников: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801A517-A179-4799-92C1-BCAFB9789CDF}"/>
              </a:ext>
            </a:extLst>
          </p:cNvPr>
          <p:cNvSpPr txBox="1"/>
          <p:nvPr/>
        </p:nvSpPr>
        <p:spPr>
          <a:xfrm>
            <a:off x="11566843" y="6415392"/>
            <a:ext cx="45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295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09" y="1950293"/>
            <a:ext cx="5911551" cy="44552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303" y="549395"/>
            <a:ext cx="10972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Всем спасибо за оказанное доверие и чуткое внимание!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16CBDE-3202-4519-92CB-EB7B35146A01}"/>
              </a:ext>
            </a:extLst>
          </p:cNvPr>
          <p:cNvSpPr txBox="1"/>
          <p:nvPr/>
        </p:nvSpPr>
        <p:spPr>
          <a:xfrm>
            <a:off x="11642103" y="6405512"/>
            <a:ext cx="45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9798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715" y="1330859"/>
            <a:ext cx="7998478" cy="5267061"/>
          </a:xfrm>
        </p:spPr>
        <p:txBody>
          <a:bodyPr>
            <a:noAutofit/>
          </a:bodyPr>
          <a:lstStyle/>
          <a:p>
            <a:r>
              <a:rPr lang="ru-RU" sz="1300" dirty="0"/>
              <a:t>В 1850 г. совместно с Энгельсом начали издавать журнал "Новая рейнская газета. Политико-экономическое обозрение".</a:t>
            </a:r>
          </a:p>
          <a:p>
            <a:r>
              <a:rPr lang="ru-RU" sz="1300" dirty="0"/>
              <a:t>В 1864 г. </a:t>
            </a:r>
            <a:r>
              <a:rPr lang="ru-RU" sz="1300" dirty="0" smtClean="0"/>
              <a:t>был </a:t>
            </a:r>
            <a:r>
              <a:rPr lang="ru-RU" sz="1300" dirty="0"/>
              <a:t>участником учредительного собрания Международного товарищества рабочих (1-го Интернационала), фактически возглавив его руководящий орган. Реальная деятельность 1-го Интернационала продолжалась до конца 1873 г. (официально организация была распущена в 1876 г.).</a:t>
            </a:r>
          </a:p>
          <a:p>
            <a:r>
              <a:rPr lang="ru-RU" sz="1300" dirty="0"/>
              <a:t>Находясь в Лондоне, </a:t>
            </a:r>
            <a:r>
              <a:rPr lang="ru-RU" sz="1300" dirty="0" smtClean="0"/>
              <a:t>сотрудничал </a:t>
            </a:r>
            <a:r>
              <a:rPr lang="ru-RU" sz="1300" dirty="0"/>
              <a:t>с рядом газет, в том числе "</a:t>
            </a:r>
            <a:r>
              <a:rPr lang="ru-RU" sz="1300" dirty="0" err="1"/>
              <a:t>New</a:t>
            </a:r>
            <a:r>
              <a:rPr lang="ru-RU" sz="1300" dirty="0"/>
              <a:t> </a:t>
            </a:r>
            <a:r>
              <a:rPr lang="ru-RU" sz="1300" dirty="0" err="1"/>
              <a:t>York</a:t>
            </a:r>
            <a:r>
              <a:rPr lang="ru-RU" sz="1300" dirty="0"/>
              <a:t> </a:t>
            </a:r>
            <a:r>
              <a:rPr lang="ru-RU" sz="1300" dirty="0" err="1"/>
              <a:t>Daily</a:t>
            </a:r>
            <a:r>
              <a:rPr lang="ru-RU" sz="1300" dirty="0"/>
              <a:t> </a:t>
            </a:r>
            <a:r>
              <a:rPr lang="ru-RU" sz="1300" dirty="0" err="1"/>
              <a:t>Tribune</a:t>
            </a:r>
            <a:r>
              <a:rPr lang="ru-RU" sz="1300" dirty="0"/>
              <a:t>", корреспондентом которой он был более 10 лет. </a:t>
            </a:r>
          </a:p>
          <a:p>
            <a:r>
              <a:rPr lang="ru-RU" sz="1300" dirty="0"/>
              <a:t>Своей основной задачей он считал исследование экономики. Первой опубликованной работой в этой сфере стала его книга "К критике политической экономии", вышедшая в Берлине в 1859 г. </a:t>
            </a:r>
          </a:p>
          <a:p>
            <a:r>
              <a:rPr lang="ru-RU" sz="1300" dirty="0"/>
              <a:t>Самым главным трудом, которому по признанию самого автора, он принес в жертву здоровье, счастье и семью, является "Капитал", ставший впоследствии настольной книгой экономистов всего мира. Довести до конца самому Марксу удалось лишь первый том этого монументального труда, опубликованный в 1867 г. Второй и третий тома, отредактированные Ф. Энгельсом, были опубликованы уже после смерти Маркса в 1885 и 1894 гг.; четвертый том – "Теория прибавочной стоимости" – опубликовал Карл Каутский в 1902 г.</a:t>
            </a:r>
          </a:p>
          <a:p>
            <a:r>
              <a:rPr lang="ru-RU" sz="1300" dirty="0" smtClean="0"/>
              <a:t>В </a:t>
            </a:r>
            <a:r>
              <a:rPr lang="ru-RU" sz="1300" dirty="0"/>
              <a:t>1881 г. умерла жена, а в начале 1883 г. умирает его старшая дочь. </a:t>
            </a:r>
          </a:p>
          <a:p>
            <a:r>
              <a:rPr lang="ru-RU" sz="1300" dirty="0"/>
              <a:t>Эти печальные события подорвали и без того слабое здоровье Маркса, еще в 1873 г. пережившего инсульт. </a:t>
            </a:r>
          </a:p>
          <a:p>
            <a:r>
              <a:rPr lang="ru-RU" sz="1300" dirty="0"/>
              <a:t>14 марта 1883 г. К. Маркс скончался в Лондоне. </a:t>
            </a:r>
          </a:p>
          <a:p>
            <a:r>
              <a:rPr lang="ru-RU" sz="1300" dirty="0"/>
              <a:t>Судьба двух других дочерей оказалась не менее трагичной. Младшая дочь Элеонора покончила с собой в 1898 г., а дочь Лаура и зять Поль Лафарг покончили одновременно жизнь самоубийством, выстрелив друг в друга из охотничьих ружей в 1911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566" y="473553"/>
            <a:ext cx="9286993" cy="694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Биография </a:t>
            </a:r>
            <a:r>
              <a:rPr lang="ru-RU" dirty="0" err="1" smtClean="0"/>
              <a:t>К.Маркса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1818–1883)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148618-CDEF-45DF-AF5D-2F2561E21585}"/>
              </a:ext>
            </a:extLst>
          </p:cNvPr>
          <p:cNvSpPr txBox="1"/>
          <p:nvPr/>
        </p:nvSpPr>
        <p:spPr>
          <a:xfrm>
            <a:off x="11759144" y="6413254"/>
            <a:ext cx="29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9089583-221C-4C8E-988B-E9CDD0D9E88D}"/>
              </a:ext>
            </a:extLst>
          </p:cNvPr>
          <p:cNvCxnSpPr>
            <a:cxnSpLocks/>
          </p:cNvCxnSpPr>
          <p:nvPr/>
        </p:nvCxnSpPr>
        <p:spPr>
          <a:xfrm>
            <a:off x="1097280" y="1248474"/>
            <a:ext cx="10328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193" y="1430447"/>
            <a:ext cx="2791274" cy="35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5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24000"/>
            <a:ext cx="8299010" cy="506633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Совместно </a:t>
            </a:r>
            <a:r>
              <a:rPr lang="ru-RU" dirty="0"/>
              <a:t>с Энгельсом трактат </a:t>
            </a:r>
            <a:r>
              <a:rPr lang="ru-RU" i="1" dirty="0"/>
              <a:t>«Немецкая идеология</a:t>
            </a:r>
            <a:r>
              <a:rPr lang="ru-RU" dirty="0"/>
              <a:t>» (1845–1846), </a:t>
            </a:r>
          </a:p>
          <a:p>
            <a:pPr lvl="0"/>
            <a:r>
              <a:rPr lang="ru-RU" dirty="0"/>
              <a:t>работа с критикой взглядов П.-Ж. Прудона </a:t>
            </a:r>
            <a:r>
              <a:rPr lang="ru-RU" i="1" dirty="0"/>
              <a:t>«Нищета философии» (</a:t>
            </a:r>
            <a:r>
              <a:rPr lang="ru-RU" dirty="0"/>
              <a:t>1847)</a:t>
            </a:r>
          </a:p>
          <a:p>
            <a:pPr lvl="0"/>
            <a:r>
              <a:rPr lang="ru-RU" dirty="0"/>
              <a:t>«Наёмный труд и капитал» (1847)</a:t>
            </a:r>
          </a:p>
          <a:p>
            <a:pPr lvl="0"/>
            <a:r>
              <a:rPr lang="ru-RU" dirty="0"/>
              <a:t>«Заработная плата» (1847)</a:t>
            </a:r>
          </a:p>
          <a:p>
            <a:pPr lvl="0"/>
            <a:r>
              <a:rPr lang="ru-RU" dirty="0"/>
              <a:t>Совместно с Энгельсом </a:t>
            </a:r>
            <a:r>
              <a:rPr lang="ru-RU" i="1" dirty="0"/>
              <a:t>«Манифест коммунистической партии»</a:t>
            </a:r>
            <a:r>
              <a:rPr lang="ru-RU" dirty="0"/>
              <a:t> (1847-1848)</a:t>
            </a:r>
          </a:p>
          <a:p>
            <a:pPr lvl="0"/>
            <a:r>
              <a:rPr lang="ru-RU" i="1" dirty="0"/>
              <a:t>«Классовая борьба во Франции с 1848 по 1850 г.»</a:t>
            </a:r>
            <a:r>
              <a:rPr lang="ru-RU" dirty="0"/>
              <a:t> (1850); </a:t>
            </a:r>
          </a:p>
          <a:p>
            <a:pPr lvl="0"/>
            <a:r>
              <a:rPr lang="ru-RU" i="1" dirty="0"/>
              <a:t>«К критике политической экономии(</a:t>
            </a:r>
            <a:r>
              <a:rPr lang="ru-RU" dirty="0"/>
              <a:t>1859)</a:t>
            </a:r>
          </a:p>
          <a:p>
            <a:pPr lvl="0"/>
            <a:r>
              <a:rPr lang="ru-RU" i="1" dirty="0" smtClean="0"/>
              <a:t>« </a:t>
            </a:r>
            <a:r>
              <a:rPr lang="ru-RU" i="1" dirty="0"/>
              <a:t>Заработная плата, цена и прибыль» (1865)</a:t>
            </a:r>
            <a:endParaRPr lang="ru-RU" dirty="0"/>
          </a:p>
          <a:p>
            <a:pPr lvl="0"/>
            <a:r>
              <a:rPr lang="ru-RU" dirty="0" smtClean="0"/>
              <a:t>«</a:t>
            </a:r>
            <a:r>
              <a:rPr lang="ru-RU" dirty="0"/>
              <a:t>Капитал» 1 том (1867)</a:t>
            </a:r>
          </a:p>
          <a:p>
            <a:pPr lvl="0"/>
            <a:r>
              <a:rPr lang="ru-RU" dirty="0" smtClean="0"/>
              <a:t>«</a:t>
            </a:r>
            <a:r>
              <a:rPr lang="ru-RU" i="1" dirty="0"/>
              <a:t>Гражданская война во Франции»</a:t>
            </a:r>
            <a:r>
              <a:rPr lang="ru-RU" dirty="0"/>
              <a:t> (1871); </a:t>
            </a:r>
          </a:p>
          <a:p>
            <a:pPr lvl="0"/>
            <a:r>
              <a:rPr lang="ru-RU" i="1" dirty="0"/>
              <a:t>«Критика Готской программы»</a:t>
            </a:r>
            <a:r>
              <a:rPr lang="ru-RU" dirty="0"/>
              <a:t> (1875).</a:t>
            </a:r>
          </a:p>
          <a:p>
            <a:pPr lvl="0"/>
            <a:r>
              <a:rPr lang="ru-RU" dirty="0" smtClean="0"/>
              <a:t>«</a:t>
            </a:r>
            <a:r>
              <a:rPr lang="ru-RU" dirty="0"/>
              <a:t>Капитал» 2 том отредактирован Энгельсом (1885)</a:t>
            </a:r>
          </a:p>
          <a:p>
            <a:pPr lvl="0"/>
            <a:r>
              <a:rPr lang="ru-RU" dirty="0"/>
              <a:t>«Капитал» 3 том отредактирован Энгельсом (1894)</a:t>
            </a:r>
          </a:p>
          <a:p>
            <a:pPr lvl="0"/>
            <a:r>
              <a:rPr lang="ru-RU" dirty="0"/>
              <a:t>«Капитал» 4 том отредактирован Карлом Каутским (1902)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произведения </a:t>
            </a:r>
            <a:r>
              <a:rPr lang="ru-RU" dirty="0" err="1" smtClean="0"/>
              <a:t>К.Маркса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535348-F1F4-4F91-8C34-BD04AF83A484}"/>
              </a:ext>
            </a:extLst>
          </p:cNvPr>
          <p:cNvSpPr txBox="1"/>
          <p:nvPr/>
        </p:nvSpPr>
        <p:spPr>
          <a:xfrm>
            <a:off x="11733178" y="6405664"/>
            <a:ext cx="45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858D417-7F80-41B1-A810-FD4B528EA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75" y="1432499"/>
            <a:ext cx="10272650" cy="12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322" y="1432499"/>
            <a:ext cx="3038856" cy="512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715" y="1330859"/>
            <a:ext cx="8057028" cy="5267061"/>
          </a:xfrm>
        </p:spPr>
        <p:txBody>
          <a:bodyPr>
            <a:noAutofit/>
          </a:bodyPr>
          <a:lstStyle/>
          <a:p>
            <a:r>
              <a:rPr lang="ru-RU" sz="1400" dirty="0"/>
              <a:t>Фридрих Энгельс родился  28 ноября 1820 в г. Бармене (Рейнская Пруссия), в семье текстильного фабриканта.</a:t>
            </a:r>
          </a:p>
          <a:p>
            <a:r>
              <a:rPr lang="ru-RU" sz="1400" dirty="0"/>
              <a:t>В 1837 г. не окончив последнего класса, по настоянию отца оставил гимназию, чтобы заняться коммерческой практикой.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1838 г. отец направил Фридриха в Бремен для службы в торговой фирме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Продолжил обучение на торгового работника с августа  1838 года по апрель  1841 года в Бремене.  Там он наряду с обучением подрабатывал бременским корреспондентом «</a:t>
            </a:r>
            <a:r>
              <a:rPr lang="ru-RU" sz="1400" dirty="0" err="1"/>
              <a:t>Штутгартской</a:t>
            </a:r>
            <a:r>
              <a:rPr lang="ru-RU" sz="1400" dirty="0"/>
              <a:t> утренней газеты»</a:t>
            </a:r>
          </a:p>
          <a:p>
            <a:r>
              <a:rPr lang="ru-RU" sz="1400" dirty="0" smtClean="0"/>
              <a:t>В </a:t>
            </a:r>
            <a:r>
              <a:rPr lang="ru-RU" sz="1400" dirty="0"/>
              <a:t>1844 г. в Париже состоялось очное знакомство с К. Марксом, послужившее началом их тесного сотрудничества. </a:t>
            </a:r>
          </a:p>
          <a:p>
            <a:r>
              <a:rPr lang="ru-RU" sz="1400" dirty="0"/>
              <a:t>Их первой совместной работой стала статья "Святое семейство, или Критика критической критики. Против Бруно Бауэра и компании", опубликованная в феврале 1845 г.</a:t>
            </a:r>
          </a:p>
          <a:p>
            <a:r>
              <a:rPr lang="ru-RU" sz="1400" dirty="0"/>
              <a:t>В начале 1847 г. вместе с Марксом вступили в "Союз справедливых", а затем реорганизовали его, предложив переименовать организацию в Союз коммунистов, а прежний девиз "Все люди – братья!" заменить новым лозунгом: "Пролетарии всех стран, соединяйтесь!"</a:t>
            </a:r>
          </a:p>
          <a:p>
            <a:r>
              <a:rPr lang="ru-RU" sz="1400" dirty="0"/>
              <a:t>В середине октября 1847 г. возвратился в Париж, где участвовал в подготовке Второго конгресса Союза коммунистов. </a:t>
            </a:r>
          </a:p>
          <a:p>
            <a:r>
              <a:rPr lang="ru-RU" sz="1400" dirty="0"/>
              <a:t>В феврале 1848 г. увидел свет плод их совместного с Марксом труда – </a:t>
            </a:r>
            <a:r>
              <a:rPr lang="ru-RU" sz="1400" i="1" dirty="0"/>
              <a:t>"Манифест Коммунистической партии</a:t>
            </a:r>
            <a:r>
              <a:rPr lang="ru-RU" sz="1400" i="1" dirty="0" smtClean="0"/>
              <a:t>".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566" y="473553"/>
            <a:ext cx="9286993" cy="694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Биография </a:t>
            </a:r>
            <a:r>
              <a:rPr lang="ru-RU" dirty="0" err="1" smtClean="0"/>
              <a:t>Ф.Энгельса</a:t>
            </a:r>
            <a:r>
              <a:rPr lang="ru-RU" dirty="0" smtClean="0"/>
              <a:t> (</a:t>
            </a:r>
            <a:r>
              <a:rPr lang="ru-RU" dirty="0">
                <a:effectLst/>
              </a:rPr>
              <a:t>1820– </a:t>
            </a:r>
            <a:r>
              <a:rPr lang="ru-RU" dirty="0" smtClean="0">
                <a:effectLst/>
              </a:rPr>
              <a:t>1895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148618-CDEF-45DF-AF5D-2F2561E21585}"/>
              </a:ext>
            </a:extLst>
          </p:cNvPr>
          <p:cNvSpPr txBox="1"/>
          <p:nvPr/>
        </p:nvSpPr>
        <p:spPr>
          <a:xfrm>
            <a:off x="11759144" y="6413254"/>
            <a:ext cx="29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9089583-221C-4C8E-988B-E9CDD0D9E88D}"/>
              </a:ext>
            </a:extLst>
          </p:cNvPr>
          <p:cNvCxnSpPr>
            <a:cxnSpLocks/>
          </p:cNvCxnSpPr>
          <p:nvPr/>
        </p:nvCxnSpPr>
        <p:spPr>
          <a:xfrm>
            <a:off x="1097280" y="1248474"/>
            <a:ext cx="10328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42" y="1439501"/>
            <a:ext cx="2740712" cy="38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4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715" y="1330859"/>
            <a:ext cx="7998478" cy="5267061"/>
          </a:xfrm>
        </p:spPr>
        <p:txBody>
          <a:bodyPr>
            <a:noAutofit/>
          </a:bodyPr>
          <a:lstStyle/>
          <a:p>
            <a:r>
              <a:rPr lang="ru-RU" sz="1400" dirty="0"/>
              <a:t>В 1848–1849 гг. в Кельне вместе с К. Марксом издавал "Новую рейнскую газету".</a:t>
            </a:r>
          </a:p>
          <a:p>
            <a:r>
              <a:rPr lang="ru-RU" sz="1400" dirty="0"/>
              <a:t>С 1864 г. становится одним из руководителей l-</a:t>
            </a:r>
            <a:r>
              <a:rPr lang="ru-RU" sz="1400" dirty="0" err="1"/>
              <a:t>го</a:t>
            </a:r>
            <a:r>
              <a:rPr lang="ru-RU" sz="1400" dirty="0"/>
              <a:t> Интернационала, созданного 28 сентября 1864 г. </a:t>
            </a:r>
          </a:p>
          <a:p>
            <a:r>
              <a:rPr lang="ru-RU" sz="1400" dirty="0"/>
              <a:t>В сентябре 1870 г. переезжает в Лондон, став членом Генерального совета Интернационала.</a:t>
            </a:r>
          </a:p>
          <a:p>
            <a:r>
              <a:rPr lang="ru-RU" sz="1400" dirty="0"/>
              <a:t>После смерти Маркса Энгельс на основе черновых рукописей составил окончательный текст и опубликовал второй и третий тома "Капитала".</a:t>
            </a:r>
          </a:p>
          <a:p>
            <a:r>
              <a:rPr lang="ru-RU" sz="1400" dirty="0" smtClean="0"/>
              <a:t>в 1843 году познакомился </a:t>
            </a:r>
            <a:r>
              <a:rPr lang="ru-RU" sz="1400" dirty="0"/>
              <a:t>с сёстрами-ирландками Мэри и Лидией (Лиззи) Бёрнс, работавшими на его английской фабрике. </a:t>
            </a:r>
            <a:endParaRPr lang="ru-RU" sz="1400" dirty="0" smtClean="0"/>
          </a:p>
          <a:p>
            <a:r>
              <a:rPr lang="ru-RU" sz="1400" dirty="0" smtClean="0"/>
              <a:t>Мэри </a:t>
            </a:r>
            <a:r>
              <a:rPr lang="ru-RU" sz="1400" dirty="0"/>
              <a:t>вскоре стала его содержанкой. За несколько часов до её смерти в 1863 году </a:t>
            </a:r>
            <a:r>
              <a:rPr lang="ru-RU" sz="1400" dirty="0" smtClean="0"/>
              <a:t>заключил </a:t>
            </a:r>
            <a:r>
              <a:rPr lang="ru-RU" sz="1400" dirty="0"/>
              <a:t>с ней формальный брак. </a:t>
            </a:r>
            <a:endParaRPr lang="ru-RU" sz="1400" dirty="0" smtClean="0"/>
          </a:p>
          <a:p>
            <a:r>
              <a:rPr lang="ru-RU" sz="1400" dirty="0" smtClean="0"/>
              <a:t>После </a:t>
            </a:r>
            <a:r>
              <a:rPr lang="ru-RU" sz="1400" dirty="0"/>
              <a:t>смерти Мэри </a:t>
            </a:r>
            <a:r>
              <a:rPr lang="ru-RU" sz="1400" dirty="0" smtClean="0"/>
              <a:t>жил </a:t>
            </a:r>
            <a:r>
              <a:rPr lang="ru-RU" sz="1400" dirty="0"/>
              <a:t>с её сестрой Лиззи, однако заключил с ней брак по её настоянию также лишь за несколько часов до её смерти в 1878 году. </a:t>
            </a:r>
            <a:endParaRPr lang="ru-RU" sz="1400" dirty="0" smtClean="0"/>
          </a:p>
          <a:p>
            <a:r>
              <a:rPr lang="ru-RU" sz="1400" dirty="0" smtClean="0"/>
              <a:t>Детей </a:t>
            </a:r>
            <a:r>
              <a:rPr lang="ru-RU" sz="1400" dirty="0"/>
              <a:t>в обоих случаях не было. </a:t>
            </a:r>
            <a:endParaRPr lang="ru-RU" sz="1400" dirty="0" smtClean="0"/>
          </a:p>
          <a:p>
            <a:r>
              <a:rPr lang="ru-RU" sz="1400" dirty="0" smtClean="0"/>
              <a:t>Взял </a:t>
            </a:r>
            <a:r>
              <a:rPr lang="ru-RU" sz="1400" dirty="0"/>
              <a:t>на воспитание внебрачного сына Маркса, рождённого служанкой </a:t>
            </a:r>
            <a:r>
              <a:rPr lang="ru-RU" sz="1400" dirty="0" smtClean="0"/>
              <a:t>последнего</a:t>
            </a:r>
          </a:p>
          <a:p>
            <a:r>
              <a:rPr lang="ru-RU" sz="1400" dirty="0"/>
              <a:t>Умер Ф. Энгельс 5 августа 1895 г. в Лондоне</a:t>
            </a:r>
            <a:endParaRPr lang="ru-RU" sz="1400" dirty="0" smtClean="0"/>
          </a:p>
          <a:p>
            <a:r>
              <a:rPr lang="ru-RU" sz="1400" b="1" u="sng" dirty="0" smtClean="0"/>
              <a:t>Всегда </a:t>
            </a:r>
            <a:r>
              <a:rPr lang="ru-RU" sz="1400" b="1" u="sng" dirty="0"/>
              <a:t>считал себя младшим </a:t>
            </a:r>
            <a:r>
              <a:rPr lang="ru-RU" sz="1400" b="1" u="sng" dirty="0" smtClean="0"/>
              <a:t>партнёром по отношению к Марксу. Но не </a:t>
            </a:r>
            <a:r>
              <a:rPr lang="ru-RU" sz="1400" b="1" u="sng" dirty="0"/>
              <a:t>будь он младшим партнёром, многое из того, чем прославился его старший партнёр, не увидело бы </a:t>
            </a:r>
            <a:r>
              <a:rPr lang="ru-RU" sz="1400" b="1" u="sng" dirty="0" smtClean="0"/>
              <a:t>свет…</a:t>
            </a:r>
            <a:endParaRPr lang="ru-RU" sz="1400" b="1" u="sn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566" y="473553"/>
            <a:ext cx="9286993" cy="694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Биография </a:t>
            </a:r>
            <a:r>
              <a:rPr lang="ru-RU" dirty="0" err="1"/>
              <a:t>Ф.Энгельса</a:t>
            </a:r>
            <a:r>
              <a:rPr lang="ru-RU" dirty="0"/>
              <a:t> (</a:t>
            </a:r>
            <a:r>
              <a:rPr lang="ru-RU" dirty="0">
                <a:effectLst/>
              </a:rPr>
              <a:t>1820– 1895</a:t>
            </a:r>
            <a:r>
              <a:rPr lang="ru-RU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148618-CDEF-45DF-AF5D-2F2561E21585}"/>
              </a:ext>
            </a:extLst>
          </p:cNvPr>
          <p:cNvSpPr txBox="1"/>
          <p:nvPr/>
        </p:nvSpPr>
        <p:spPr>
          <a:xfrm>
            <a:off x="11759144" y="6413254"/>
            <a:ext cx="29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9089583-221C-4C8E-988B-E9CDD0D9E88D}"/>
              </a:ext>
            </a:extLst>
          </p:cNvPr>
          <p:cNvCxnSpPr>
            <a:cxnSpLocks/>
          </p:cNvCxnSpPr>
          <p:nvPr/>
        </p:nvCxnSpPr>
        <p:spPr>
          <a:xfrm>
            <a:off x="1097280" y="1248474"/>
            <a:ext cx="10328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63" y="1539874"/>
            <a:ext cx="2432304" cy="36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24000"/>
            <a:ext cx="8299010" cy="506633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i="1" dirty="0" smtClean="0"/>
              <a:t>«Наброски </a:t>
            </a:r>
            <a:r>
              <a:rPr lang="ru-RU" i="1" dirty="0"/>
              <a:t>к критике политической </a:t>
            </a:r>
            <a:r>
              <a:rPr lang="ru-RU" i="1" dirty="0" smtClean="0"/>
              <a:t>экономии»</a:t>
            </a:r>
            <a:r>
              <a:rPr lang="ru-RU" dirty="0" smtClean="0"/>
              <a:t> </a:t>
            </a:r>
            <a:r>
              <a:rPr lang="ru-RU" dirty="0"/>
              <a:t>(1844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«</a:t>
            </a:r>
            <a:r>
              <a:rPr lang="ru-RU" dirty="0"/>
              <a:t>Положение рабочего класса в Англии</a:t>
            </a:r>
            <a:r>
              <a:rPr lang="ru-RU" dirty="0" smtClean="0"/>
              <a:t>» (1845)</a:t>
            </a:r>
            <a:endParaRPr lang="ru-RU" dirty="0"/>
          </a:p>
          <a:p>
            <a:pPr lvl="0"/>
            <a:r>
              <a:rPr lang="ru-RU" dirty="0"/>
              <a:t>Совместно с Марксом трактат </a:t>
            </a:r>
            <a:r>
              <a:rPr lang="ru-RU" i="1" dirty="0"/>
              <a:t>«Немецкая идеология</a:t>
            </a:r>
            <a:r>
              <a:rPr lang="ru-RU" dirty="0"/>
              <a:t>» (1845–1846) </a:t>
            </a:r>
          </a:p>
          <a:p>
            <a:pPr lvl="0"/>
            <a:r>
              <a:rPr lang="ru-RU" dirty="0"/>
              <a:t>Совместно с Марксом </a:t>
            </a:r>
            <a:r>
              <a:rPr lang="ru-RU" i="1" dirty="0"/>
              <a:t>«Манифест коммунистической партии»</a:t>
            </a:r>
            <a:r>
              <a:rPr lang="ru-RU" dirty="0"/>
              <a:t> (1847-1848)</a:t>
            </a:r>
          </a:p>
          <a:p>
            <a:pPr lvl="0"/>
            <a:r>
              <a:rPr lang="ru-RU" dirty="0" smtClean="0"/>
              <a:t>«</a:t>
            </a:r>
            <a:r>
              <a:rPr lang="ru-RU" dirty="0"/>
              <a:t>Анти-Дюринг</a:t>
            </a:r>
            <a:r>
              <a:rPr lang="ru-RU" dirty="0" smtClean="0"/>
              <a:t>» (1878)</a:t>
            </a:r>
            <a:endParaRPr lang="ru-RU" dirty="0"/>
          </a:p>
          <a:p>
            <a:pPr lvl="0"/>
            <a:r>
              <a:rPr lang="ru-RU" dirty="0" smtClean="0"/>
              <a:t>«</a:t>
            </a:r>
            <a:r>
              <a:rPr lang="ru-RU" dirty="0"/>
              <a:t>Диалектика природы</a:t>
            </a:r>
            <a:r>
              <a:rPr lang="ru-RU" dirty="0" smtClean="0"/>
              <a:t>» (1883)</a:t>
            </a:r>
          </a:p>
          <a:p>
            <a:pPr lvl="0"/>
            <a:r>
              <a:rPr lang="ru-RU" dirty="0" smtClean="0"/>
              <a:t>«</a:t>
            </a:r>
            <a:r>
              <a:rPr lang="ru-RU" dirty="0"/>
              <a:t>Происхождение семьи, частной собственности и государства</a:t>
            </a:r>
            <a:r>
              <a:rPr lang="ru-RU" dirty="0" smtClean="0"/>
              <a:t>» (1884) </a:t>
            </a:r>
            <a:endParaRPr lang="ru-RU" dirty="0"/>
          </a:p>
          <a:p>
            <a:pPr lvl="0"/>
            <a:r>
              <a:rPr lang="ru-RU" dirty="0" smtClean="0"/>
              <a:t>«</a:t>
            </a:r>
            <a:r>
              <a:rPr lang="ru-RU" dirty="0"/>
              <a:t>Людвиг Фейербах и конец классической немецкой философии</a:t>
            </a:r>
            <a:r>
              <a:rPr lang="ru-RU" dirty="0" smtClean="0"/>
              <a:t>» (1886)</a:t>
            </a:r>
            <a:endParaRPr lang="ru-RU" dirty="0"/>
          </a:p>
          <a:p>
            <a:pPr lvl="0"/>
            <a:r>
              <a:rPr lang="ru-RU" dirty="0" smtClean="0"/>
              <a:t>Отредактировал «Капитал</a:t>
            </a:r>
            <a:r>
              <a:rPr lang="ru-RU" dirty="0"/>
              <a:t>» 2 том </a:t>
            </a:r>
            <a:r>
              <a:rPr lang="ru-RU" dirty="0" smtClean="0"/>
              <a:t>(</a:t>
            </a:r>
            <a:r>
              <a:rPr lang="ru-RU" dirty="0"/>
              <a:t>1885)</a:t>
            </a:r>
          </a:p>
          <a:p>
            <a:pPr lvl="0"/>
            <a:r>
              <a:rPr lang="ru-RU" dirty="0" smtClean="0"/>
              <a:t>Отредактировал «Капитал</a:t>
            </a:r>
            <a:r>
              <a:rPr lang="ru-RU" dirty="0"/>
              <a:t>» 3 том </a:t>
            </a:r>
            <a:r>
              <a:rPr lang="ru-RU" dirty="0" smtClean="0"/>
              <a:t>(</a:t>
            </a:r>
            <a:r>
              <a:rPr lang="ru-RU" dirty="0"/>
              <a:t>1894)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</a:t>
            </a:r>
            <a:r>
              <a:rPr lang="ru-RU" dirty="0"/>
              <a:t>произведения </a:t>
            </a:r>
            <a:r>
              <a:rPr lang="ru-RU" dirty="0" err="1"/>
              <a:t>Ф.Энгельса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535348-F1F4-4F91-8C34-BD04AF83A484}"/>
              </a:ext>
            </a:extLst>
          </p:cNvPr>
          <p:cNvSpPr txBox="1"/>
          <p:nvPr/>
        </p:nvSpPr>
        <p:spPr>
          <a:xfrm>
            <a:off x="11733178" y="6405664"/>
            <a:ext cx="45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858D417-7F80-41B1-A810-FD4B528EA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75" y="1432499"/>
            <a:ext cx="10272650" cy="12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985" y="1539089"/>
            <a:ext cx="2761194" cy="480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1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00267"/>
            <a:ext cx="10972800" cy="4995733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ru-RU" sz="2000" dirty="0"/>
              <a:t>Главным фундаментом общественно-экономической формации является способ производства. </a:t>
            </a:r>
          </a:p>
          <a:p>
            <a:pPr marL="0" algn="just">
              <a:spcBef>
                <a:spcPts val="0"/>
              </a:spcBef>
            </a:pPr>
            <a:r>
              <a:rPr lang="ru-RU" sz="2000" dirty="0"/>
              <a:t>Изменение способов производства приводит к смене общественно-экономических формаций.</a:t>
            </a:r>
          </a:p>
          <a:p>
            <a:pPr marL="0">
              <a:spcBef>
                <a:spcPts val="0"/>
              </a:spcBef>
            </a:pPr>
            <a:r>
              <a:rPr lang="ru-RU" sz="2000" dirty="0"/>
              <a:t>Общность производственных отношений составляют экономический базис общественно-экономической формации, которым определяется идеологическая, государственно-правовая надстройка и связанные с ней формы общественного сознания. </a:t>
            </a:r>
            <a:endParaRPr lang="ru-RU" sz="2000" dirty="0" smtClean="0"/>
          </a:p>
          <a:p>
            <a:pPr marL="0">
              <a:spcBef>
                <a:spcPts val="0"/>
              </a:spcBef>
            </a:pPr>
            <a:r>
              <a:rPr lang="ru-RU" sz="2000" dirty="0"/>
              <a:t>Государство всегда является орудием экономически господствующего класса, который при помощи государства становится и политически господствующим классом, тем самым приобретает новые средства производства для подавления и эксплуатации угнетенного класса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/>
              <a:t>Противоречие </a:t>
            </a:r>
            <a:r>
              <a:rPr lang="ru-RU" sz="2000" dirty="0"/>
              <a:t>в способе </a:t>
            </a:r>
            <a:r>
              <a:rPr lang="ru-RU" sz="2000" dirty="0" smtClean="0"/>
              <a:t>производства и </a:t>
            </a:r>
            <a:r>
              <a:rPr lang="ru-RU" sz="2000" dirty="0"/>
              <a:t>противоречие между базисом и надстройкой разрешается в ходе социально-политической революции</a:t>
            </a:r>
            <a:r>
              <a:rPr lang="ru-RU" sz="2000" dirty="0" smtClean="0"/>
              <a:t>.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/>
              <a:t>Возможно </a:t>
            </a:r>
            <a:r>
              <a:rPr lang="en-US" sz="2000" dirty="0" smtClean="0"/>
              <a:t>только </a:t>
            </a:r>
            <a:r>
              <a:rPr lang="en-US" sz="2000" dirty="0" err="1" smtClean="0"/>
              <a:t>революционное</a:t>
            </a:r>
            <a:r>
              <a:rPr lang="en-US" sz="2000" dirty="0" smtClean="0"/>
              <a:t> </a:t>
            </a:r>
            <a:r>
              <a:rPr lang="en-US" sz="2000" dirty="0" err="1"/>
              <a:t>переустройство</a:t>
            </a:r>
            <a:r>
              <a:rPr lang="en-US" sz="2000" dirty="0"/>
              <a:t> </a:t>
            </a:r>
            <a:r>
              <a:rPr lang="en-US" sz="2000" dirty="0" err="1"/>
              <a:t>капиталистического</a:t>
            </a:r>
            <a:r>
              <a:rPr lang="en-US" sz="2000" dirty="0"/>
              <a:t> </a:t>
            </a:r>
            <a:r>
              <a:rPr lang="en-US" sz="2000" dirty="0" err="1"/>
              <a:t>общества</a:t>
            </a:r>
            <a:r>
              <a:rPr lang="en-US" sz="2000" dirty="0"/>
              <a:t>, </a:t>
            </a:r>
            <a:r>
              <a:rPr lang="en-US" sz="2000" dirty="0" err="1"/>
              <a:t>которое</a:t>
            </a:r>
            <a:r>
              <a:rPr lang="en-US" sz="2000" dirty="0"/>
              <a:t> </a:t>
            </a:r>
            <a:r>
              <a:rPr lang="en-US" sz="2000" dirty="0" err="1"/>
              <a:t>неизбежно</a:t>
            </a:r>
            <a:r>
              <a:rPr lang="en-US" sz="2000" dirty="0"/>
              <a:t> </a:t>
            </a:r>
            <a:r>
              <a:rPr lang="en-US" sz="2000" dirty="0" err="1"/>
              <a:t>раскалывается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два</a:t>
            </a:r>
            <a:r>
              <a:rPr lang="en-US" sz="2000" dirty="0"/>
              <a:t> </a:t>
            </a:r>
            <a:r>
              <a:rPr lang="en-US" sz="2000" dirty="0" err="1"/>
              <a:t>враждебных</a:t>
            </a:r>
            <a:r>
              <a:rPr lang="en-US" sz="2000" dirty="0"/>
              <a:t> </a:t>
            </a:r>
            <a:r>
              <a:rPr lang="en-US" sz="2000" dirty="0" err="1"/>
              <a:t>лагеря</a:t>
            </a:r>
            <a:r>
              <a:rPr lang="en-US" sz="2000" dirty="0"/>
              <a:t> – </a:t>
            </a:r>
            <a:r>
              <a:rPr lang="en-US" sz="2000" dirty="0" err="1"/>
              <a:t>буржуазию</a:t>
            </a:r>
            <a:r>
              <a:rPr lang="en-US" sz="2000" dirty="0"/>
              <a:t> и </a:t>
            </a:r>
            <a:r>
              <a:rPr lang="en-US" sz="2000" dirty="0" err="1" smtClean="0"/>
              <a:t>пролетариат</a:t>
            </a:r>
            <a:endParaRPr lang="ru-RU" sz="2000" dirty="0" smtClean="0"/>
          </a:p>
          <a:p>
            <a:pPr marL="0">
              <a:spcBef>
                <a:spcPts val="0"/>
              </a:spcBef>
            </a:pPr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en-US" sz="2000" dirty="0" err="1"/>
              <a:t>результате</a:t>
            </a:r>
            <a:r>
              <a:rPr lang="en-US" sz="2000" dirty="0"/>
              <a:t> </a:t>
            </a:r>
            <a:r>
              <a:rPr lang="en-US" sz="2000" dirty="0" err="1"/>
              <a:t>насильственной</a:t>
            </a:r>
            <a:r>
              <a:rPr lang="en-US" sz="2000" dirty="0"/>
              <a:t> </a:t>
            </a:r>
            <a:r>
              <a:rPr lang="en-US" sz="2000" dirty="0" err="1"/>
              <a:t>революции</a:t>
            </a:r>
            <a:r>
              <a:rPr lang="en-US" sz="2000" dirty="0"/>
              <a:t> </a:t>
            </a:r>
            <a:r>
              <a:rPr lang="en-US" sz="2000" dirty="0" err="1"/>
              <a:t>буржуазное</a:t>
            </a:r>
            <a:r>
              <a:rPr lang="en-US" sz="2000" dirty="0"/>
              <a:t> </a:t>
            </a:r>
            <a:r>
              <a:rPr lang="en-US" sz="2000" dirty="0" err="1"/>
              <a:t>государство</a:t>
            </a:r>
            <a:r>
              <a:rPr lang="en-US" sz="2000" dirty="0"/>
              <a:t> </a:t>
            </a:r>
            <a:r>
              <a:rPr lang="en-US" sz="2000" dirty="0" err="1"/>
              <a:t>должно</a:t>
            </a:r>
            <a:r>
              <a:rPr lang="en-US" sz="2000" dirty="0"/>
              <a:t> </a:t>
            </a:r>
            <a:r>
              <a:rPr lang="en-US" sz="2000" dirty="0" err="1"/>
              <a:t>смениться</a:t>
            </a:r>
            <a:r>
              <a:rPr lang="en-US" sz="2000" dirty="0"/>
              <a:t> </a:t>
            </a:r>
            <a:r>
              <a:rPr lang="en-US" sz="2000" dirty="0" err="1"/>
              <a:t>диктатурой</a:t>
            </a:r>
            <a:r>
              <a:rPr lang="en-US" sz="2000" dirty="0"/>
              <a:t> </a:t>
            </a:r>
            <a:r>
              <a:rPr lang="en-US" sz="2000" dirty="0" err="1"/>
              <a:t>пролетариата</a:t>
            </a:r>
            <a:r>
              <a:rPr lang="en-US" sz="2000" dirty="0"/>
              <a:t> (</a:t>
            </a:r>
            <a:r>
              <a:rPr lang="en-US" sz="2000" dirty="0" err="1"/>
              <a:t>пролетарским</a:t>
            </a:r>
            <a:r>
              <a:rPr lang="en-US" sz="2000" dirty="0"/>
              <a:t> </a:t>
            </a:r>
            <a:r>
              <a:rPr lang="en-US" sz="2000" dirty="0" err="1"/>
              <a:t>государством</a:t>
            </a:r>
            <a:r>
              <a:rPr lang="en-US" sz="2000" dirty="0" smtClean="0"/>
              <a:t>).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386" y="316871"/>
            <a:ext cx="10972800" cy="837446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Ключевые </a:t>
            </a:r>
            <a:r>
              <a:rPr lang="ru-RU" sz="4400" dirty="0" smtClean="0"/>
              <a:t>тезисы учения Маркса/Энгельса</a:t>
            </a:r>
            <a:endParaRPr lang="ru-RU" sz="4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E3F18F-2494-417B-A9BF-FA930C6DBA8F}"/>
              </a:ext>
            </a:extLst>
          </p:cNvPr>
          <p:cNvSpPr txBox="1"/>
          <p:nvPr/>
        </p:nvSpPr>
        <p:spPr>
          <a:xfrm>
            <a:off x="11716169" y="6399033"/>
            <a:ext cx="37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CDF93CA-8E3A-40AA-AB70-05167B0D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15" y="1088074"/>
            <a:ext cx="10272650" cy="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062716"/>
            <a:ext cx="10058400" cy="1450757"/>
          </a:xfrm>
        </p:spPr>
        <p:txBody>
          <a:bodyPr/>
          <a:lstStyle/>
          <a:p>
            <a:pPr algn="ctr"/>
            <a:r>
              <a:rPr lang="ru-RU" dirty="0" smtClean="0"/>
              <a:t>Подробное разъяснение тезисов далее: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33500" y="3655060"/>
            <a:ext cx="9911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244600" y="1737360"/>
            <a:ext cx="9911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3A6EDE-E401-4D64-9873-A4EA8DB4561D}"/>
              </a:ext>
            </a:extLst>
          </p:cNvPr>
          <p:cNvSpPr txBox="1"/>
          <p:nvPr/>
        </p:nvSpPr>
        <p:spPr>
          <a:xfrm>
            <a:off x="11733229" y="6436220"/>
            <a:ext cx="45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687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456</TotalTime>
  <Words>2695</Words>
  <Application>Microsoft Office PowerPoint</Application>
  <PresentationFormat>Произвольный</PresentationFormat>
  <Paragraphs>201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Презентация PowerPoint</vt:lpstr>
      <vt:lpstr>Биография К.Маркса (1818–1883)</vt:lpstr>
      <vt:lpstr>Биография К.Маркса (1818–1883)</vt:lpstr>
      <vt:lpstr>Основные произведения К.Маркса</vt:lpstr>
      <vt:lpstr>Биография Ф.Энгельса (1820– 1895)</vt:lpstr>
      <vt:lpstr>Биография Ф.Энгельса (1820– 1895)</vt:lpstr>
      <vt:lpstr>Основные произведения Ф.Энгельса</vt:lpstr>
      <vt:lpstr>Ключевые тезисы учения Маркса/Энгельса</vt:lpstr>
      <vt:lpstr>Подробное разъяснение тезисов далее:</vt:lpstr>
      <vt:lpstr>Фундамент общественно-экономической формации - способ производства</vt:lpstr>
      <vt:lpstr>Маркс выделял следующие формации</vt:lpstr>
      <vt:lpstr>Базис и надстройка</vt:lpstr>
      <vt:lpstr>Государство - орудие господствующего класса</vt:lpstr>
      <vt:lpstr>Диктатура пролетариата</vt:lpstr>
      <vt:lpstr>Маркс различает три периода после революции</vt:lpstr>
      <vt:lpstr>Судьба государства и права</vt:lpstr>
      <vt:lpstr>Судьба государства и права</vt:lpstr>
      <vt:lpstr>Судьба государства и права</vt:lpstr>
      <vt:lpstr>Заключение </vt:lpstr>
      <vt:lpstr>Список использованных источников:</vt:lpstr>
      <vt:lpstr>Всем спасибо за оказанное доверие и чуткое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 «Политико-правовые идеи в трудах арабского учёного Аль-Фараби»</dc:title>
  <dc:creator>денис богатырев</dc:creator>
  <cp:lastModifiedBy>and</cp:lastModifiedBy>
  <cp:revision>51</cp:revision>
  <dcterms:created xsi:type="dcterms:W3CDTF">2020-06-05T13:56:14Z</dcterms:created>
  <dcterms:modified xsi:type="dcterms:W3CDTF">2020-06-09T04:57:26Z</dcterms:modified>
</cp:coreProperties>
</file>