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" ContentType="image/t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838787"/>
        </a:solidFill>
        <a:effectLst/>
        <a:uFillTx/>
        <a:latin typeface="Avenir Next Medium"/>
        <a:ea typeface="Avenir Next Medium"/>
        <a:cs typeface="Avenir Next Medium"/>
        <a:sym typeface="Avenir Next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Medium"/>
          <a:ea typeface="Avenir Next Medium"/>
          <a:cs typeface="Avenir Next Medium"/>
        </a:font>
        <a:schemeClr val="accent1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1">
              <a:hueOff val="178262"/>
              <a:satOff val="-8651"/>
              <a:lumOff val="-7254"/>
              <a:alpha val="29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chemeClr val="accent6">
              <a:alpha val="25000"/>
            </a:scheme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01D73"/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8187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-239254"/>
              <a:lumOff val="-1399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EB9B">
              <a:alpha val="26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889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D4EB9B">
                  <a:alpha val="26000"/>
                </a:srgb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47882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>
              <a:alpha val="75000"/>
            </a:srgbClr>
          </a:solidFill>
        </a:fill>
      </a:tcStyle>
    </a:wholeTbl>
    <a:band2H>
      <a:tcTxStyle/>
      <a:tcStyle>
        <a:tcBdr/>
        <a:fill>
          <a:solidFill>
            <a:srgbClr val="686A6A">
              <a:alpha val="85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222222"/>
              </a:solidFill>
              <a:prstDash val="solid"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miter lim="400000"/>
            </a:ln>
          </a:top>
          <a:bottom>
            <a:ln w="254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86A6A">
              <a:alpha val="85000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22222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3D3D3D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222222"/>
              </a:solidFill>
              <a:prstDash val="solid"/>
              <a:miter lim="400000"/>
            </a:ln>
          </a:bottom>
          <a:insideH>
            <a:ln w="25400" cap="flat">
              <a:solidFill>
                <a:srgbClr val="22222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Medium"/>
          <a:ea typeface="Avenir Next Medium"/>
          <a:cs typeface="Avenir Next Medium"/>
        </a:font>
        <a:srgbClr val="838787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CDEE0">
              <a:alpha val="18000"/>
            </a:srgbClr>
          </a:solidFill>
        </a:fill>
      </a:tcStyle>
    </a:band2H>
    <a:firstCol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63500" cap="flat">
              <a:solidFill>
                <a:srgbClr val="5F6568"/>
              </a:solidFill>
              <a:prstDash val="solid"/>
              <a:miter lim="400000"/>
            </a:ln>
          </a:right>
          <a:top>
            <a:ln w="25400" cap="flat">
              <a:solidFill>
                <a:srgbClr val="5F6568"/>
              </a:solidFill>
              <a:prstDash val="solid"/>
              <a:miter lim="400000"/>
            </a:ln>
          </a:top>
          <a:bottom>
            <a:ln w="254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63500" cap="flat">
              <a:solidFill>
                <a:srgbClr val="5F6568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Avenir Next Demi Bold"/>
          <a:ea typeface="Avenir Next Demi Bold"/>
          <a:cs typeface="Avenir Next Demi Bold"/>
        </a:font>
        <a:srgbClr val="A6AAA9"/>
      </a:tcTxStyle>
      <a:tcStyle>
        <a:tcBdr>
          <a:left>
            <a:ln w="25400" cap="flat">
              <a:solidFill>
                <a:srgbClr val="5F6568"/>
              </a:solidFill>
              <a:prstDash val="solid"/>
              <a:miter lim="400000"/>
            </a:ln>
          </a:left>
          <a:right>
            <a:ln w="25400" cap="flat">
              <a:solidFill>
                <a:srgbClr val="5F656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63500" cap="flat">
              <a:solidFill>
                <a:srgbClr val="5F6568"/>
              </a:solidFill>
              <a:prstDash val="solid"/>
              <a:miter lim="400000"/>
            </a:ln>
          </a:bottom>
          <a:insideH>
            <a:ln w="25400" cap="flat">
              <a:solidFill>
                <a:srgbClr val="5F6568"/>
              </a:solidFill>
              <a:prstDash val="solid"/>
              <a:miter lim="400000"/>
            </a:ln>
          </a:insideH>
          <a:insideV>
            <a:ln w="25400" cap="flat">
              <a:solidFill>
                <a:srgbClr val="5F656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1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4" name="Shape 164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Заголовок и подзаголовок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Лини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1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 (3 шт.)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Изображение"/>
          <p:cNvSpPr>
            <a:spLocks noGrp="1"/>
          </p:cNvSpPr>
          <p:nvPr>
            <p:ph type="pic" sz="half" idx="13"/>
          </p:nvPr>
        </p:nvSpPr>
        <p:spPr>
          <a:xfrm>
            <a:off x="5463161" y="-90805"/>
            <a:ext cx="8585201" cy="50438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2" name="Изображение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3" name="Изображение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Цитата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Прямоугольный комментарий"/>
          <p:cNvSpPr/>
          <p:nvPr/>
        </p:nvSpPr>
        <p:spPr>
          <a:xfrm>
            <a:off x="469900" y="2362200"/>
            <a:ext cx="12065000" cy="52292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  <p:sp>
        <p:nvSpPr>
          <p:cNvPr id="122" name="Введите цитату…"/>
          <p:cNvSpPr txBox="1">
            <a:spLocks noGrp="1"/>
          </p:cNvSpPr>
          <p:nvPr>
            <p:ph type="body" sz="quarter" idx="13"/>
          </p:nvPr>
        </p:nvSpPr>
        <p:spPr>
          <a:xfrm>
            <a:off x="889000" y="2908300"/>
            <a:ext cx="11226800" cy="1297944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Введите цитату…</a:t>
            </a:r>
          </a:p>
        </p:txBody>
      </p:sp>
      <p:sp>
        <p:nvSpPr>
          <p:cNvPr id="123" name="Иван Арсентьев"/>
          <p:cNvSpPr txBox="1">
            <a:spLocks noGrp="1"/>
          </p:cNvSpPr>
          <p:nvPr>
            <p:ph type="body" sz="quarter" idx="14"/>
          </p:nvPr>
        </p:nvSpPr>
        <p:spPr>
          <a:xfrm>
            <a:off x="406400" y="7789333"/>
            <a:ext cx="12192000" cy="863604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r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6000"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24" name="Текст"/>
          <p:cNvSpPr txBox="1">
            <a:spLocks noGrp="1"/>
          </p:cNvSpPr>
          <p:nvPr>
            <p:ph type="body" sz="quarter" idx="15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12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Цитата (вариант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Введите цитату…"/>
          <p:cNvSpPr txBox="1">
            <a:spLocks noGrp="1"/>
          </p:cNvSpPr>
          <p:nvPr>
            <p:ph type="body" sz="quarter" idx="13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9400" cap="all">
                <a:solidFill>
                  <a:srgbClr val="FFFFFF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Введите цитату…</a:t>
            </a:r>
          </a:p>
        </p:txBody>
      </p:sp>
      <p:sp>
        <p:nvSpPr>
          <p:cNvPr id="133" name="Изображение"/>
          <p:cNvSpPr>
            <a:spLocks noGrp="1"/>
          </p:cNvSpPr>
          <p:nvPr>
            <p:ph type="pic" idx="14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4" name="Иван Арсентьев"/>
          <p:cNvSpPr txBox="1">
            <a:spLocks noGrp="1"/>
          </p:cNvSpPr>
          <p:nvPr>
            <p:ph type="body" sz="quarter" idx="15"/>
          </p:nvPr>
        </p:nvSpPr>
        <p:spPr>
          <a:xfrm>
            <a:off x="5892800" y="7789333"/>
            <a:ext cx="6705600" cy="863604"/>
          </a:xfrm>
          <a:prstGeom prst="rect">
            <a:avLst/>
          </a:prstGeom>
        </p:spPr>
        <p:txBody>
          <a:bodyPr anchor="ctr">
            <a:spAutoFit/>
          </a:bodyPr>
          <a:lstStyle>
            <a:lvl1pPr marL="0" indent="0" defTabSz="457200">
              <a:spcBef>
                <a:spcPts val="0"/>
              </a:spcBef>
              <a:buClrTx/>
              <a:buSzTx/>
              <a:buFontTx/>
              <a:buNone/>
              <a:defRPr sz="6000">
                <a:solidFill>
                  <a:srgbClr val="232323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Иван Арсентьев</a:t>
            </a:r>
          </a:p>
        </p:txBody>
      </p:sp>
      <p:sp>
        <p:nvSpPr>
          <p:cNvPr id="13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Изображение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горизонт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Изображение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3" name="Линия"/>
          <p:cNvSpPr>
            <a:spLocks noGrp="1"/>
          </p:cNvSpPr>
          <p:nvPr>
            <p:ph type="body" sz="quarter" idx="14"/>
          </p:nvPr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</a:ln>
        </p:spPr>
        <p:txBody>
          <a:bodyPr anchor="ctr">
            <a:noAutofit/>
          </a:bodyPr>
          <a:lstStyle/>
          <a:p>
            <a:pPr marL="0" indent="0" defTabSz="457200">
              <a:spcBef>
                <a:spcPts val="0"/>
              </a:spcBef>
              <a:buClrTx/>
              <a:buSzTx/>
              <a:buFontTx/>
              <a:buNone/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2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 и подзаголовок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Линия"/>
          <p:cNvSpPr/>
          <p:nvPr/>
        </p:nvSpPr>
        <p:spPr>
          <a:xfrm flipV="1">
            <a:off x="406400" y="6140894"/>
            <a:ext cx="12192000" cy="263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3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61859" y="4191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Заголовок — по центру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4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Фото — вертикальн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Линия"/>
          <p:cNvSpPr/>
          <p:nvPr/>
        </p:nvSpPr>
        <p:spPr>
          <a:xfrm flipV="1">
            <a:off x="5892800" y="6141012"/>
            <a:ext cx="6705600" cy="145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52" name="Изображение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17000"/>
            </a:lvl1pPr>
          </a:lstStyle>
          <a:p>
            <a:r>
              <a:t>Текст заголовка</a:t>
            </a:r>
          </a:p>
        </p:txBody>
      </p:sp>
      <p:sp>
        <p:nvSpPr>
          <p:cNvPr id="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  <a:lvl2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2pPr>
            <a:lvl3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3pPr>
            <a:lvl4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4pPr>
            <a:lvl5pPr marL="0" indent="0">
              <a:lnSpc>
                <a:spcPct val="80000"/>
              </a:lnSpc>
              <a:spcBef>
                <a:spcPts val="2300"/>
              </a:spcBef>
              <a:buClrTx/>
              <a:buSzTx/>
              <a:buFontTx/>
              <a:buNone/>
              <a:defRPr sz="5400" cap="all">
                <a:solidFill>
                  <a:srgbClr val="A6AAA9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94440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 — сверх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63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6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пункты (вариан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8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</a:lvl1pPr>
            <a:lvl2pPr>
              <a:buClr>
                <a:schemeClr val="accent1"/>
              </a:buClr>
              <a:buChar char="▸"/>
            </a:lvl2pPr>
            <a:lvl3pPr>
              <a:buClr>
                <a:schemeClr val="accent1"/>
              </a:buClr>
              <a:buChar char="▸"/>
            </a:lvl3pPr>
            <a:lvl4pPr>
              <a:buClr>
                <a:schemeClr val="accent1"/>
              </a:buClr>
              <a:buChar char="▸"/>
            </a:lvl4pPr>
            <a:lvl5pPr>
              <a:buClr>
                <a:schemeClr val="accent1"/>
              </a:buClr>
              <a:buChar char="▸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, пункты и фото"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Текст"/>
          <p:cNvSpPr txBox="1">
            <a:spLocks noGrp="1"/>
          </p:cNvSpPr>
          <p:nvPr>
            <p:ph type="body" sz="quarter" idx="13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 anchor="b">
            <a:spAutoFit/>
          </a:bodyPr>
          <a:lstStyle>
            <a:lvl1pPr marL="0" indent="0" defTabSz="457200">
              <a:lnSpc>
                <a:spcPct val="80000"/>
              </a:lnSpc>
              <a:spcBef>
                <a:spcPts val="0"/>
              </a:spcBef>
              <a:buClrTx/>
              <a:buSzTx/>
              <a:buFontTx/>
              <a:buNone/>
              <a:defRPr sz="2400" cap="all" spc="12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r>
              <a:t>Текст</a:t>
            </a:r>
          </a:p>
        </p:txBody>
      </p:sp>
      <p:sp>
        <p:nvSpPr>
          <p:cNvPr id="92" name="Изображение"/>
          <p:cNvSpPr>
            <a:spLocks noGrp="1"/>
          </p:cNvSpPr>
          <p:nvPr>
            <p:ph type="pic" idx="14"/>
          </p:nvPr>
        </p:nvSpPr>
        <p:spPr>
          <a:xfrm>
            <a:off x="6665377" y="1219200"/>
            <a:ext cx="7445457" cy="8216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9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4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Char char="▸"/>
              <a:defRPr sz="2800"/>
            </a:lvl1pPr>
            <a:lvl2pPr>
              <a:buClr>
                <a:schemeClr val="accent1"/>
              </a:buClr>
              <a:buChar char="▸"/>
              <a:defRPr sz="2800"/>
            </a:lvl2pPr>
            <a:lvl3pPr>
              <a:buClr>
                <a:schemeClr val="accent1"/>
              </a:buClr>
              <a:buChar char="▸"/>
              <a:defRPr sz="2800"/>
            </a:lvl3pPr>
            <a:lvl4pPr>
              <a:buClr>
                <a:schemeClr val="accent1"/>
              </a:buClr>
              <a:buChar char="▸"/>
              <a:defRPr sz="2800"/>
            </a:lvl4pPr>
            <a:lvl5pPr>
              <a:buClr>
                <a:schemeClr val="accent1"/>
              </a:buClr>
              <a:buChar char="▸"/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иния"/>
          <p:cNvSpPr/>
          <p:nvPr/>
        </p:nvSpPr>
        <p:spPr>
          <a:xfrm flipV="1">
            <a:off x="406400" y="993160"/>
            <a:ext cx="12192000" cy="263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defTabSz="457200">
              <a:spcBef>
                <a:spcPts val="0"/>
              </a:spcBef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2800"/>
        </a:spcBef>
        <a:spcAft>
          <a:spcPts val="0"/>
        </a:spcAft>
        <a:buClrTx/>
        <a:buSzTx/>
        <a:buFontTx/>
        <a:buNone/>
        <a:tabLst/>
        <a:defRPr sz="6000" b="0" i="0" u="none" strike="noStrike" cap="all" spc="0" baseline="0">
          <a:solidFill>
            <a:schemeClr val="accent1"/>
          </a:solidFill>
          <a:uFillTx/>
          <a:latin typeface="+mn-lt"/>
          <a:ea typeface="+mn-ea"/>
          <a:cs typeface="+mn-cs"/>
          <a:sym typeface="DIN Condensed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1pPr>
      <a:lvl2pPr marL="889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2pPr>
      <a:lvl3pPr marL="1333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3pPr>
      <a:lvl4pPr marL="1778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4pPr>
      <a:lvl5pPr marL="2222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5pPr>
      <a:lvl6pPr marL="2667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6pPr>
      <a:lvl7pPr marL="3111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7pPr>
      <a:lvl8pPr marL="35560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8pPr>
      <a:lvl9pPr marL="4000500" marR="0" indent="-444500" algn="l" defTabSz="584200" rtl="0" latinLnBrk="0">
        <a:lnSpc>
          <a:spcPct val="100000"/>
        </a:lnSpc>
        <a:spcBef>
          <a:spcPts val="2800"/>
        </a:spcBef>
        <a:spcAft>
          <a:spcPts val="0"/>
        </a:spcAft>
        <a:buClr>
          <a:schemeClr val="accent1">
            <a:satOff val="-4060"/>
          </a:schemeClr>
        </a:buClr>
        <a:buSzPct val="104999"/>
        <a:buFont typeface="Avenir Next"/>
        <a:buChar char="‣"/>
        <a:tabLst/>
        <a:defRPr sz="3400" b="0" i="0" u="none" strike="noStrike" cap="none" spc="0" baseline="0">
          <a:solidFill>
            <a:srgbClr val="838787"/>
          </a:solidFill>
          <a:uFillTx/>
          <a:latin typeface="Avenir Next Medium"/>
          <a:ea typeface="Avenir Next Medium"/>
          <a:cs typeface="Avenir Next Medium"/>
          <a:sym typeface="Avenir Next Medium"/>
        </a:defRPr>
      </a:lvl9pPr>
    </p:bodyStyle>
    <p:otherStyle>
      <a:lvl1pPr marL="0" marR="0" indent="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228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457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685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9144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11430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13716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16002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1828800" algn="r" defTabSz="58420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IMG_4105.JPG" descr="IMG_4105.JP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6705" r="515"/>
          <a:stretch>
            <a:fillRect/>
          </a:stretch>
        </p:blipFill>
        <p:spPr>
          <a:xfrm>
            <a:off x="0" y="0"/>
            <a:ext cx="5486400" cy="9753600"/>
          </a:xfrm>
          <a:prstGeom prst="rect">
            <a:avLst/>
          </a:prstGeom>
        </p:spPr>
      </p:pic>
      <p:sp>
        <p:nvSpPr>
          <p:cNvPr id="167" name="Преступления связанные с шпионажем."/>
          <p:cNvSpPr txBox="1">
            <a:spLocks noGrp="1"/>
          </p:cNvSpPr>
          <p:nvPr>
            <p:ph type="title"/>
          </p:nvPr>
        </p:nvSpPr>
        <p:spPr>
          <a:xfrm>
            <a:off x="6177776" y="6432550"/>
            <a:ext cx="6705601" cy="2705100"/>
          </a:xfrm>
          <a:prstGeom prst="rect">
            <a:avLst/>
          </a:prstGeom>
        </p:spPr>
        <p:txBody>
          <a:bodyPr/>
          <a:lstStyle>
            <a:lvl1pPr>
              <a:defRPr sz="6600">
                <a:solidFill>
                  <a:srgbClr val="000000"/>
                </a:solidFill>
              </a:defRPr>
            </a:lvl1pPr>
          </a:lstStyle>
          <a:p>
            <a:r>
              <a:rPr dirty="0" err="1"/>
              <a:t>Преступления</a:t>
            </a:r>
            <a:r>
              <a:rPr dirty="0"/>
              <a:t> </a:t>
            </a:r>
            <a:r>
              <a:rPr dirty="0" err="1"/>
              <a:t>связанные</a:t>
            </a:r>
            <a:r>
              <a:rPr dirty="0"/>
              <a:t> с </a:t>
            </a:r>
            <a:r>
              <a:rPr dirty="0" err="1"/>
              <a:t>шпионажем</a:t>
            </a:r>
            <a:r>
              <a:rPr dirty="0"/>
              <a:t>.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дело 4: Пол Уилан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4: Пол Уилан</a:t>
            </a:r>
          </a:p>
        </p:txBody>
      </p:sp>
      <p:sp>
        <p:nvSpPr>
          <p:cNvPr id="208" name="Одним из последних нашумевших дел касаемо шпионажа является дело  Пола Уилана. Уилан регулярно приезжал в Россию с 2007 года. Был задержан в Москве в конце 2018 года по обвинению в шпионаже. При задержании у него изъяли карту памяти со сведениями, составляющими государственную тайну. По решению суда гражданин США, Ирландии и Канады, а также подданный Великобритании Уилан был помещен под арест. На данный момент все еще проходит рассмотрение дела в закрытом режиме. Сам Уилан свою вину не признает."/>
          <p:cNvSpPr txBox="1"/>
          <p:nvPr/>
        </p:nvSpPr>
        <p:spPr>
          <a:xfrm>
            <a:off x="911036" y="1693581"/>
            <a:ext cx="11398112" cy="18821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57200">
              <a:spcBef>
                <a:spcPts val="0"/>
              </a:spcBef>
              <a:defRPr sz="2400">
                <a:solidFill>
                  <a:srgbClr val="40404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Одним из последних нашумевших дел касаемо шпионажа является дело  Пола Уилана. Уилан регулярно приезжал в Россию с 2007 года. Был задержан в Москве в конце 2018 года по обвинению в шпионаже. При задержании у него изъяли карту памяти со сведениями, составляющими государственную тайну. По решению суда гражданин США, Ирландии и Канады, а также подданный Великобритании Уилан был помещен под арест. На данный момент все еще проходит рассмотрение дела в закрытом режиме. Сам Уилан свою вину не признает. </a:t>
            </a:r>
          </a:p>
        </p:txBody>
      </p:sp>
      <p:pic>
        <p:nvPicPr>
          <p:cNvPr id="209" name="Изображение" descr="Изображение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07730" y="4063574"/>
            <a:ext cx="7989340" cy="444726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67275195_0a564fef97e08cbdf28f9b8a2f0eb5441.jpg" descr="67275195_0a564fef97e08cbdf28f9b8a2f0eb5441.jpg"/>
          <p:cNvPicPr>
            <a:picLocks noGrp="1" noChangeAspect="1"/>
          </p:cNvPicPr>
          <p:nvPr>
            <p:ph type="pic" idx="15"/>
          </p:nvPr>
        </p:nvPicPr>
        <p:blipFill>
          <a:blip r:embed="rId2">
            <a:extLst/>
          </a:blip>
          <a:srcRect l="5483" r="5483"/>
          <a:stretch>
            <a:fillRect/>
          </a:stretch>
        </p:blipFill>
        <p:spPr>
          <a:xfrm>
            <a:off x="235346" y="348456"/>
            <a:ext cx="6006343" cy="9056683"/>
          </a:xfrm>
          <a:prstGeom prst="rect">
            <a:avLst/>
          </a:prstGeom>
        </p:spPr>
      </p:pic>
      <p:sp>
        <p:nvSpPr>
          <p:cNvPr id="170" name="Во все времена тайные службы оказывали большое влияние на ход истории. Но известно совсем немного случаев, когда их работа заслуживала официальное признание. Военачальники, как правило, не упоминают в своих мемуарах о помощи, оказанной им тайными агентами. Документы секретных разведывательных служб бессрочно хранятся в архивах, и содержание большинства из них не станет известным миру до тех пор, пока существует государство или, по крайней мере, не изменится общественный строй.…"/>
          <p:cNvSpPr txBox="1">
            <a:spLocks noGrp="1"/>
          </p:cNvSpPr>
          <p:nvPr>
            <p:ph type="body" sz="half" idx="4294967295"/>
          </p:nvPr>
        </p:nvSpPr>
        <p:spPr>
          <a:xfrm>
            <a:off x="6454310" y="3357371"/>
            <a:ext cx="6299201" cy="6108701"/>
          </a:xfrm>
          <a:prstGeom prst="rect">
            <a:avLst/>
          </a:prstGeom>
        </p:spPr>
        <p:txBody>
          <a:bodyPr/>
          <a:lstStyle/>
          <a:p>
            <a:pPr marL="0" indent="0" algn="just" defTabSz="402336">
              <a:spcBef>
                <a:spcPts val="0"/>
              </a:spcBef>
              <a:buClrTx/>
              <a:buSzTx/>
              <a:buFontTx/>
              <a:buNone/>
              <a:defRPr sz="2112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Во все времена тайные службы оказывали большое влияние на ход истории. Но известно совсем немного случаев, когда их работа заслуживала официальное признание. Военачальники, как правило, не упоминают в своих мемуарах о помощи, оказанной им тайными агентами. Документы секретных разведывательных служб бессрочно хранятся в архивах, и содержание большинства из них не станет известным миру до тех пор, пока существует государство или, по крайней мере, не изменится общественный строй. </a:t>
            </a:r>
          </a:p>
          <a:p>
            <a:pPr marL="0" indent="0" defTabSz="402336">
              <a:spcBef>
                <a:spcPts val="0"/>
              </a:spcBef>
              <a:buClr>
                <a:schemeClr val="accent1"/>
              </a:buClr>
              <a:buChar char="▸"/>
              <a:defRPr sz="176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  <a:p>
            <a:pPr marL="0" indent="0" algn="just" defTabSz="402336">
              <a:spcBef>
                <a:spcPts val="0"/>
              </a:spcBef>
              <a:buClrTx/>
              <a:buSzTx/>
              <a:buFontTx/>
              <a:buNone/>
              <a:defRPr sz="2112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Например, в архивах британской Secret Intelligence Service до сих пор находятся под замком бумаги, датированные XVI–XVII вв. Возможно, их обнародование заставило бы переписать некоторые главы британской истории</a:t>
            </a:r>
            <a:r>
              <a:rPr baseline="31999"/>
              <a:t>. </a:t>
            </a:r>
            <a:r>
              <a:t> Похожим образом обстоит дело с тайными архивами в других странах. Россия в этом случае не является исключением.</a:t>
            </a:r>
          </a:p>
          <a:p>
            <a:pPr marL="0" indent="0" algn="just" defTabSz="402336">
              <a:spcBef>
                <a:spcPts val="0"/>
              </a:spcBef>
              <a:buClrTx/>
              <a:buSzTx/>
              <a:buFontTx/>
              <a:buNone/>
              <a:defRPr sz="2112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  <a:p>
            <a:pPr marL="0" indent="0" algn="just" defTabSz="402336">
              <a:spcBef>
                <a:spcPts val="0"/>
              </a:spcBef>
              <a:buClrTx/>
              <a:buSzTx/>
              <a:buFontTx/>
              <a:buNone/>
              <a:defRPr sz="2112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Однако, несмотря на все вышесказанное, шпионаж для законодателя остается уголовно наказуемым преступлением за совершение которого предусматривается от 10 до 20 лет лишения свободы. 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Согласно статье 276 УК РФ, шпионажем признается «передача, собирание, похищение или хранение в целях передачи иностранному государству, международной либо иностранной организации или их представителям сведений, составляющих государственную тайну, а также передача или собирание по заданию иностранной разведки или лица, действующего в ее интересах, иных сведений для использования их против безопасности Российской Федерации, то есть шпионаж, если эти деяния совершены иностранным гражданином или лицом без гражданства»…"/>
          <p:cNvSpPr txBox="1">
            <a:spLocks noGrp="1"/>
          </p:cNvSpPr>
          <p:nvPr>
            <p:ph type="title" idx="4294967295"/>
          </p:nvPr>
        </p:nvSpPr>
        <p:spPr>
          <a:xfrm>
            <a:off x="159062" y="681495"/>
            <a:ext cx="6779318" cy="8390610"/>
          </a:xfrm>
          <a:prstGeom prst="rect">
            <a:avLst/>
          </a:prstGeom>
        </p:spPr>
        <p:txBody>
          <a:bodyPr/>
          <a:lstStyle/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838787"/>
                </a:solidFill>
              </a:defRPr>
            </a:pPr>
            <a:endParaRPr>
              <a:solidFill>
                <a:srgbClr val="000000"/>
              </a:solidFill>
            </a:endParaRPr>
          </a:p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000000"/>
                </a:solidFill>
              </a:defRPr>
            </a:pPr>
            <a:r>
              <a:t>Согласно статье 276 УК РФ, шпионажем признается «передача, собирание, похищение или хранение в целях передачи иностранному государству, международной либо иностранной организации или их представителям сведений, составляющих государственную тайну, а также передача или собирание по заданию иностранной разведки или лица, действующего в ее интересах, иных сведений для использования их против безопасности Российской Федерации, то есть шпионаж, если эти деяния совершены иностранным гражданином или лицом без гражданства» </a:t>
            </a:r>
          </a:p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000000"/>
                </a:solidFill>
              </a:defRPr>
            </a:pPr>
            <a:r>
              <a:t>По уголовному законодательству России различаются два вида шпионажа:</a:t>
            </a:r>
          </a:p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000000"/>
                </a:solidFill>
              </a:defRPr>
            </a:pPr>
            <a:r>
              <a:t>- как самостоятельное преступление (ст. 276 УК РФ)</a:t>
            </a:r>
          </a:p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000000"/>
                </a:solidFill>
              </a:defRPr>
            </a:pPr>
            <a:r>
              <a:t>- как одна из форм государственной измены (ст. 275 УК РФ).</a:t>
            </a:r>
          </a:p>
          <a:p>
            <a:pPr algn="just" defTabSz="543305">
              <a:lnSpc>
                <a:spcPct val="100000"/>
              </a:lnSpc>
              <a:spcBef>
                <a:spcPts val="2600"/>
              </a:spcBef>
              <a:defRPr sz="2232" cap="none">
                <a:solidFill>
                  <a:srgbClr val="000000"/>
                </a:solidFill>
              </a:defRPr>
            </a:pPr>
            <a:r>
              <a:t>Субъектами шпионажа как самостоятельного преступления могут быть только иностранные граждане и лица без гражданства. Соответственно, граждане РФ за шпионские действия несут ответственность по ст. 275 УК РФ «Государственная измена».</a:t>
            </a:r>
          </a:p>
        </p:txBody>
      </p:sp>
      <p:pic>
        <p:nvPicPr>
          <p:cNvPr id="173" name="IMG_4102.jpg" descr="IMG_41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32874" y="812800"/>
            <a:ext cx="5422901" cy="81280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.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. </a:t>
            </a:r>
          </a:p>
        </p:txBody>
      </p:sp>
      <p:sp>
        <p:nvSpPr>
          <p:cNvPr id="176" name="Лица, фигурировавшие в делах, связанных с шпионажем: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49833">
              <a:spcBef>
                <a:spcPts val="2100"/>
              </a:spcBef>
              <a:defRPr sz="4619">
                <a:solidFill>
                  <a:srgbClr val="000000"/>
                </a:solidFill>
              </a:defRPr>
            </a:lvl1pPr>
          </a:lstStyle>
          <a:p>
            <a:r>
              <a:t>Лица, фигурировавшие в делах, связанных с шпионажем: </a:t>
            </a:r>
          </a:p>
        </p:txBody>
      </p:sp>
      <p:sp>
        <p:nvSpPr>
          <p:cNvPr id="177" name="Скрипаль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660400" indent="-660400">
              <a:buClrTx/>
              <a:buSzPct val="100000"/>
              <a:buFontTx/>
              <a:buAutoNum type="arabicPeriod"/>
              <a:defRPr>
                <a:solidFill>
                  <a:srgbClr val="000000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Скрипаль</a:t>
            </a:r>
          </a:p>
          <a:p>
            <a:pPr marL="660400" indent="-660400">
              <a:buClrTx/>
              <a:buSzPct val="100000"/>
              <a:buFontTx/>
              <a:buAutoNum type="arabicPeriod"/>
              <a:defRPr>
                <a:solidFill>
                  <a:srgbClr val="000000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Фруд Берг </a:t>
            </a:r>
          </a:p>
          <a:p>
            <a:pPr marL="660400" indent="-660400">
              <a:buClrTx/>
              <a:buSzPct val="100000"/>
              <a:buFontTx/>
              <a:buAutoNum type="arabicPeriod"/>
              <a:defRPr>
                <a:solidFill>
                  <a:srgbClr val="000000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Арстидас Тамошайтис</a:t>
            </a:r>
          </a:p>
          <a:p>
            <a:pPr marL="660400" indent="-660400">
              <a:buClrTx/>
              <a:buSzPct val="100000"/>
              <a:buFontTx/>
              <a:buAutoNum type="arabicPeriod"/>
              <a:defRPr>
                <a:solidFill>
                  <a:srgbClr val="000000"/>
                </a:solidFill>
                <a:latin typeface="DIN Alternate"/>
                <a:ea typeface="DIN Alternate"/>
                <a:cs typeface="DIN Alternate"/>
                <a:sym typeface="DIN Alternate"/>
              </a:defRPr>
            </a:pPr>
            <a:r>
              <a:t>Пол Уилан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Дело 1: Скрипаль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1: Скрипаль</a:t>
            </a:r>
          </a:p>
        </p:txBody>
      </p:sp>
      <p:pic>
        <p:nvPicPr>
          <p:cNvPr id="180" name="IMG_4100.jpeg" descr="IMG_4100.jpeg"/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/>
          </a:blip>
          <a:srcRect l="6226" r="6958"/>
          <a:stretch>
            <a:fillRect/>
          </a:stretch>
        </p:blipFill>
        <p:spPr>
          <a:xfrm>
            <a:off x="7112000" y="1536700"/>
            <a:ext cx="5486401" cy="7797800"/>
          </a:xfrm>
          <a:prstGeom prst="rect">
            <a:avLst/>
          </a:prstGeom>
        </p:spPr>
      </p:pic>
      <p:sp>
        <p:nvSpPr>
          <p:cNvPr id="181" name="Дело Сергея Скрипаля."/>
          <p:cNvSpPr txBox="1">
            <a:spLocks noGrp="1"/>
          </p:cNvSpPr>
          <p:nvPr>
            <p:ph type="title"/>
          </p:nvPr>
        </p:nvSpPr>
        <p:spPr>
          <a:xfrm>
            <a:off x="501831" y="4183954"/>
            <a:ext cx="6299201" cy="723901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>
                <a:solidFill>
                  <a:srgbClr val="000000"/>
                </a:solidFill>
              </a:defRPr>
            </a:lvl1pPr>
          </a:lstStyle>
          <a:p>
            <a:r>
              <a:t>Дело Сергея Скрипаля. </a:t>
            </a:r>
          </a:p>
        </p:txBody>
      </p:sp>
      <p:sp>
        <p:nvSpPr>
          <p:cNvPr id="182" name="Одним из самых громких дел связанных со  шпионажем является дело Сергея Скрипаля, осужденного за государственную измену в форме шпионажа в пользу спецслужб Великобритании.Сергей Скрипаль -советский, российский и британский военный разведчик, до 1999 года сотрудник ГРУ, полковник."/>
          <p:cNvSpPr txBox="1">
            <a:spLocks noGrp="1"/>
          </p:cNvSpPr>
          <p:nvPr>
            <p:ph type="body" sz="quarter" idx="1"/>
          </p:nvPr>
        </p:nvSpPr>
        <p:spPr>
          <a:xfrm>
            <a:off x="211037" y="4508105"/>
            <a:ext cx="6689926" cy="2616991"/>
          </a:xfrm>
          <a:prstGeom prst="rect">
            <a:avLst/>
          </a:prstGeom>
        </p:spPr>
        <p:txBody>
          <a:bodyPr anchor="ctr"/>
          <a:lstStyle>
            <a:lvl1pPr marL="0" indent="0" algn="just">
              <a:buClrTx/>
              <a:buSzTx/>
              <a:buFontTx/>
              <a:buNone/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Одним из самых громких дел связанных со  шпионажем является дело Сергея Скрипаля, осужденного за государственную измену в форме шпионажа в пользу спецслужб Великобритании.Сергей Скрипаль -советский, российский и британский военный разведчик, до 1999 года сотрудник ГРУ, полковник.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Дело 1: Скрипаль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1: Скрипаль</a:t>
            </a:r>
          </a:p>
        </p:txBody>
      </p:sp>
      <p:pic>
        <p:nvPicPr>
          <p:cNvPr id="185" name="Скрипаль1 .jpg" descr="Скрипаль1 .jpg"/>
          <p:cNvPicPr>
            <a:picLocks noGrp="1" noChangeAspect="1"/>
          </p:cNvPicPr>
          <p:nvPr>
            <p:ph type="pic" idx="14"/>
          </p:nvPr>
        </p:nvPicPr>
        <p:blipFill>
          <a:blip r:embed="rId2">
            <a:extLst/>
          </a:blip>
          <a:srcRect l="25357" r="27392"/>
          <a:stretch>
            <a:fillRect/>
          </a:stretch>
        </p:blipFill>
        <p:spPr>
          <a:xfrm>
            <a:off x="7251699" y="1771343"/>
            <a:ext cx="5486401" cy="7328514"/>
          </a:xfrm>
          <a:prstGeom prst="rect">
            <a:avLst/>
          </a:prstGeom>
        </p:spPr>
      </p:pic>
      <p:sp>
        <p:nvSpPr>
          <p:cNvPr id="186" name="15 декабря 2014 года ФСБ России арестовала Скрипаля по обвинению в сотрудничестве с разведкой Великобритании. В ходе расследована выяснилось, что Сергей Скрипаль был завербован Секретной разведывательной службой Великобритании в 1995 году во время прохождения военной службы. Так же стало известно, что Скрипаль передавал британцам секретные сведенья составлявшие государственную тайну - информацию о десятках российских агентов за рубежом, сведенья о российских военных объектах. В ходе судебного разбирательства Сергей Скрипаль признал свою вину. Позже, 9 июля 2010 года был помилован и передан Великобритании."/>
          <p:cNvSpPr txBox="1"/>
          <p:nvPr/>
        </p:nvSpPr>
        <p:spPr>
          <a:xfrm>
            <a:off x="427711" y="5089154"/>
            <a:ext cx="6633320" cy="40919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15 декабря 2014 года ФСБ России арестовала Скрипаля по обвинению в сотрудничестве с разведкой Великобритании. В ходе расследована выяснилось, что Сергей Скрипаль был завербован Секретной разведывательной службой Великобритании в 1995 году во время прохождения военной службы. Так же стало известно, что Скрипаль передавал британцам секретные сведенья составлявшие государственную тайну - информацию о десятках российских агентов за рубежом, сведенья о российских военных объектах. В ходе судебного разбирательства Сергей Скрипаль признал свою вину. Позже, 9 июля 2010 года был помилован и передан Великобритании.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Дело 2: фрудЕ Берг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2: фрудЕ Берг</a:t>
            </a:r>
          </a:p>
        </p:txBody>
      </p:sp>
      <p:sp>
        <p:nvSpPr>
          <p:cNvPr id="189" name="63-летний  гражданин Норвегии Фруде Берг в апреле 2019 года был признан виновным в шпионаже и приговорен  к 14 годам колонии строгого режима.…"/>
          <p:cNvSpPr txBox="1"/>
          <p:nvPr/>
        </p:nvSpPr>
        <p:spPr>
          <a:xfrm>
            <a:off x="6241654" y="1480293"/>
            <a:ext cx="6308272" cy="33553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63-летний  гражданин Норвегии Фруде Берг в апреле 2019 года был признан виновным в шпионаже и приговорен  к 14 годам колонии строгого режима.</a:t>
            </a:r>
          </a:p>
          <a:p>
            <a:pPr algn="just"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pPr>
            <a:r>
              <a:t>Фруде Берг жил в городке Киркенес в восьми километрах от российско-норвежской границы. До выхода на пенсию в 2014 году он работал в пограничном комиссариате, отвечающем за урегулирование конфликтов и инцидентов на границе. Берг неоднократно ездил в Россию и выкладывал на своих страницах в соцсетях фотографии из поездок. </a:t>
            </a:r>
          </a:p>
        </p:txBody>
      </p:sp>
      <p:pic>
        <p:nvPicPr>
          <p:cNvPr id="190" name="Берг 2 .jpg" descr="Берг 2 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7171" y="1480293"/>
            <a:ext cx="5483440" cy="344673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Берг1 .jpg" descr="Берг1 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97171" y="5401197"/>
            <a:ext cx="5483440" cy="3084435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Небольшой норвежский город Киркенес. На баннере написано &quot;помогите Фруде вернуться домой&quot;"/>
          <p:cNvSpPr txBox="1"/>
          <p:nvPr/>
        </p:nvSpPr>
        <p:spPr>
          <a:xfrm>
            <a:off x="337054" y="8542946"/>
            <a:ext cx="5692820" cy="5435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1600">
                <a:solidFill>
                  <a:srgbClr val="222222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Небольшой норвежский город Киркенес. На баннере написано "помогите Фруде вернуться домой"</a:t>
            </a:r>
          </a:p>
        </p:txBody>
      </p:sp>
      <p:sp>
        <p:nvSpPr>
          <p:cNvPr id="193" name="Текст"/>
          <p:cNvSpPr txBox="1"/>
          <p:nvPr/>
        </p:nvSpPr>
        <p:spPr>
          <a:xfrm>
            <a:off x="7728171" y="6386572"/>
            <a:ext cx="787909" cy="4445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ctr">
            <a:spAutoFit/>
          </a:bodyPr>
          <a:lstStyle/>
          <a:p>
            <a:endParaRPr/>
          </a:p>
        </p:txBody>
      </p:sp>
      <p:sp>
        <p:nvSpPr>
          <p:cNvPr id="194" name="5 декабря 2017 он был задержан российскими спецслужбами у гостиницы &quot;Метрополь&quot; в Москве. На следующий день суд отправил его в СИЗО Лефортово. Берг свою вину не признавал и утверждал, что  конверты с секретными материалами и деньгами его просил отправить знакомый из Осло, который говорил, что эти деньги очень нужны человеку, для которого предназначены. По версии обвинения, Берг полностью осознавал, что делает, и стремился получить сведения, составляющие гостайну. По версии защиты, у него не могло быть умысла, фактически от него скрыли, в какой ситуации его используют, во что он втянут. «Шпионом нельзя быть неумышленно», - заявлял адвокат Берга Илья Новиков."/>
          <p:cNvSpPr txBox="1"/>
          <p:nvPr/>
        </p:nvSpPr>
        <p:spPr>
          <a:xfrm>
            <a:off x="6241654" y="4919664"/>
            <a:ext cx="6308272" cy="48285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5 декабря 2017 он был задержан российскими спецслужбами у гостиницы "Метрополь" в Москве. На следующий день суд отправил его в СИЗО Лефортово. Берг свою вину не признавал и утверждал, что  конверты с секретными материалами и деньгами его просил отправить знакомый из Осло, который говорил, что эти деньги очень нужны человеку, для которого предназначены. По версии обвинения, Берг полностью осознавал, что делает, и стремился получить сведения, составляющие гостайну. По версии защиты, у него не могло быть умысла, фактически от него скрыли, в какой ситуации его используют, во что он втянут. «Шпионом нельзя быть неумышленно», - заявлял адвокат Берга Илья Новиков. </a:t>
            </a:r>
          </a:p>
        </p:txBody>
      </p:sp>
      <p:sp>
        <p:nvSpPr>
          <p:cNvPr id="195" name="Линия"/>
          <p:cNvSpPr/>
          <p:nvPr/>
        </p:nvSpPr>
        <p:spPr>
          <a:xfrm>
            <a:off x="6241654" y="4831103"/>
            <a:ext cx="6308271" cy="1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latin typeface="+mn-lt"/>
                <a:ea typeface="+mn-ea"/>
                <a:cs typeface="+mn-cs"/>
                <a:sym typeface="DIN Condensed"/>
              </a:defRPr>
            </a:pPr>
            <a:endParaRPr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Дело 2: Фруде берг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2: Фруде берг</a:t>
            </a:r>
          </a:p>
        </p:txBody>
      </p:sp>
      <p:sp>
        <p:nvSpPr>
          <p:cNvPr id="198" name="В ноябре 2019 года Фруде Берг благополучно вернулся на родину. Он был передан норвежским представителям в Литве. Произошел обмен: президент Литвы Гитанас Науседа помиловал россиян Николая Филипченко и Сергея Моисеенко, также осужденных за шпионаж."/>
          <p:cNvSpPr txBox="1">
            <a:spLocks noGrp="1"/>
          </p:cNvSpPr>
          <p:nvPr>
            <p:ph type="body" sz="quarter" idx="1"/>
          </p:nvPr>
        </p:nvSpPr>
        <p:spPr>
          <a:xfrm>
            <a:off x="406400" y="2743200"/>
            <a:ext cx="12192000" cy="1483276"/>
          </a:xfrm>
          <a:prstGeom prst="rect">
            <a:avLst/>
          </a:prstGeom>
        </p:spPr>
        <p:txBody>
          <a:bodyPr/>
          <a:lstStyle>
            <a:lvl1pPr marL="0" indent="0" algn="just" defTabSz="438911">
              <a:spcBef>
                <a:spcPts val="0"/>
              </a:spcBef>
              <a:buClrTx/>
              <a:buSzTx/>
              <a:buFontTx/>
              <a:buNone/>
              <a:defRPr sz="2304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В ноябре 2019 года Фруде Берг благополучно вернулся на родину. Он был передан норвежским представителям в Литве. Произошел обмен: президент Литвы Гитанас Науседа помиловал россиян Николая Филипченко и Сергея Моисеенко, также осужденных за шпионаж.</a:t>
            </a:r>
          </a:p>
        </p:txBody>
      </p:sp>
      <p:pic>
        <p:nvPicPr>
          <p:cNvPr id="199" name="IMG_4104.JPG" descr="IMG_4104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66177" y="4020381"/>
            <a:ext cx="5783713" cy="3855809"/>
          </a:xfrm>
          <a:prstGeom prst="rect">
            <a:avLst/>
          </a:prstGeom>
          <a:ln w="12700">
            <a:miter lim="400000"/>
          </a:ln>
        </p:spPr>
      </p:pic>
      <p:pic>
        <p:nvPicPr>
          <p:cNvPr id="200" name="Берг Президент .jpg" descr="Берг Президент .jpg"/>
          <p:cNvPicPr>
            <a:picLocks noChangeAspect="1"/>
          </p:cNvPicPr>
          <p:nvPr/>
        </p:nvPicPr>
        <p:blipFill>
          <a:blip r:embed="rId3">
            <a:extLst/>
          </a:blip>
          <a:srcRect l="34796" b="3586"/>
          <a:stretch>
            <a:fillRect/>
          </a:stretch>
        </p:blipFill>
        <p:spPr>
          <a:xfrm>
            <a:off x="6985595" y="4020267"/>
            <a:ext cx="4633005" cy="3855882"/>
          </a:xfrm>
          <a:prstGeom prst="rect">
            <a:avLst/>
          </a:prstGeom>
          <a:ln w="12700">
            <a:miter lim="400000"/>
          </a:ln>
        </p:spPr>
      </p:pic>
      <p:sp>
        <p:nvSpPr>
          <p:cNvPr id="201" name="Президент Литвы Гитанас Науседа"/>
          <p:cNvSpPr txBox="1"/>
          <p:nvPr/>
        </p:nvSpPr>
        <p:spPr>
          <a:xfrm>
            <a:off x="6979491" y="7995306"/>
            <a:ext cx="2947925" cy="3556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Президент Литвы Гитанас Науседа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Дело 3: Арстидас Тамошайтис"/>
          <p:cNvSpPr txBox="1">
            <a:spLocks noGrp="1"/>
          </p:cNvSpPr>
          <p:nvPr>
            <p:ph type="body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t>Дело 3: Арстидас Тамошайтис</a:t>
            </a:r>
          </a:p>
        </p:txBody>
      </p:sp>
      <p:pic>
        <p:nvPicPr>
          <p:cNvPr id="204" name="артидас .jpg" descr="артидас 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10284" y="1334163"/>
            <a:ext cx="7784232" cy="4892946"/>
          </a:xfrm>
          <a:prstGeom prst="rect">
            <a:avLst/>
          </a:prstGeom>
          <a:ln w="12700">
            <a:miter lim="400000"/>
          </a:ln>
        </p:spPr>
      </p:pic>
      <p:sp>
        <p:nvSpPr>
          <p:cNvPr id="205" name="Гражданин Литвы Арстидас Тамошайтис был задержан в Москве 19 мая 2015 года сотрудниками ФСБ при получении им секретных документов от россиянина. После предъявления улик Тамошайтис признался, что является офицером 2-го Департамента оперативных служб (военная разведка) Министерства обороны Литовской Республики. 6 апреля 2016 года Московский городской суд признал его виновным в шпионаже и приговорил к 12 годам лишения свободы с отбыванием наказания в исправительной колонии строгого режима. В ноябре 2019 вместе с Фруде Бегом был передан Литве в ходе обмена гражданами, осужденными за шпионаж."/>
          <p:cNvSpPr txBox="1"/>
          <p:nvPr/>
        </p:nvSpPr>
        <p:spPr>
          <a:xfrm>
            <a:off x="1654721" y="6555149"/>
            <a:ext cx="9695358" cy="29870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just" defTabSz="457200">
              <a:spcBef>
                <a:spcPts val="0"/>
              </a:spcBef>
              <a:defRPr sz="2400">
                <a:solidFill>
                  <a:srgbClr val="000000"/>
                </a:solidFill>
                <a:latin typeface="+mn-lt"/>
                <a:ea typeface="+mn-ea"/>
                <a:cs typeface="+mn-cs"/>
                <a:sym typeface="DIN Condensed"/>
              </a:defRPr>
            </a:lvl1pPr>
          </a:lstStyle>
          <a:p>
            <a:r>
              <a:t>Гражданин Литвы Арстидас Тамошайтис был задержан в Москве 19 мая 2015 года сотрудниками ФСБ при получении им секретных документов от россиянина. После предъявления улик Тамошайтис признался, что является офицером 2-го Департамента оперативных служб (военная разведка) Министерства обороны Литовской Республики. 6 апреля 2016 года Московский городской суд признал его виновным в шпионаже и приговорил к 12 годам лишения свободы с отбыванием наказания в исправительной колонии строгого режима. В ноябре 2019 вместе с Фруде Бегом был передан Литве в ходе обмена гражданами, осужденными за шпионаж.   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838787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222222"/>
      </a:dk2>
      <a:lt2>
        <a:srgbClr val="A6AAA9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DIN Condensed"/>
        <a:ea typeface="DIN Condensed"/>
        <a:cs typeface="DIN Condensed"/>
      </a:majorFont>
      <a:minorFont>
        <a:latin typeface="DIN Condensed"/>
        <a:ea typeface="DIN Condensed"/>
        <a:cs typeface="DIN Condensed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8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838787"/>
            </a:solidFill>
            <a:effectLst/>
            <a:uFillTx/>
            <a:latin typeface="Avenir Next Medium"/>
            <a:ea typeface="Avenir Next Medium"/>
            <a:cs typeface="Avenir Next Medium"/>
            <a:sym typeface="Avenir Nex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918</Words>
  <Application>Microsoft Office PowerPoint</Application>
  <PresentationFormat>Произвольный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Avenir Next</vt:lpstr>
      <vt:lpstr>Avenir Next Medium</vt:lpstr>
      <vt:lpstr>DIN Alternate</vt:lpstr>
      <vt:lpstr>DIN Condensed</vt:lpstr>
      <vt:lpstr>Helvetica</vt:lpstr>
      <vt:lpstr>Helvetica Neue</vt:lpstr>
      <vt:lpstr>New_Template7</vt:lpstr>
      <vt:lpstr>Преступления связанные с шпионажем. </vt:lpstr>
      <vt:lpstr>Презентация PowerPoint</vt:lpstr>
      <vt:lpstr> Согласно статье 276 УК РФ, шпионажем признается «передача, собирание, похищение или хранение в целях передачи иностранному государству, международной либо иностранной организации или их представителям сведений, составляющих государственную тайну, а также передача или собирание по заданию иностранной разведки или лица, действующего в ее интересах, иных сведений для использования их против безопасности Российской Федерации, то есть шпионаж, если эти деяния совершены иностранным гражданином или лицом без гражданства»  По уголовному законодательству России различаются два вида шпионажа: - как самостоятельное преступление (ст. 276 УК РФ) - как одна из форм государственной измены (ст. 275 УК РФ). Субъектами шпионажа как самостоятельного преступления могут быть только иностранные граждане и лица без гражданства. Соответственно, граждане РФ за шпионские действия несут ответственность по ст. 275 УК РФ «Государственная измена».</vt:lpstr>
      <vt:lpstr>Лица, фигурировавшие в делах, связанных с шпионажем: </vt:lpstr>
      <vt:lpstr>Дело Сергея Скрипаля.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Преступления связанные с шпионажем. </dc:title>
  <dc:creator>User</dc:creator>
  <cp:lastModifiedBy>User</cp:lastModifiedBy>
  <cp:revision>1</cp:revision>
  <dcterms:modified xsi:type="dcterms:W3CDTF">2022-02-07T13:12:12Z</dcterms:modified>
</cp:coreProperties>
</file>