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61" r:id="rId7"/>
    <p:sldId id="259" r:id="rId8"/>
    <p:sldId id="262" r:id="rId9"/>
    <p:sldId id="263" r:id="rId10"/>
    <p:sldId id="257" r:id="rId11"/>
    <p:sldId id="264" r:id="rId12"/>
    <p:sldId id="265" r:id="rId13"/>
    <p:sldId id="266" r:id="rId14"/>
    <p:sldId id="267" r:id="rId15"/>
    <p:sldId id="268" r:id="rId16"/>
    <p:sldId id="260" r:id="rId1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33A28-325E-4F3C-9D74-7B235343A885}" type="doc">
      <dgm:prSet loTypeId="urn:microsoft.com/office/officeart/2008/layout/CircleAccentTimeline" loCatId="process" qsTypeId="urn:microsoft.com/office/officeart/2005/8/quickstyle/3d2" qsCatId="3D" csTypeId="urn:microsoft.com/office/officeart/2005/8/colors/colorful1" csCatId="colorful" phldr="1"/>
      <dgm:spPr/>
      <dgm:t>
        <a:bodyPr rtlCol="0"/>
        <a:lstStyle/>
        <a:p>
          <a:pPr rtl="0"/>
          <a:endParaRPr lang="en-ZA"/>
        </a:p>
      </dgm:t>
    </dgm:pt>
    <dgm:pt modelId="{62AB4187-9060-480E-9032-6B8C39C7E911}">
      <dgm:prSet/>
      <dgm:spPr/>
      <dgm:t>
        <a:bodyPr/>
        <a:lstStyle/>
        <a:p>
          <a:r>
            <a:rPr lang="ru-RU" dirty="0"/>
            <a:t>-</a:t>
          </a:r>
        </a:p>
      </dgm:t>
    </dgm:pt>
    <dgm:pt modelId="{32A4A584-9F52-46FC-8AFE-A2E9AEBB518A}" type="parTrans" cxnId="{4E43B338-5F59-44D2-9D84-56D05DB62E9D}">
      <dgm:prSet/>
      <dgm:spPr/>
      <dgm:t>
        <a:bodyPr/>
        <a:lstStyle/>
        <a:p>
          <a:endParaRPr lang="ru-RU"/>
        </a:p>
      </dgm:t>
    </dgm:pt>
    <dgm:pt modelId="{CE6434DC-0115-4659-87E7-2761C44041A4}" type="sibTrans" cxnId="{4E43B338-5F59-44D2-9D84-56D05DB62E9D}">
      <dgm:prSet/>
      <dgm:spPr/>
      <dgm:t>
        <a:bodyPr/>
        <a:lstStyle/>
        <a:p>
          <a:endParaRPr lang="ru-RU"/>
        </a:p>
      </dgm:t>
    </dgm:pt>
    <dgm:pt modelId="{4194F495-0B49-4686-B89E-B97A23BB18B4}" type="pres">
      <dgm:prSet presAssocID="{EB633A28-325E-4F3C-9D74-7B235343A88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8073BA3-55B1-4D1F-9645-201A9E729C81}" type="pres">
      <dgm:prSet presAssocID="{62AB4187-9060-480E-9032-6B8C39C7E911}" presName="parComposite" presStyleCnt="0"/>
      <dgm:spPr/>
    </dgm:pt>
    <dgm:pt modelId="{3F406805-AB48-4CB6-AF99-314E45635AD1}" type="pres">
      <dgm:prSet presAssocID="{62AB4187-9060-480E-9032-6B8C39C7E911}" presName="parBigCircle" presStyleLbl="node0" presStyleIdx="0" presStyleCnt="1" custScaleX="134876" custScaleY="134110" custLinFactNeighborX="-75999" custLinFactNeighborY="-99157"/>
      <dgm:spPr/>
    </dgm:pt>
    <dgm:pt modelId="{25417808-5A1C-49DD-9025-526BD1B10781}" type="pres">
      <dgm:prSet presAssocID="{62AB4187-9060-480E-9032-6B8C39C7E911}" presName="parTx" presStyleLbl="revTx" presStyleIdx="0" presStyleCnt="1" custAng="6085375" custLinFactNeighborX="-23614" custLinFactNeighborY="66025"/>
      <dgm:spPr/>
      <dgm:t>
        <a:bodyPr/>
        <a:lstStyle/>
        <a:p>
          <a:endParaRPr lang="ru-RU"/>
        </a:p>
      </dgm:t>
    </dgm:pt>
    <dgm:pt modelId="{38994BAE-E3EF-451D-8C57-7B9AEC2134C8}" type="pres">
      <dgm:prSet presAssocID="{62AB4187-9060-480E-9032-6B8C39C7E911}" presName="bSpace" presStyleCnt="0"/>
      <dgm:spPr/>
    </dgm:pt>
    <dgm:pt modelId="{9BDED699-A86B-4A14-893A-E1B6ED61F60B}" type="pres">
      <dgm:prSet presAssocID="{62AB4187-9060-480E-9032-6B8C39C7E911}" presName="parBackupNorm" presStyleCnt="0"/>
      <dgm:spPr/>
    </dgm:pt>
    <dgm:pt modelId="{7B355565-F42A-474F-97AC-7E40A470513E}" type="pres">
      <dgm:prSet presAssocID="{CE6434DC-0115-4659-87E7-2761C44041A4}" presName="parSpace" presStyleCnt="0"/>
      <dgm:spPr/>
    </dgm:pt>
  </dgm:ptLst>
  <dgm:cxnLst>
    <dgm:cxn modelId="{63A57879-F5EB-460B-9BEB-3833FB163CDF}" type="presOf" srcId="{EB633A28-325E-4F3C-9D74-7B235343A885}" destId="{4194F495-0B49-4686-B89E-B97A23BB18B4}" srcOrd="0" destOrd="0" presId="urn:microsoft.com/office/officeart/2008/layout/CircleAccentTimeline"/>
    <dgm:cxn modelId="{04A67B85-60C4-40B5-AFAE-D65EDBD22794}" type="presOf" srcId="{62AB4187-9060-480E-9032-6B8C39C7E911}" destId="{25417808-5A1C-49DD-9025-526BD1B10781}" srcOrd="0" destOrd="0" presId="urn:microsoft.com/office/officeart/2008/layout/CircleAccentTimeline"/>
    <dgm:cxn modelId="{4E43B338-5F59-44D2-9D84-56D05DB62E9D}" srcId="{EB633A28-325E-4F3C-9D74-7B235343A885}" destId="{62AB4187-9060-480E-9032-6B8C39C7E911}" srcOrd="0" destOrd="0" parTransId="{32A4A584-9F52-46FC-8AFE-A2E9AEBB518A}" sibTransId="{CE6434DC-0115-4659-87E7-2761C44041A4}"/>
    <dgm:cxn modelId="{F87BB4FB-DF78-42A4-8640-8761B101CBBF}" type="presParOf" srcId="{4194F495-0B49-4686-B89E-B97A23BB18B4}" destId="{68073BA3-55B1-4D1F-9645-201A9E729C81}" srcOrd="0" destOrd="0" presId="urn:microsoft.com/office/officeart/2008/layout/CircleAccentTimeline"/>
    <dgm:cxn modelId="{6A5DBB24-A76C-4DCB-A4D8-C43A025871C2}" type="presParOf" srcId="{68073BA3-55B1-4D1F-9645-201A9E729C81}" destId="{3F406805-AB48-4CB6-AF99-314E45635AD1}" srcOrd="0" destOrd="0" presId="urn:microsoft.com/office/officeart/2008/layout/CircleAccentTimeline"/>
    <dgm:cxn modelId="{3445EB80-2481-4117-B943-FA54D8C9474B}" type="presParOf" srcId="{68073BA3-55B1-4D1F-9645-201A9E729C81}" destId="{25417808-5A1C-49DD-9025-526BD1B10781}" srcOrd="1" destOrd="0" presId="urn:microsoft.com/office/officeart/2008/layout/CircleAccentTimeline"/>
    <dgm:cxn modelId="{D3212C4F-C7FF-4D50-972F-7F58C1287D78}" type="presParOf" srcId="{68073BA3-55B1-4D1F-9645-201A9E729C81}" destId="{38994BAE-E3EF-451D-8C57-7B9AEC2134C8}" srcOrd="2" destOrd="0" presId="urn:microsoft.com/office/officeart/2008/layout/CircleAccentTimeline"/>
    <dgm:cxn modelId="{C61EB68A-7235-44DD-858E-730AB0AD92F5}" type="presParOf" srcId="{4194F495-0B49-4686-B89E-B97A23BB18B4}" destId="{9BDED699-A86B-4A14-893A-E1B6ED61F60B}" srcOrd="1" destOrd="0" presId="urn:microsoft.com/office/officeart/2008/layout/CircleAccentTimeline"/>
    <dgm:cxn modelId="{1BFE2E2F-416A-46CC-9F39-A13F7318FDA7}" type="presParOf" srcId="{4194F495-0B49-4686-B89E-B97A23BB18B4}" destId="{7B355565-F42A-474F-97AC-7E40A470513E}" srcOrd="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F14B1-366A-4E81-8E57-8F866CF58C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8EBCD9-9112-4EC2-86B6-C2E00C0237C2}">
      <dgm:prSet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Обязательность проведения антикоррупционной экспертизы проектов нормативных правовых актов (проекты нормативных правовых актов, разработанные после вступления в силу Федерального закона № 172-ФЗ, должны пройти процедуру антикоррупционной экспертизы)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9E76D7-2924-4862-A995-9A698087F3A1}" type="parTrans" cxnId="{697D6438-84F7-4334-B3B8-B3C6BFF7A252}">
      <dgm:prSet/>
      <dgm:spPr/>
      <dgm:t>
        <a:bodyPr/>
        <a:lstStyle/>
        <a:p>
          <a:endParaRPr lang="en-US"/>
        </a:p>
      </dgm:t>
    </dgm:pt>
    <dgm:pt modelId="{03A37B03-3DEE-415E-8C16-754A4274E4FB}" type="sibTrans" cxnId="{697D6438-84F7-4334-B3B8-B3C6BFF7A252}">
      <dgm:prSet/>
      <dgm:spPr/>
      <dgm:t>
        <a:bodyPr/>
        <a:lstStyle/>
        <a:p>
          <a:endParaRPr lang="en-US"/>
        </a:p>
      </dgm:t>
    </dgm:pt>
    <dgm:pt modelId="{A24F320B-560B-4F5A-9134-2085F6AC09F5}">
      <dgm:prSet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Оценка нормативного правового акта (его проекта) во взаимосвязи с другими нормативными правовыми актами (следует изучать все связанные с ним нормативные правовые акты, регулирующие те же или схожие правоотношения на предмет выявления коррупциогенных факторов и (или) противоречий, прежде всего, с актами, имеющими высшую юридическую силу)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7C0573-9589-45AB-A85E-BCED7EA91EB9}" type="parTrans" cxnId="{3B2B61DC-A92C-4F15-8B98-A22B2CC77813}">
      <dgm:prSet/>
      <dgm:spPr/>
      <dgm:t>
        <a:bodyPr/>
        <a:lstStyle/>
        <a:p>
          <a:endParaRPr lang="en-US"/>
        </a:p>
      </dgm:t>
    </dgm:pt>
    <dgm:pt modelId="{AD639386-7195-4FC6-8227-70F80DD8BD0B}" type="sibTrans" cxnId="{3B2B61DC-A92C-4F15-8B98-A22B2CC77813}">
      <dgm:prSet/>
      <dgm:spPr/>
      <dgm:t>
        <a:bodyPr/>
        <a:lstStyle/>
        <a:p>
          <a:endParaRPr lang="en-US"/>
        </a:p>
      </dgm:t>
    </dgm:pt>
    <dgm:pt modelId="{0B6386DB-D4B1-4C30-A4E0-34BA390EE985}">
      <dgm:prSet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Обоснованность, объективность и </a:t>
          </a:r>
          <a:r>
            <a:rPr lang="ru-RU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проверяемость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результатов антикоррупционной экспертизы (заключение по результатам антикоррупционной экспертизы должно содержать аргументированные выводы, свидетельствующие о наличии (отсутствии) коррупциогенных факторов, основываться на непредвзятости эксперта, а также должно предоставлять возможность сопоставить сделанные выводы с объективными данными)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05B55C-BE2E-477D-BF5A-6DDFD98B91FB}" type="parTrans" cxnId="{B34111E1-1EEF-4ACD-BEE8-909E13D6DD82}">
      <dgm:prSet/>
      <dgm:spPr/>
      <dgm:t>
        <a:bodyPr/>
        <a:lstStyle/>
        <a:p>
          <a:endParaRPr lang="en-US"/>
        </a:p>
      </dgm:t>
    </dgm:pt>
    <dgm:pt modelId="{875E58D0-B551-4AC2-B9D4-75C7695C5DC7}" type="sibTrans" cxnId="{B34111E1-1EEF-4ACD-BEE8-909E13D6DD82}">
      <dgm:prSet/>
      <dgm:spPr/>
      <dgm:t>
        <a:bodyPr/>
        <a:lstStyle/>
        <a:p>
          <a:endParaRPr lang="en-US"/>
        </a:p>
      </dgm:t>
    </dgm:pt>
    <dgm:pt modelId="{8F4274D4-2F2D-4EE3-BF1E-9CCA0351E7B4}">
      <dgm:prSet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Компетентность лиц, проводящих антикоррупционную экспертизу (экспертизу должны проводить лица, обладающие достаточным объемом знаний для этого и имеющие на это полномочия</a:t>
          </a:r>
          <a:r>
            <a:rPr lang="ru-RU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4A2380-8E9E-401D-90DC-D42446AD1994}" type="parTrans" cxnId="{F6D520B0-BDE1-49FF-9CD2-BE50A496DA06}">
      <dgm:prSet/>
      <dgm:spPr/>
      <dgm:t>
        <a:bodyPr/>
        <a:lstStyle/>
        <a:p>
          <a:endParaRPr lang="en-US"/>
        </a:p>
      </dgm:t>
    </dgm:pt>
    <dgm:pt modelId="{A450E63D-2D7B-4BEA-80C1-74316D7DC4AA}" type="sibTrans" cxnId="{F6D520B0-BDE1-49FF-9CD2-BE50A496DA06}">
      <dgm:prSet/>
      <dgm:spPr/>
      <dgm:t>
        <a:bodyPr/>
        <a:lstStyle/>
        <a:p>
          <a:endParaRPr lang="en-US"/>
        </a:p>
      </dgm:t>
    </dgm:pt>
    <dgm:pt modelId="{267B0E4E-25B4-4AD9-B0C6-4F9A60589519}">
      <dgm:prSet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Сотрудничество органов государственной власти, иных государственных органов и организаций, органов местного самоуправления, их должностных лиц с институтами гражданского общества (гарантированность возможности проведения независимой антикоррупционной экспертизы размещенных в открытом доступе проектов нормативных правовых актов, привлечение профильных экспертов при подготовке заключения об антикоррупционной экспертизе)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73D116-D032-400F-991A-37BBBFD7A26F}" type="parTrans" cxnId="{5610A1F5-EE52-477F-9BC4-E030797CDAE3}">
      <dgm:prSet/>
      <dgm:spPr/>
      <dgm:t>
        <a:bodyPr/>
        <a:lstStyle/>
        <a:p>
          <a:endParaRPr lang="en-US"/>
        </a:p>
      </dgm:t>
    </dgm:pt>
    <dgm:pt modelId="{FDBD727E-7E0C-4C52-98CC-3F0AA3B0F19C}" type="sibTrans" cxnId="{5610A1F5-EE52-477F-9BC4-E030797CDAE3}">
      <dgm:prSet/>
      <dgm:spPr/>
      <dgm:t>
        <a:bodyPr/>
        <a:lstStyle/>
        <a:p>
          <a:endParaRPr lang="en-US"/>
        </a:p>
      </dgm:t>
    </dgm:pt>
    <dgm:pt modelId="{406A7906-4251-4857-9B6E-7CBF7F10F124}" type="pres">
      <dgm:prSet presAssocID="{B7FF14B1-366A-4E81-8E57-8F866CF58C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60347-F80F-41DE-AEFC-866C2296DB3C}" type="pres">
      <dgm:prSet presAssocID="{9D8EBCD9-9112-4EC2-86B6-C2E00C0237C2}" presName="parentText" presStyleLbl="node1" presStyleIdx="0" presStyleCnt="5" custScaleY="81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29538-D55B-4E51-8EA7-4B9EA0BADB56}" type="pres">
      <dgm:prSet presAssocID="{03A37B03-3DEE-415E-8C16-754A4274E4FB}" presName="spacer" presStyleCnt="0"/>
      <dgm:spPr/>
    </dgm:pt>
    <dgm:pt modelId="{FF8C138E-18DC-4D45-A37E-645320ECCB33}" type="pres">
      <dgm:prSet presAssocID="{A24F320B-560B-4F5A-9134-2085F6AC09F5}" presName="parentText" presStyleLbl="node1" presStyleIdx="1" presStyleCnt="5" custScaleY="86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639A5-2BA1-4CA5-BBDE-CD4B1309C7B9}" type="pres">
      <dgm:prSet presAssocID="{AD639386-7195-4FC6-8227-70F80DD8BD0B}" presName="spacer" presStyleCnt="0"/>
      <dgm:spPr/>
    </dgm:pt>
    <dgm:pt modelId="{2A0AE0C2-8464-4325-AD11-374EDDDBC8F4}" type="pres">
      <dgm:prSet presAssocID="{0B6386DB-D4B1-4C30-A4E0-34BA390EE98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2545D-A792-4C71-912F-A211912EB1DB}" type="pres">
      <dgm:prSet presAssocID="{875E58D0-B551-4AC2-B9D4-75C7695C5DC7}" presName="spacer" presStyleCnt="0"/>
      <dgm:spPr/>
    </dgm:pt>
    <dgm:pt modelId="{CE0DF4F7-510B-4591-8690-6FC4B07035AA}" type="pres">
      <dgm:prSet presAssocID="{8F4274D4-2F2D-4EE3-BF1E-9CCA0351E7B4}" presName="parentText" presStyleLbl="node1" presStyleIdx="3" presStyleCnt="5" custScaleY="49147" custLinFactY="-13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D055E-1FA3-4960-AF7D-AC728A0E24DC}" type="pres">
      <dgm:prSet presAssocID="{A450E63D-2D7B-4BEA-80C1-74316D7DC4AA}" presName="spacer" presStyleCnt="0"/>
      <dgm:spPr/>
    </dgm:pt>
    <dgm:pt modelId="{EC6C8538-DB0F-4ED4-AD13-8A20B111CC44}" type="pres">
      <dgm:prSet presAssocID="{267B0E4E-25B4-4AD9-B0C6-4F9A6058951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7F649A-F399-44F4-8182-054AAFD5E530}" type="presOf" srcId="{9D8EBCD9-9112-4EC2-86B6-C2E00C0237C2}" destId="{03C60347-F80F-41DE-AEFC-866C2296DB3C}" srcOrd="0" destOrd="0" presId="urn:microsoft.com/office/officeart/2005/8/layout/vList2"/>
    <dgm:cxn modelId="{B6B4383B-238B-4C30-B31C-788AF9ACD161}" type="presOf" srcId="{0B6386DB-D4B1-4C30-A4E0-34BA390EE985}" destId="{2A0AE0C2-8464-4325-AD11-374EDDDBC8F4}" srcOrd="0" destOrd="0" presId="urn:microsoft.com/office/officeart/2005/8/layout/vList2"/>
    <dgm:cxn modelId="{B34111E1-1EEF-4ACD-BEE8-909E13D6DD82}" srcId="{B7FF14B1-366A-4E81-8E57-8F866CF58CE8}" destId="{0B6386DB-D4B1-4C30-A4E0-34BA390EE985}" srcOrd="2" destOrd="0" parTransId="{A605B55C-BE2E-477D-BF5A-6DDFD98B91FB}" sibTransId="{875E58D0-B551-4AC2-B9D4-75C7695C5DC7}"/>
    <dgm:cxn modelId="{E1F7D3FA-3B56-4E4A-9FF6-015F49CC64C1}" type="presOf" srcId="{267B0E4E-25B4-4AD9-B0C6-4F9A60589519}" destId="{EC6C8538-DB0F-4ED4-AD13-8A20B111CC44}" srcOrd="0" destOrd="0" presId="urn:microsoft.com/office/officeart/2005/8/layout/vList2"/>
    <dgm:cxn modelId="{B90AEC53-75AD-485F-83BC-B03983CE6417}" type="presOf" srcId="{A24F320B-560B-4F5A-9134-2085F6AC09F5}" destId="{FF8C138E-18DC-4D45-A37E-645320ECCB33}" srcOrd="0" destOrd="0" presId="urn:microsoft.com/office/officeart/2005/8/layout/vList2"/>
    <dgm:cxn modelId="{5BAF3A90-B330-46A2-BB47-9E72CF3C0DF0}" type="presOf" srcId="{B7FF14B1-366A-4E81-8E57-8F866CF58CE8}" destId="{406A7906-4251-4857-9B6E-7CBF7F10F124}" srcOrd="0" destOrd="0" presId="urn:microsoft.com/office/officeart/2005/8/layout/vList2"/>
    <dgm:cxn modelId="{3B2B61DC-A92C-4F15-8B98-A22B2CC77813}" srcId="{B7FF14B1-366A-4E81-8E57-8F866CF58CE8}" destId="{A24F320B-560B-4F5A-9134-2085F6AC09F5}" srcOrd="1" destOrd="0" parTransId="{4C7C0573-9589-45AB-A85E-BCED7EA91EB9}" sibTransId="{AD639386-7195-4FC6-8227-70F80DD8BD0B}"/>
    <dgm:cxn modelId="{5610A1F5-EE52-477F-9BC4-E030797CDAE3}" srcId="{B7FF14B1-366A-4E81-8E57-8F866CF58CE8}" destId="{267B0E4E-25B4-4AD9-B0C6-4F9A60589519}" srcOrd="4" destOrd="0" parTransId="{C573D116-D032-400F-991A-37BBBFD7A26F}" sibTransId="{FDBD727E-7E0C-4C52-98CC-3F0AA3B0F19C}"/>
    <dgm:cxn modelId="{F6D520B0-BDE1-49FF-9CD2-BE50A496DA06}" srcId="{B7FF14B1-366A-4E81-8E57-8F866CF58CE8}" destId="{8F4274D4-2F2D-4EE3-BF1E-9CCA0351E7B4}" srcOrd="3" destOrd="0" parTransId="{184A2380-8E9E-401D-90DC-D42446AD1994}" sibTransId="{A450E63D-2D7B-4BEA-80C1-74316D7DC4AA}"/>
    <dgm:cxn modelId="{E98870D2-39F2-40C3-8E59-4147D44BD666}" type="presOf" srcId="{8F4274D4-2F2D-4EE3-BF1E-9CCA0351E7B4}" destId="{CE0DF4F7-510B-4591-8690-6FC4B07035AA}" srcOrd="0" destOrd="0" presId="urn:microsoft.com/office/officeart/2005/8/layout/vList2"/>
    <dgm:cxn modelId="{697D6438-84F7-4334-B3B8-B3C6BFF7A252}" srcId="{B7FF14B1-366A-4E81-8E57-8F866CF58CE8}" destId="{9D8EBCD9-9112-4EC2-86B6-C2E00C0237C2}" srcOrd="0" destOrd="0" parTransId="{719E76D7-2924-4862-A995-9A698087F3A1}" sibTransId="{03A37B03-3DEE-415E-8C16-754A4274E4FB}"/>
    <dgm:cxn modelId="{2110C5DB-BC1F-4430-AF2C-D2BBE164492A}" type="presParOf" srcId="{406A7906-4251-4857-9B6E-7CBF7F10F124}" destId="{03C60347-F80F-41DE-AEFC-866C2296DB3C}" srcOrd="0" destOrd="0" presId="urn:microsoft.com/office/officeart/2005/8/layout/vList2"/>
    <dgm:cxn modelId="{4A523F5A-A4E1-4222-B21F-53E97117516C}" type="presParOf" srcId="{406A7906-4251-4857-9B6E-7CBF7F10F124}" destId="{33229538-D55B-4E51-8EA7-4B9EA0BADB56}" srcOrd="1" destOrd="0" presId="urn:microsoft.com/office/officeart/2005/8/layout/vList2"/>
    <dgm:cxn modelId="{493534F3-6F40-4FB0-AE95-0CB56DBB0F79}" type="presParOf" srcId="{406A7906-4251-4857-9B6E-7CBF7F10F124}" destId="{FF8C138E-18DC-4D45-A37E-645320ECCB33}" srcOrd="2" destOrd="0" presId="urn:microsoft.com/office/officeart/2005/8/layout/vList2"/>
    <dgm:cxn modelId="{FE13B84D-082F-4769-9FAC-E61C15757369}" type="presParOf" srcId="{406A7906-4251-4857-9B6E-7CBF7F10F124}" destId="{066639A5-2BA1-4CA5-BBDE-CD4B1309C7B9}" srcOrd="3" destOrd="0" presId="urn:microsoft.com/office/officeart/2005/8/layout/vList2"/>
    <dgm:cxn modelId="{A8A312BF-C8A1-47B5-9B86-27978311D4C6}" type="presParOf" srcId="{406A7906-4251-4857-9B6E-7CBF7F10F124}" destId="{2A0AE0C2-8464-4325-AD11-374EDDDBC8F4}" srcOrd="4" destOrd="0" presId="urn:microsoft.com/office/officeart/2005/8/layout/vList2"/>
    <dgm:cxn modelId="{85D93A8E-352A-4F0D-827C-9410D472B8B3}" type="presParOf" srcId="{406A7906-4251-4857-9B6E-7CBF7F10F124}" destId="{B432545D-A792-4C71-912F-A211912EB1DB}" srcOrd="5" destOrd="0" presId="urn:microsoft.com/office/officeart/2005/8/layout/vList2"/>
    <dgm:cxn modelId="{F5F71AE8-7AB4-43A0-8755-4B2A4FB67889}" type="presParOf" srcId="{406A7906-4251-4857-9B6E-7CBF7F10F124}" destId="{CE0DF4F7-510B-4591-8690-6FC4B07035AA}" srcOrd="6" destOrd="0" presId="urn:microsoft.com/office/officeart/2005/8/layout/vList2"/>
    <dgm:cxn modelId="{7E9026CB-AD92-4F60-A6B9-9A099BA2D47A}" type="presParOf" srcId="{406A7906-4251-4857-9B6E-7CBF7F10F124}" destId="{93BD055E-1FA3-4960-AF7D-AC728A0E24DC}" srcOrd="7" destOrd="0" presId="urn:microsoft.com/office/officeart/2005/8/layout/vList2"/>
    <dgm:cxn modelId="{EB0848AD-5582-4BEC-917A-0E79D4298FE7}" type="presParOf" srcId="{406A7906-4251-4857-9B6E-7CBF7F10F124}" destId="{EC6C8538-DB0F-4ED4-AD13-8A20B111CC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3d5" qsCatId="3D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B633A646-2062-4841-AF18-847B074C6716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ru-RU" b="1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Органы прокуратуры Российской Федерации</a:t>
          </a:r>
        </a:p>
      </dgm:t>
    </dgm:pt>
    <dgm:pt modelId="{DB4A5689-BD48-4D3D-8017-D1E3C49B0DDB}" type="parTrans" cxnId="{56ADA02B-9055-4F39-B74D-2D556F11DDB6}">
      <dgm:prSet/>
      <dgm:spPr/>
      <dgm:t>
        <a:bodyPr rtlCol="0"/>
        <a:lstStyle/>
        <a:p>
          <a:pPr rtl="0"/>
          <a:endParaRPr lang="ru-RU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 rtlCol="0"/>
        <a:lstStyle/>
        <a:p>
          <a:pPr rtl="0"/>
          <a:endParaRPr lang="ru-RU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432B2027-C511-4B9C-87DA-F96C2C222CD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Министерство юстиции Российской Федерации (его территориальные органы)</a:t>
          </a:r>
        </a:p>
      </dgm:t>
    </dgm:pt>
    <dgm:pt modelId="{C8DA5811-25D0-4188-99AC-7B8488BB7BC3}" type="parTrans" cxnId="{E4CC7D5D-D9C0-40FF-BB2E-393F98AE7581}">
      <dgm:prSet/>
      <dgm:spPr/>
      <dgm:t>
        <a:bodyPr/>
        <a:lstStyle/>
        <a:p>
          <a:endParaRPr lang="ru-RU"/>
        </a:p>
      </dgm:t>
    </dgm:pt>
    <dgm:pt modelId="{3E444F6C-B1E7-4A51-A088-5E34EA20AE7D}" type="sibTrans" cxnId="{E4CC7D5D-D9C0-40FF-BB2E-393F98AE7581}">
      <dgm:prSet/>
      <dgm:spPr/>
      <dgm:t>
        <a:bodyPr/>
        <a:lstStyle/>
        <a:p>
          <a:endParaRPr lang="ru-RU"/>
        </a:p>
      </dgm:t>
    </dgm:pt>
    <dgm:pt modelId="{135873D2-5BAE-460C-8237-4738F803FDD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Разработчики нормативных правовых актов</a:t>
          </a:r>
        </a:p>
      </dgm:t>
    </dgm:pt>
    <dgm:pt modelId="{EE5B04DF-2FB2-4D3B-AC86-04810DD85E98}" type="parTrans" cxnId="{434CEEAC-EA17-492E-A3AF-D8E77F2D1767}">
      <dgm:prSet/>
      <dgm:spPr/>
      <dgm:t>
        <a:bodyPr/>
        <a:lstStyle/>
        <a:p>
          <a:endParaRPr lang="ru-RU"/>
        </a:p>
      </dgm:t>
    </dgm:pt>
    <dgm:pt modelId="{A705355C-BD36-4F0D-8DB1-29C29D264FEA}" type="sibTrans" cxnId="{434CEEAC-EA17-492E-A3AF-D8E77F2D1767}">
      <dgm:prSet/>
      <dgm:spPr/>
      <dgm:t>
        <a:bodyPr/>
        <a:lstStyle/>
        <a:p>
          <a:endParaRPr lang="ru-RU"/>
        </a:p>
      </dgm:t>
    </dgm:pt>
    <dgm:pt modelId="{C4623196-2923-4CEA-BD8E-92ABE061AA26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Независимые эксперты</a:t>
          </a:r>
        </a:p>
      </dgm:t>
    </dgm:pt>
    <dgm:pt modelId="{8C010BAF-A330-4991-97BD-A650A75BDCDF}" type="parTrans" cxnId="{A558ED14-135B-4A3B-B975-8C771167F1F1}">
      <dgm:prSet/>
      <dgm:spPr/>
      <dgm:t>
        <a:bodyPr/>
        <a:lstStyle/>
        <a:p>
          <a:endParaRPr lang="ru-RU"/>
        </a:p>
      </dgm:t>
    </dgm:pt>
    <dgm:pt modelId="{646BB4C5-81A7-400B-8D7C-3E876F105FF8}" type="sibTrans" cxnId="{A558ED14-135B-4A3B-B975-8C771167F1F1}">
      <dgm:prSet/>
      <dgm:spPr/>
      <dgm:t>
        <a:bodyPr/>
        <a:lstStyle/>
        <a:p>
          <a:endParaRPr lang="ru-RU"/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4"/>
      <dgm:spPr>
        <a:prstGeom prst="rect">
          <a:avLst/>
        </a:prstGeom>
        <a:solidFill>
          <a:schemeClr val="tx1"/>
        </a:solidFill>
      </dgm:spPr>
    </dgm:pt>
    <dgm:pt modelId="{BE6B2CCF-B717-4C6F-9115-44EF0ECE6018}" type="pres">
      <dgm:prSet presAssocID="{B633A646-2062-4841-AF18-847B074C6716}" presName="iconRect" presStyleLbl="node1" presStyleIdx="0" presStyleCnt="4" custScaleX="75132" custScaleY="7513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1DD96AA-8DD7-4B07-A561-5C9B41ACFA3C}" type="pres">
      <dgm:prSet presAssocID="{1397C75F-5FD8-4120-9A24-A246D042942B}" presName="sibTrans" presStyleCnt="0"/>
      <dgm:spPr/>
    </dgm:pt>
    <dgm:pt modelId="{4B892069-FBA2-47B2-AD66-3DB7688C492A}" type="pres">
      <dgm:prSet presAssocID="{432B2027-C511-4B9C-87DA-F96C2C222CDC}" presName="compNode" presStyleCnt="0"/>
      <dgm:spPr/>
    </dgm:pt>
    <dgm:pt modelId="{A1052D3D-15BA-4A34-8E60-0E91EABD1774}" type="pres">
      <dgm:prSet presAssocID="{432B2027-C511-4B9C-87DA-F96C2C222CDC}" presName="bgRect" presStyleLbl="bgShp" presStyleIdx="1" presStyleCnt="4"/>
      <dgm:spPr>
        <a:solidFill>
          <a:schemeClr val="tx1"/>
        </a:solidFill>
      </dgm:spPr>
    </dgm:pt>
    <dgm:pt modelId="{839348ED-809A-4F79-B391-37A673C61077}" type="pres">
      <dgm:prSet presAssocID="{432B2027-C511-4B9C-87DA-F96C2C222CD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effectLst>
          <a:glow rad="228600">
            <a:schemeClr val="accent3">
              <a:satMod val="175000"/>
              <a:alpha val="40000"/>
            </a:schemeClr>
          </a:glow>
        </a:effectLst>
      </dgm:spPr>
      <dgm:extLst>
        <a:ext uri="{E40237B7-FDA0-4F09-8148-C483321AD2D9}">
          <dgm14:cNvPr xmlns:dgm14="http://schemas.microsoft.com/office/drawing/2010/diagram" id="0" name="" descr="Пользователь со сплошной заливкой"/>
        </a:ext>
      </dgm:extLst>
    </dgm:pt>
    <dgm:pt modelId="{1E40A439-4117-4F51-BBC3-D353991C3B79}" type="pres">
      <dgm:prSet presAssocID="{432B2027-C511-4B9C-87DA-F96C2C222CDC}" presName="spaceRect" presStyleCnt="0"/>
      <dgm:spPr/>
    </dgm:pt>
    <dgm:pt modelId="{DC60FBE0-CA5C-42A8-BD75-453943B0DE30}" type="pres">
      <dgm:prSet presAssocID="{432B2027-C511-4B9C-87DA-F96C2C222CDC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5797E25-6F5D-43F6-A0BE-D343E01E1E8D}" type="pres">
      <dgm:prSet presAssocID="{3E444F6C-B1E7-4A51-A088-5E34EA20AE7D}" presName="sibTrans" presStyleCnt="0"/>
      <dgm:spPr/>
    </dgm:pt>
    <dgm:pt modelId="{AF4C43E3-D0AD-43D4-B156-6B6EBE4CB8C9}" type="pres">
      <dgm:prSet presAssocID="{135873D2-5BAE-460C-8237-4738F803FDDA}" presName="compNode" presStyleCnt="0"/>
      <dgm:spPr/>
    </dgm:pt>
    <dgm:pt modelId="{66D713FA-4E54-488A-B68D-FCA3F20511F9}" type="pres">
      <dgm:prSet presAssocID="{135873D2-5BAE-460C-8237-4738F803FDDA}" presName="bgRect" presStyleLbl="bgShp" presStyleIdx="2" presStyleCnt="4"/>
      <dgm:spPr>
        <a:solidFill>
          <a:schemeClr val="tx1"/>
        </a:solidFill>
      </dgm:spPr>
    </dgm:pt>
    <dgm:pt modelId="{0A3413DB-E9B2-45B2-BD79-C7CFEBD86B25}" type="pres">
      <dgm:prSet presAssocID="{135873D2-5BAE-460C-8237-4738F803FDDA}" presName="iconRect" presStyleLbl="node1" presStyleIdx="2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ользователь контур"/>
        </a:ext>
      </dgm:extLst>
    </dgm:pt>
    <dgm:pt modelId="{EAA02712-3FFF-48EF-8F98-7603743432EE}" type="pres">
      <dgm:prSet presAssocID="{135873D2-5BAE-460C-8237-4738F803FDDA}" presName="spaceRect" presStyleCnt="0"/>
      <dgm:spPr/>
    </dgm:pt>
    <dgm:pt modelId="{D1EE9444-597A-43D4-8E05-EF3AADA7E599}" type="pres">
      <dgm:prSet presAssocID="{135873D2-5BAE-460C-8237-4738F803FDDA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7F3CE84-0D7F-4572-88FA-E0BD5CA86AA3}" type="pres">
      <dgm:prSet presAssocID="{A705355C-BD36-4F0D-8DB1-29C29D264FEA}" presName="sibTrans" presStyleCnt="0"/>
      <dgm:spPr/>
    </dgm:pt>
    <dgm:pt modelId="{643A352E-7FF1-40BA-A4F6-BEBB58880158}" type="pres">
      <dgm:prSet presAssocID="{C4623196-2923-4CEA-BD8E-92ABE061AA26}" presName="compNode" presStyleCnt="0"/>
      <dgm:spPr/>
    </dgm:pt>
    <dgm:pt modelId="{D934FF60-B236-4848-A0F8-F3DB06F73E78}" type="pres">
      <dgm:prSet presAssocID="{C4623196-2923-4CEA-BD8E-92ABE061AA26}" presName="bgRect" presStyleLbl="bgShp" presStyleIdx="3" presStyleCnt="4"/>
      <dgm:spPr>
        <a:solidFill>
          <a:schemeClr val="tx1"/>
        </a:solidFill>
      </dgm:spPr>
    </dgm:pt>
    <dgm:pt modelId="{37D940A3-0F41-4C6A-8DF3-EDAD3F2EA618}" type="pres">
      <dgm:prSet presAssocID="{C4623196-2923-4CEA-BD8E-92ABE061AA26}" presName="iconRect" presStyleLbl="node1" presStyleIdx="3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16C768B2-8B53-4804-BF93-3D68D863B8DE}" type="pres">
      <dgm:prSet presAssocID="{C4623196-2923-4CEA-BD8E-92ABE061AA26}" presName="spaceRect" presStyleCnt="0"/>
      <dgm:spPr/>
    </dgm:pt>
    <dgm:pt modelId="{37AD4BAA-A1B7-4097-B1AA-C66B09BCC3AE}" type="pres">
      <dgm:prSet presAssocID="{C4623196-2923-4CEA-BD8E-92ABE061AA26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4CC7D5D-D9C0-40FF-BB2E-393F98AE7581}" srcId="{E1B432F4-5FDB-4518-9272-2F3934AC6AA2}" destId="{432B2027-C511-4B9C-87DA-F96C2C222CDC}" srcOrd="1" destOrd="0" parTransId="{C8DA5811-25D0-4188-99AC-7B8488BB7BC3}" sibTransId="{3E444F6C-B1E7-4A51-A088-5E34EA20AE7D}"/>
    <dgm:cxn modelId="{A558ED14-135B-4A3B-B975-8C771167F1F1}" srcId="{E1B432F4-5FDB-4518-9272-2F3934AC6AA2}" destId="{C4623196-2923-4CEA-BD8E-92ABE061AA26}" srcOrd="3" destOrd="0" parTransId="{8C010BAF-A330-4991-97BD-A650A75BDCDF}" sibTransId="{646BB4C5-81A7-400B-8D7C-3E876F105FF8}"/>
    <dgm:cxn modelId="{0B23701A-7540-4C20-B3BD-59E1FA89AE94}" type="presOf" srcId="{432B2027-C511-4B9C-87DA-F96C2C222CDC}" destId="{DC60FBE0-CA5C-42A8-BD75-453943B0DE30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52045BD6-0FCB-46C5-8601-0673D9C75998}" type="presOf" srcId="{C4623196-2923-4CEA-BD8E-92ABE061AA26}" destId="{37AD4BAA-A1B7-4097-B1AA-C66B09BCC3AE}" srcOrd="0" destOrd="0" presId="urn:microsoft.com/office/officeart/2018/2/layout/IconVerticalSolidList"/>
    <dgm:cxn modelId="{EEAA52FF-E4A1-49BD-9B1E-000F5AABCD8E}" type="presOf" srcId="{B633A646-2062-4841-AF18-847B074C6716}" destId="{C95AF6F0-F4DA-48FE-85EB-61ADFB42AA13}" srcOrd="0" destOrd="0" presId="urn:microsoft.com/office/officeart/2018/2/layout/IconVerticalSolidList"/>
    <dgm:cxn modelId="{9C176326-2BDF-4E92-BD6C-4BCBC882ACEA}" type="presOf" srcId="{E1B432F4-5FDB-4518-9272-2F3934AC6AA2}" destId="{D40A0249-41A7-44A6-A657-361E8C18FD42}" srcOrd="0" destOrd="0" presId="urn:microsoft.com/office/officeart/2018/2/layout/IconVerticalSolidList"/>
    <dgm:cxn modelId="{434CEEAC-EA17-492E-A3AF-D8E77F2D1767}" srcId="{E1B432F4-5FDB-4518-9272-2F3934AC6AA2}" destId="{135873D2-5BAE-460C-8237-4738F803FDDA}" srcOrd="2" destOrd="0" parTransId="{EE5B04DF-2FB2-4D3B-AC86-04810DD85E98}" sibTransId="{A705355C-BD36-4F0D-8DB1-29C29D264FEA}"/>
    <dgm:cxn modelId="{0CF6E001-135A-4840-AA2A-A9398916424F}" type="presOf" srcId="{135873D2-5BAE-460C-8237-4738F803FDDA}" destId="{D1EE9444-597A-43D4-8E05-EF3AADA7E599}" srcOrd="0" destOrd="0" presId="urn:microsoft.com/office/officeart/2018/2/layout/IconVerticalSolidList"/>
    <dgm:cxn modelId="{C3FF57AE-FB3C-49DE-82B3-0A61FA5DDA91}" type="presParOf" srcId="{D40A0249-41A7-44A6-A657-361E8C18FD42}" destId="{7D1F47A2-8F6C-4C7F-B3B3-2100C986DE32}" srcOrd="0" destOrd="0" presId="urn:microsoft.com/office/officeart/2018/2/layout/IconVerticalSolidList"/>
    <dgm:cxn modelId="{39AD4461-2A0A-410E-8C25-0B475A3D2CD5}" type="presParOf" srcId="{7D1F47A2-8F6C-4C7F-B3B3-2100C986DE32}" destId="{EC4D957C-BFAC-446D-9573-48333BEC34E6}" srcOrd="0" destOrd="0" presId="urn:microsoft.com/office/officeart/2018/2/layout/IconVerticalSolidList"/>
    <dgm:cxn modelId="{F9297396-8F77-4FD5-AAFB-AB3160B70B42}" type="presParOf" srcId="{7D1F47A2-8F6C-4C7F-B3B3-2100C986DE32}" destId="{BE6B2CCF-B717-4C6F-9115-44EF0ECE6018}" srcOrd="1" destOrd="0" presId="urn:microsoft.com/office/officeart/2018/2/layout/IconVerticalSolidList"/>
    <dgm:cxn modelId="{D1AB3CE4-FE44-4177-86CC-B147232F3BD0}" type="presParOf" srcId="{7D1F47A2-8F6C-4C7F-B3B3-2100C986DE32}" destId="{95420642-092B-41B9-94FA-E0EC36F9AF7E}" srcOrd="2" destOrd="0" presId="urn:microsoft.com/office/officeart/2018/2/layout/IconVerticalSolidList"/>
    <dgm:cxn modelId="{1E58CE55-32AF-4065-B1F7-2380412F2F02}" type="presParOf" srcId="{7D1F47A2-8F6C-4C7F-B3B3-2100C986DE32}" destId="{C95AF6F0-F4DA-48FE-85EB-61ADFB42AA13}" srcOrd="3" destOrd="0" presId="urn:microsoft.com/office/officeart/2018/2/layout/IconVerticalSolidList"/>
    <dgm:cxn modelId="{9D6ACACB-1091-40ED-952B-C2E92FA564C6}" type="presParOf" srcId="{D40A0249-41A7-44A6-A657-361E8C18FD42}" destId="{51DD96AA-8DD7-4B07-A561-5C9B41ACFA3C}" srcOrd="1" destOrd="0" presId="urn:microsoft.com/office/officeart/2018/2/layout/IconVerticalSolidList"/>
    <dgm:cxn modelId="{36A40061-F320-4D5E-9286-5B3E160B1469}" type="presParOf" srcId="{D40A0249-41A7-44A6-A657-361E8C18FD42}" destId="{4B892069-FBA2-47B2-AD66-3DB7688C492A}" srcOrd="2" destOrd="0" presId="urn:microsoft.com/office/officeart/2018/2/layout/IconVerticalSolidList"/>
    <dgm:cxn modelId="{D1F30447-3902-423F-82B4-3ECB4124B624}" type="presParOf" srcId="{4B892069-FBA2-47B2-AD66-3DB7688C492A}" destId="{A1052D3D-15BA-4A34-8E60-0E91EABD1774}" srcOrd="0" destOrd="0" presId="urn:microsoft.com/office/officeart/2018/2/layout/IconVerticalSolidList"/>
    <dgm:cxn modelId="{2F178FA1-4966-4E73-A32D-EC8B08EC851B}" type="presParOf" srcId="{4B892069-FBA2-47B2-AD66-3DB7688C492A}" destId="{839348ED-809A-4F79-B391-37A673C61077}" srcOrd="1" destOrd="0" presId="urn:microsoft.com/office/officeart/2018/2/layout/IconVerticalSolidList"/>
    <dgm:cxn modelId="{2B5CF0C1-3801-4FDF-B67B-4858FE950BC2}" type="presParOf" srcId="{4B892069-FBA2-47B2-AD66-3DB7688C492A}" destId="{1E40A439-4117-4F51-BBC3-D353991C3B79}" srcOrd="2" destOrd="0" presId="urn:microsoft.com/office/officeart/2018/2/layout/IconVerticalSolidList"/>
    <dgm:cxn modelId="{49CB43DF-A574-4C9E-AB39-CE8D229A9713}" type="presParOf" srcId="{4B892069-FBA2-47B2-AD66-3DB7688C492A}" destId="{DC60FBE0-CA5C-42A8-BD75-453943B0DE30}" srcOrd="3" destOrd="0" presId="urn:microsoft.com/office/officeart/2018/2/layout/IconVerticalSolidList"/>
    <dgm:cxn modelId="{876A91E5-CC41-49E9-B58E-F016744C3EB7}" type="presParOf" srcId="{D40A0249-41A7-44A6-A657-361E8C18FD42}" destId="{F5797E25-6F5D-43F6-A0BE-D343E01E1E8D}" srcOrd="3" destOrd="0" presId="urn:microsoft.com/office/officeart/2018/2/layout/IconVerticalSolidList"/>
    <dgm:cxn modelId="{FD061287-2FF4-442A-A30C-1E0FB498D917}" type="presParOf" srcId="{D40A0249-41A7-44A6-A657-361E8C18FD42}" destId="{AF4C43E3-D0AD-43D4-B156-6B6EBE4CB8C9}" srcOrd="4" destOrd="0" presId="urn:microsoft.com/office/officeart/2018/2/layout/IconVerticalSolidList"/>
    <dgm:cxn modelId="{E9AAA2C8-D055-4962-8D9E-6EBD6CE40DFA}" type="presParOf" srcId="{AF4C43E3-D0AD-43D4-B156-6B6EBE4CB8C9}" destId="{66D713FA-4E54-488A-B68D-FCA3F20511F9}" srcOrd="0" destOrd="0" presId="urn:microsoft.com/office/officeart/2018/2/layout/IconVerticalSolidList"/>
    <dgm:cxn modelId="{B5A9FAEE-352D-4BD6-9325-8136BCA7EECD}" type="presParOf" srcId="{AF4C43E3-D0AD-43D4-B156-6B6EBE4CB8C9}" destId="{0A3413DB-E9B2-45B2-BD79-C7CFEBD86B25}" srcOrd="1" destOrd="0" presId="urn:microsoft.com/office/officeart/2018/2/layout/IconVerticalSolidList"/>
    <dgm:cxn modelId="{2CE600FB-E33F-49F3-86DD-0E5258296087}" type="presParOf" srcId="{AF4C43E3-D0AD-43D4-B156-6B6EBE4CB8C9}" destId="{EAA02712-3FFF-48EF-8F98-7603743432EE}" srcOrd="2" destOrd="0" presId="urn:microsoft.com/office/officeart/2018/2/layout/IconVerticalSolidList"/>
    <dgm:cxn modelId="{0FD236B0-1E48-4390-8B1D-4A616A92B3FB}" type="presParOf" srcId="{AF4C43E3-D0AD-43D4-B156-6B6EBE4CB8C9}" destId="{D1EE9444-597A-43D4-8E05-EF3AADA7E599}" srcOrd="3" destOrd="0" presId="urn:microsoft.com/office/officeart/2018/2/layout/IconVerticalSolidList"/>
    <dgm:cxn modelId="{143A15B9-6867-48B1-849E-E69B610E09AE}" type="presParOf" srcId="{D40A0249-41A7-44A6-A657-361E8C18FD42}" destId="{C7F3CE84-0D7F-4572-88FA-E0BD5CA86AA3}" srcOrd="5" destOrd="0" presId="urn:microsoft.com/office/officeart/2018/2/layout/IconVerticalSolidList"/>
    <dgm:cxn modelId="{DA271B64-4233-4A7C-8CAA-477CF0126AE2}" type="presParOf" srcId="{D40A0249-41A7-44A6-A657-361E8C18FD42}" destId="{643A352E-7FF1-40BA-A4F6-BEBB58880158}" srcOrd="6" destOrd="0" presId="urn:microsoft.com/office/officeart/2018/2/layout/IconVerticalSolidList"/>
    <dgm:cxn modelId="{F64491BA-9767-4580-8B49-617AA9F01907}" type="presParOf" srcId="{643A352E-7FF1-40BA-A4F6-BEBB58880158}" destId="{D934FF60-B236-4848-A0F8-F3DB06F73E78}" srcOrd="0" destOrd="0" presId="urn:microsoft.com/office/officeart/2018/2/layout/IconVerticalSolidList"/>
    <dgm:cxn modelId="{C359A3CD-A9CB-4B95-A129-A4112452C05C}" type="presParOf" srcId="{643A352E-7FF1-40BA-A4F6-BEBB58880158}" destId="{37D940A3-0F41-4C6A-8DF3-EDAD3F2EA618}" srcOrd="1" destOrd="0" presId="urn:microsoft.com/office/officeart/2018/2/layout/IconVerticalSolidList"/>
    <dgm:cxn modelId="{DF5C3FBB-F420-4B18-BAFD-BDD3269B1DE4}" type="presParOf" srcId="{643A352E-7FF1-40BA-A4F6-BEBB58880158}" destId="{16C768B2-8B53-4804-BF93-3D68D863B8DE}" srcOrd="2" destOrd="0" presId="urn:microsoft.com/office/officeart/2018/2/layout/IconVerticalSolidList"/>
    <dgm:cxn modelId="{60112E61-2A6C-46B6-90C9-5F10D5AA5D67}" type="presParOf" srcId="{643A352E-7FF1-40BA-A4F6-BEBB58880158}" destId="{37AD4BAA-A1B7-4097-B1AA-C66B09BCC3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3E5C67-24DE-4F9F-BD1C-AA419358DCA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3BB86AA-D504-460B-A78F-4623F98B51E7}">
      <dgm:prSet custT="1"/>
      <dgm:spPr/>
      <dgm:t>
        <a:bodyPr/>
        <a:lstStyle/>
        <a:p>
          <a:r>
            <a:rPr lang="ru-RU" sz="2400" b="1" dirty="0"/>
            <a:t>- на стадии проекта нормативного правового акта</a:t>
          </a:r>
          <a:endParaRPr lang="ru-RU" sz="2400" dirty="0"/>
        </a:p>
      </dgm:t>
    </dgm:pt>
    <dgm:pt modelId="{1FC4EB27-8465-4F2A-BD33-01368F434A7D}" type="parTrans" cxnId="{16B9D1CD-881F-4749-904D-769BDF991469}">
      <dgm:prSet/>
      <dgm:spPr/>
      <dgm:t>
        <a:bodyPr/>
        <a:lstStyle/>
        <a:p>
          <a:endParaRPr lang="ru-RU"/>
        </a:p>
      </dgm:t>
    </dgm:pt>
    <dgm:pt modelId="{0AFE9032-4F48-4346-AFFD-25012E9F4536}" type="sibTrans" cxnId="{16B9D1CD-881F-4749-904D-769BDF991469}">
      <dgm:prSet/>
      <dgm:spPr/>
      <dgm:t>
        <a:bodyPr/>
        <a:lstStyle/>
        <a:p>
          <a:endParaRPr lang="ru-RU"/>
        </a:p>
      </dgm:t>
    </dgm:pt>
    <dgm:pt modelId="{7BB227CF-EC2B-4EA1-A7E3-1B68E4E3CB80}">
      <dgm:prSet custT="1"/>
      <dgm:spPr/>
      <dgm:t>
        <a:bodyPr/>
        <a:lstStyle/>
        <a:p>
          <a:r>
            <a:rPr lang="ru-RU" sz="2400" b="1" dirty="0"/>
            <a:t>- в процессе мониторинга правоприменения действующего нормативного правового акта</a:t>
          </a:r>
          <a:endParaRPr lang="ru-RU" sz="2400" dirty="0"/>
        </a:p>
      </dgm:t>
    </dgm:pt>
    <dgm:pt modelId="{54101A67-B9B1-49ED-BA90-CB677DB438AB}" type="parTrans" cxnId="{776EACE9-9B08-4F1D-A5CC-BC27335DD92D}">
      <dgm:prSet/>
      <dgm:spPr/>
      <dgm:t>
        <a:bodyPr/>
        <a:lstStyle/>
        <a:p>
          <a:endParaRPr lang="ru-RU"/>
        </a:p>
      </dgm:t>
    </dgm:pt>
    <dgm:pt modelId="{6DAE7950-D48B-44F6-BADF-6D480837477E}" type="sibTrans" cxnId="{776EACE9-9B08-4F1D-A5CC-BC27335DD92D}">
      <dgm:prSet/>
      <dgm:spPr/>
      <dgm:t>
        <a:bodyPr/>
        <a:lstStyle/>
        <a:p>
          <a:endParaRPr lang="ru-RU"/>
        </a:p>
      </dgm:t>
    </dgm:pt>
    <dgm:pt modelId="{0B1FA6A7-13E6-45D3-A56B-16CEE195ED87}" type="pres">
      <dgm:prSet presAssocID="{DC3E5C67-24DE-4F9F-BD1C-AA419358DC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C12B5-9959-4027-8AAD-A9096DD98CAF}" type="pres">
      <dgm:prSet presAssocID="{83BB86AA-D504-460B-A78F-4623F98B51E7}" presName="parentText" presStyleLbl="node1" presStyleIdx="0" presStyleCnt="2" custScaleX="916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5955-DB03-4AF7-A244-B7E22D338FED}" type="pres">
      <dgm:prSet presAssocID="{0AFE9032-4F48-4346-AFFD-25012E9F4536}" presName="spacer" presStyleCnt="0"/>
      <dgm:spPr/>
    </dgm:pt>
    <dgm:pt modelId="{0E9B6471-F087-4017-B220-72A3E9620CDD}" type="pres">
      <dgm:prSet presAssocID="{7BB227CF-EC2B-4EA1-A7E3-1B68E4E3CB80}" presName="parentText" presStyleLbl="node1" presStyleIdx="1" presStyleCnt="2" custScaleX="916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8716B-0529-4685-B601-04B8A70CBFB9}" type="presOf" srcId="{DC3E5C67-24DE-4F9F-BD1C-AA419358DCAA}" destId="{0B1FA6A7-13E6-45D3-A56B-16CEE195ED87}" srcOrd="0" destOrd="0" presId="urn:microsoft.com/office/officeart/2005/8/layout/vList2"/>
    <dgm:cxn modelId="{776EACE9-9B08-4F1D-A5CC-BC27335DD92D}" srcId="{DC3E5C67-24DE-4F9F-BD1C-AA419358DCAA}" destId="{7BB227CF-EC2B-4EA1-A7E3-1B68E4E3CB80}" srcOrd="1" destOrd="0" parTransId="{54101A67-B9B1-49ED-BA90-CB677DB438AB}" sibTransId="{6DAE7950-D48B-44F6-BADF-6D480837477E}"/>
    <dgm:cxn modelId="{CEEE36FD-91B0-452C-BE01-5DA4B8393C93}" type="presOf" srcId="{83BB86AA-D504-460B-A78F-4623F98B51E7}" destId="{58CC12B5-9959-4027-8AAD-A9096DD98CAF}" srcOrd="0" destOrd="0" presId="urn:microsoft.com/office/officeart/2005/8/layout/vList2"/>
    <dgm:cxn modelId="{4DBCCD68-37EB-4AD9-85EF-C9C17D8A1783}" type="presOf" srcId="{7BB227CF-EC2B-4EA1-A7E3-1B68E4E3CB80}" destId="{0E9B6471-F087-4017-B220-72A3E9620CDD}" srcOrd="0" destOrd="0" presId="urn:microsoft.com/office/officeart/2005/8/layout/vList2"/>
    <dgm:cxn modelId="{16B9D1CD-881F-4749-904D-769BDF991469}" srcId="{DC3E5C67-24DE-4F9F-BD1C-AA419358DCAA}" destId="{83BB86AA-D504-460B-A78F-4623F98B51E7}" srcOrd="0" destOrd="0" parTransId="{1FC4EB27-8465-4F2A-BD33-01368F434A7D}" sibTransId="{0AFE9032-4F48-4346-AFFD-25012E9F4536}"/>
    <dgm:cxn modelId="{655CD4B8-52A4-4289-BC20-5A5952AD51E7}" type="presParOf" srcId="{0B1FA6A7-13E6-45D3-A56B-16CEE195ED87}" destId="{58CC12B5-9959-4027-8AAD-A9096DD98CAF}" srcOrd="0" destOrd="0" presId="urn:microsoft.com/office/officeart/2005/8/layout/vList2"/>
    <dgm:cxn modelId="{8B3593EC-B2D8-4AD6-A08B-C2A2219D85A1}" type="presParOf" srcId="{0B1FA6A7-13E6-45D3-A56B-16CEE195ED87}" destId="{BB005955-DB03-4AF7-A244-B7E22D338FED}" srcOrd="1" destOrd="0" presId="urn:microsoft.com/office/officeart/2005/8/layout/vList2"/>
    <dgm:cxn modelId="{906EBC8F-9505-45B2-BA55-FE6CAA59234B}" type="presParOf" srcId="{0B1FA6A7-13E6-45D3-A56B-16CEE195ED87}" destId="{0E9B6471-F087-4017-B220-72A3E9620CD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67505B-3259-4CBC-BCCE-F74570BA53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0B7D1-E514-46A4-8621-9773B590A3D4}">
      <dgm:prSet custT="1"/>
      <dgm:spPr/>
      <dgm:t>
        <a:bodyPr/>
        <a:lstStyle/>
        <a:p>
          <a:r>
            <a:rPr lang="ru-RU" sz="2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содержащие неопределенные, трудновыполнимые и (или) обременительные требования к гражданам и организациям:</a:t>
          </a:r>
        </a:p>
        <a:p>
          <a:endParaRPr lang="ru-RU" sz="2000" b="1" dirty="0"/>
        </a:p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а) наличие завышенных требований к лицу, предъявляемых для реализации принадлежащего ему права;</a:t>
          </a:r>
        </a:p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б) злоупотребление правом заявителя государственными органами, органами местного самоуправления или организациями (их должностными лицами);</a:t>
          </a:r>
        </a:p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в) юридико-лингвистическая неопределенность.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BB64CA-4AC7-49F1-9308-57D5AAE6D885}" type="parTrans" cxnId="{4A39FE2D-CAA2-42B4-ABD6-18B80C65E3ED}">
      <dgm:prSet/>
      <dgm:spPr/>
      <dgm:t>
        <a:bodyPr/>
        <a:lstStyle/>
        <a:p>
          <a:endParaRPr lang="en-US"/>
        </a:p>
      </dgm:t>
    </dgm:pt>
    <dgm:pt modelId="{E01B00C2-132B-468C-81ED-EC964E515070}" type="sibTrans" cxnId="{4A39FE2D-CAA2-42B4-ABD6-18B80C65E3ED}">
      <dgm:prSet/>
      <dgm:spPr/>
      <dgm:t>
        <a:bodyPr/>
        <a:lstStyle/>
        <a:p>
          <a:endParaRPr lang="en-US"/>
        </a:p>
      </dgm:t>
    </dgm:pt>
    <dgm:pt modelId="{C76EA5F9-FC32-4677-B124-9D86A3C0F254}" type="pres">
      <dgm:prSet presAssocID="{9567505B-3259-4CBC-BCCE-F74570BA53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5E0046-4A56-4E33-AB3E-D42349E08E38}" type="pres">
      <dgm:prSet presAssocID="{A970B7D1-E514-46A4-8621-9773B590A3D4}" presName="parentText" presStyleLbl="node1" presStyleIdx="0" presStyleCnt="1" custScaleY="621478" custLinFactNeighborX="-900" custLinFactNeighborY="398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F5EB41-1134-4355-A64B-FC2ACE2D9336}" type="presOf" srcId="{9567505B-3259-4CBC-BCCE-F74570BA53ED}" destId="{C76EA5F9-FC32-4677-B124-9D86A3C0F254}" srcOrd="0" destOrd="0" presId="urn:microsoft.com/office/officeart/2005/8/layout/vList2"/>
    <dgm:cxn modelId="{4A39FE2D-CAA2-42B4-ABD6-18B80C65E3ED}" srcId="{9567505B-3259-4CBC-BCCE-F74570BA53ED}" destId="{A970B7D1-E514-46A4-8621-9773B590A3D4}" srcOrd="0" destOrd="0" parTransId="{55BB64CA-4AC7-49F1-9308-57D5AAE6D885}" sibTransId="{E01B00C2-132B-468C-81ED-EC964E515070}"/>
    <dgm:cxn modelId="{918EC0C0-CB40-41D5-9BD8-2447F3722745}" type="presOf" srcId="{A970B7D1-E514-46A4-8621-9773B590A3D4}" destId="{435E0046-4A56-4E33-AB3E-D42349E08E38}" srcOrd="0" destOrd="0" presId="urn:microsoft.com/office/officeart/2005/8/layout/vList2"/>
    <dgm:cxn modelId="{EE15BAE5-9488-4AF5-BB8B-2E7CD960327D}" type="presParOf" srcId="{C76EA5F9-FC32-4677-B124-9D86A3C0F254}" destId="{435E0046-4A56-4E33-AB3E-D42349E08E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67505B-3259-4CBC-BCCE-F74570BA53E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0B7D1-E514-46A4-8621-9773B590A3D4}">
      <dgm:prSet/>
      <dgm:spPr/>
      <dgm:t>
        <a:bodyPr/>
        <a:lstStyle/>
        <a:p>
          <a:r>
            <a:rPr lang="ru-RU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Выявленные в нормативных правовых актах (проектах нормативных правовых актов) коррупциогенные факторы отражаются:</a:t>
          </a:r>
        </a:p>
        <a:p>
          <a:endParaRPr lang="ru-RU" b="1" dirty="0"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в требовании прокурора об изменении нормативного правового акта или в обращении прокурора в суд в порядке, предусмотренном процессуальным законодательством Российской Федерации;</a:t>
          </a:r>
        </a:p>
        <a:p>
          <a:endParaRPr lang="ru-RU" b="1" dirty="0"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в заключении, составляемом при проведении антикоррупционной экспертизы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BB64CA-4AC7-49F1-9308-57D5AAE6D885}" type="parTrans" cxnId="{4A39FE2D-CAA2-42B4-ABD6-18B80C65E3ED}">
      <dgm:prSet/>
      <dgm:spPr/>
      <dgm:t>
        <a:bodyPr/>
        <a:lstStyle/>
        <a:p>
          <a:endParaRPr lang="en-US"/>
        </a:p>
      </dgm:t>
    </dgm:pt>
    <dgm:pt modelId="{E01B00C2-132B-468C-81ED-EC964E515070}" type="sibTrans" cxnId="{4A39FE2D-CAA2-42B4-ABD6-18B80C65E3ED}">
      <dgm:prSet/>
      <dgm:spPr/>
      <dgm:t>
        <a:bodyPr/>
        <a:lstStyle/>
        <a:p>
          <a:endParaRPr lang="en-US"/>
        </a:p>
      </dgm:t>
    </dgm:pt>
    <dgm:pt modelId="{117721C6-0309-4AD5-9A34-31DEF222338C}" type="pres">
      <dgm:prSet presAssocID="{9567505B-3259-4CBC-BCCE-F74570BA53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0C1DB3-7B26-463A-B02F-A994F1B15EC1}" type="pres">
      <dgm:prSet presAssocID="{A970B7D1-E514-46A4-8621-9773B590A3D4}" presName="hierRoot1" presStyleCnt="0"/>
      <dgm:spPr/>
    </dgm:pt>
    <dgm:pt modelId="{4D4DA14E-0B47-4357-8DEC-6161554D44CA}" type="pres">
      <dgm:prSet presAssocID="{A970B7D1-E514-46A4-8621-9773B590A3D4}" presName="composite" presStyleCnt="0"/>
      <dgm:spPr/>
    </dgm:pt>
    <dgm:pt modelId="{C09A3843-2F47-4F59-96E6-714D572CE867}" type="pres">
      <dgm:prSet presAssocID="{A970B7D1-E514-46A4-8621-9773B590A3D4}" presName="background" presStyleLbl="node0" presStyleIdx="0" presStyleCn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</dgm:pt>
    <dgm:pt modelId="{FC773864-CD0C-4E13-AD49-136119D6D2B4}" type="pres">
      <dgm:prSet presAssocID="{A970B7D1-E514-46A4-8621-9773B590A3D4}" presName="text" presStyleLbl="fgAcc0" presStyleIdx="0" presStyleCnt="1" custScaleX="112861" custScaleY="115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A573D8-9C90-4B62-BA89-2AB7B0A8D176}" type="pres">
      <dgm:prSet presAssocID="{A970B7D1-E514-46A4-8621-9773B590A3D4}" presName="hierChild2" presStyleCnt="0"/>
      <dgm:spPr/>
    </dgm:pt>
  </dgm:ptLst>
  <dgm:cxnLst>
    <dgm:cxn modelId="{C6C82B16-5E28-413F-87C8-6C3EFAF7EDD3}" type="presOf" srcId="{A970B7D1-E514-46A4-8621-9773B590A3D4}" destId="{FC773864-CD0C-4E13-AD49-136119D6D2B4}" srcOrd="0" destOrd="0" presId="urn:microsoft.com/office/officeart/2005/8/layout/hierarchy1"/>
    <dgm:cxn modelId="{4A39FE2D-CAA2-42B4-ABD6-18B80C65E3ED}" srcId="{9567505B-3259-4CBC-BCCE-F74570BA53ED}" destId="{A970B7D1-E514-46A4-8621-9773B590A3D4}" srcOrd="0" destOrd="0" parTransId="{55BB64CA-4AC7-49F1-9308-57D5AAE6D885}" sibTransId="{E01B00C2-132B-468C-81ED-EC964E515070}"/>
    <dgm:cxn modelId="{FB3E7B7C-EEC4-406D-BB7F-1DC466D035F7}" type="presOf" srcId="{9567505B-3259-4CBC-BCCE-F74570BA53ED}" destId="{117721C6-0309-4AD5-9A34-31DEF222338C}" srcOrd="0" destOrd="0" presId="urn:microsoft.com/office/officeart/2005/8/layout/hierarchy1"/>
    <dgm:cxn modelId="{5DC713F0-63DD-46AE-BE48-7E09F2890AAD}" type="presParOf" srcId="{117721C6-0309-4AD5-9A34-31DEF222338C}" destId="{D60C1DB3-7B26-463A-B02F-A994F1B15EC1}" srcOrd="0" destOrd="0" presId="urn:microsoft.com/office/officeart/2005/8/layout/hierarchy1"/>
    <dgm:cxn modelId="{11DA0D2A-CE83-4D4B-B167-2FFE90C526A5}" type="presParOf" srcId="{D60C1DB3-7B26-463A-B02F-A994F1B15EC1}" destId="{4D4DA14E-0B47-4357-8DEC-6161554D44CA}" srcOrd="0" destOrd="0" presId="urn:microsoft.com/office/officeart/2005/8/layout/hierarchy1"/>
    <dgm:cxn modelId="{11F5BB40-7794-4ADD-9CCF-CF57762E37E3}" type="presParOf" srcId="{4D4DA14E-0B47-4357-8DEC-6161554D44CA}" destId="{C09A3843-2F47-4F59-96E6-714D572CE867}" srcOrd="0" destOrd="0" presId="urn:microsoft.com/office/officeart/2005/8/layout/hierarchy1"/>
    <dgm:cxn modelId="{08299C46-5AB5-47E3-A342-0325583716A4}" type="presParOf" srcId="{4D4DA14E-0B47-4357-8DEC-6161554D44CA}" destId="{FC773864-CD0C-4E13-AD49-136119D6D2B4}" srcOrd="1" destOrd="0" presId="urn:microsoft.com/office/officeart/2005/8/layout/hierarchy1"/>
    <dgm:cxn modelId="{C013CC58-05B7-4773-A3D5-9E76FC613E07}" type="presParOf" srcId="{D60C1DB3-7B26-463A-B02F-A994F1B15EC1}" destId="{6BA573D8-9C90-4B62-BA89-2AB7B0A8D1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67505B-3259-4CBC-BCCE-F74570BA53ED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70B7D1-E514-46A4-8621-9773B590A3D4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Прокурор при выявлении в нормативном правовом акте коррупциогенных факторов:</a:t>
          </a:r>
        </a:p>
        <a:p>
          <a:endParaRPr lang="ru-RU" b="1" dirty="0"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· вносит требование об изменении нормативного правового акта с целью исключения выявленных коррупциогенных факторов</a:t>
          </a:r>
        </a:p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· обращается в суд с заявлением об изменении нормативного правового акта с целью исключения выявленных коррупциогенных факторов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BB64CA-4AC7-49F1-9308-57D5AAE6D885}" type="parTrans" cxnId="{4A39FE2D-CAA2-42B4-ABD6-18B80C65E3ED}">
      <dgm:prSet/>
      <dgm:spPr/>
      <dgm:t>
        <a:bodyPr/>
        <a:lstStyle/>
        <a:p>
          <a:endParaRPr lang="en-US"/>
        </a:p>
      </dgm:t>
    </dgm:pt>
    <dgm:pt modelId="{E01B00C2-132B-468C-81ED-EC964E515070}" type="sibTrans" cxnId="{4A39FE2D-CAA2-42B4-ABD6-18B80C65E3ED}">
      <dgm:prSet/>
      <dgm:spPr/>
      <dgm:t>
        <a:bodyPr/>
        <a:lstStyle/>
        <a:p>
          <a:endParaRPr lang="en-US"/>
        </a:p>
      </dgm:t>
    </dgm:pt>
    <dgm:pt modelId="{1A5FA00D-975C-4192-B02B-A60C9A19E691}" type="pres">
      <dgm:prSet presAssocID="{9567505B-3259-4CBC-BCCE-F74570BA5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754C32-5A1E-4248-9465-0875D6204558}" type="pres">
      <dgm:prSet presAssocID="{A970B7D1-E514-46A4-8621-9773B590A3D4}" presName="boxAndChildren" presStyleCnt="0"/>
      <dgm:spPr/>
    </dgm:pt>
    <dgm:pt modelId="{D582487F-8F50-487A-A44E-587B440142A9}" type="pres">
      <dgm:prSet presAssocID="{A970B7D1-E514-46A4-8621-9773B590A3D4}" presName="parentTextBox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4A39FE2D-CAA2-42B4-ABD6-18B80C65E3ED}" srcId="{9567505B-3259-4CBC-BCCE-F74570BA53ED}" destId="{A970B7D1-E514-46A4-8621-9773B590A3D4}" srcOrd="0" destOrd="0" parTransId="{55BB64CA-4AC7-49F1-9308-57D5AAE6D885}" sibTransId="{E01B00C2-132B-468C-81ED-EC964E515070}"/>
    <dgm:cxn modelId="{A03639F3-DA17-45D1-B1E2-CE7316B63492}" type="presOf" srcId="{A970B7D1-E514-46A4-8621-9773B590A3D4}" destId="{D582487F-8F50-487A-A44E-587B440142A9}" srcOrd="0" destOrd="0" presId="urn:microsoft.com/office/officeart/2005/8/layout/process4"/>
    <dgm:cxn modelId="{8A922EE1-7FE3-4849-B406-F13A1EBEA59E}" type="presOf" srcId="{9567505B-3259-4CBC-BCCE-F74570BA53ED}" destId="{1A5FA00D-975C-4192-B02B-A60C9A19E691}" srcOrd="0" destOrd="0" presId="urn:microsoft.com/office/officeart/2005/8/layout/process4"/>
    <dgm:cxn modelId="{B1659FD0-C454-4DB7-A64A-5D252837D202}" type="presParOf" srcId="{1A5FA00D-975C-4192-B02B-A60C9A19E691}" destId="{7C754C32-5A1E-4248-9465-0875D6204558}" srcOrd="0" destOrd="0" presId="urn:microsoft.com/office/officeart/2005/8/layout/process4"/>
    <dgm:cxn modelId="{83F81BB5-E77C-473F-9564-A2BC05AEC8EA}" type="presParOf" srcId="{7C754C32-5A1E-4248-9465-0875D6204558}" destId="{D582487F-8F50-487A-A44E-587B440142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06805-AB48-4CB6-AF99-314E45635AD1}">
      <dsp:nvSpPr>
        <dsp:cNvPr id="0" name=""/>
        <dsp:cNvSpPr/>
      </dsp:nvSpPr>
      <dsp:spPr>
        <a:xfrm>
          <a:off x="238458" y="86984"/>
          <a:ext cx="2699831" cy="2684497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417808-5A1C-49DD-9025-526BD1B10781}">
      <dsp:nvSpPr>
        <dsp:cNvPr id="0" name=""/>
        <dsp:cNvSpPr/>
      </dsp:nvSpPr>
      <dsp:spPr>
        <a:xfrm rot="2185375">
          <a:off x="2309136" y="2605030"/>
          <a:ext cx="2488352" cy="119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0" rIns="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/>
            <a:t>-</a:t>
          </a:r>
        </a:p>
      </dsp:txBody>
      <dsp:txXfrm>
        <a:off x="2309136" y="2605030"/>
        <a:ext cx="2488352" cy="1199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60347-F80F-41DE-AEFC-866C2296DB3C}">
      <dsp:nvSpPr>
        <dsp:cNvPr id="0" name=""/>
        <dsp:cNvSpPr/>
      </dsp:nvSpPr>
      <dsp:spPr>
        <a:xfrm>
          <a:off x="0" y="1350"/>
          <a:ext cx="9979990" cy="9582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Обязательность проведения антикоррупционной экспертизы проектов нормативных правовых актов (проекты нормативных правовых актов, разработанные после вступления в силу Федерального закона № 172-ФЗ, должны пройти процедуру антикоррупционной экспертизы)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78" y="48128"/>
        <a:ext cx="9886434" cy="864688"/>
      </dsp:txXfrm>
    </dsp:sp>
    <dsp:sp modelId="{FF8C138E-18DC-4D45-A37E-645320ECCB33}">
      <dsp:nvSpPr>
        <dsp:cNvPr id="0" name=""/>
        <dsp:cNvSpPr/>
      </dsp:nvSpPr>
      <dsp:spPr>
        <a:xfrm>
          <a:off x="0" y="964803"/>
          <a:ext cx="9979990" cy="1021949"/>
        </a:xfrm>
        <a:prstGeom prst="roundRect">
          <a:avLst/>
        </a:prstGeom>
        <a:solidFill>
          <a:schemeClr val="accent2">
            <a:hueOff val="-2587972"/>
            <a:satOff val="11465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Оценка нормативного правового акта (его проекта) во взаимосвязи с другими нормативными правовыми актами (следует изучать все связанные с ним нормативные правовые акты, регулирующие те же или схожие правоотношения на предмет выявления коррупциогенных факторов и (или) противоречий, прежде всего, с актами, имеющими высшую юридическую силу)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887" y="1014690"/>
        <a:ext cx="9880216" cy="922175"/>
      </dsp:txXfrm>
    </dsp:sp>
    <dsp:sp modelId="{2A0AE0C2-8464-4325-AD11-374EDDDBC8F4}">
      <dsp:nvSpPr>
        <dsp:cNvPr id="0" name=""/>
        <dsp:cNvSpPr/>
      </dsp:nvSpPr>
      <dsp:spPr>
        <a:xfrm>
          <a:off x="0" y="1991961"/>
          <a:ext cx="9979990" cy="1178188"/>
        </a:xfrm>
        <a:prstGeom prst="round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Обоснованность, объективность и </a:t>
          </a:r>
          <a:r>
            <a:rPr lang="ru-RU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проверяемость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результатов антикоррупционной экспертизы (заключение по результатам антикоррупционной экспертизы должно содержать аргументированные выводы, свидетельствующие о наличии (отсутствии) коррупциогенных факторов, основываться на непредвзятости эксперта, а также должно предоставлять возможность сопоставить сделанные выводы с объективными данными)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514" y="2049475"/>
        <a:ext cx="9864962" cy="1063160"/>
      </dsp:txXfrm>
    </dsp:sp>
    <dsp:sp modelId="{CE0DF4F7-510B-4591-8690-6FC4B07035AA}">
      <dsp:nvSpPr>
        <dsp:cNvPr id="0" name=""/>
        <dsp:cNvSpPr/>
      </dsp:nvSpPr>
      <dsp:spPr>
        <a:xfrm>
          <a:off x="0" y="3154021"/>
          <a:ext cx="9979990" cy="579044"/>
        </a:xfrm>
        <a:prstGeom prst="roundRect">
          <a:avLst/>
        </a:prstGeom>
        <a:solidFill>
          <a:schemeClr val="accent2">
            <a:hueOff val="-7763915"/>
            <a:satOff val="34394"/>
            <a:lumOff val="-12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Компетентность лиц, проводящих антикоррупционную экспертизу (экспертизу должны проводить лица, обладающие достаточным объемом знаний для этого и имеющие на это полномочия</a:t>
          </a:r>
          <a:r>
            <a:rPr lang="ru-RU" sz="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67" y="3182288"/>
        <a:ext cx="9923456" cy="522510"/>
      </dsp:txXfrm>
    </dsp:sp>
    <dsp:sp modelId="{EC6C8538-DB0F-4ED4-AD13-8A20B111CC44}">
      <dsp:nvSpPr>
        <dsp:cNvPr id="0" name=""/>
        <dsp:cNvSpPr/>
      </dsp:nvSpPr>
      <dsp:spPr>
        <a:xfrm>
          <a:off x="0" y="3759612"/>
          <a:ext cx="9979990" cy="1178188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Сотрудничество органов государственной власти, иных государственных органов и организаций, органов местного самоуправления, их должностных лиц с институтами гражданского общества (гарантированность возможности проведения независимой антикоррупционной экспертизы размещенных в открытом доступе проектов нормативных правовых актов, привлечение профильных экспертов при подготовке заключения об антикоррупционной экспертизе)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514" y="3817126"/>
        <a:ext cx="9864962" cy="1063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2495"/>
          <a:ext cx="6508007" cy="1264648"/>
        </a:xfrm>
        <a:prstGeom prst="rect">
          <a:avLst/>
        </a:prstGeom>
        <a:solidFill>
          <a:schemeClr val="tx1"/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469041" y="373526"/>
          <a:ext cx="522585" cy="52258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460668" y="2495"/>
          <a:ext cx="5047338" cy="126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842" tIns="133842" rIns="133842" bIns="133842" numCol="1" spcCol="1270" rtlCol="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Органы прокуратуры Российской Федерации</a:t>
          </a:r>
        </a:p>
      </dsp:txBody>
      <dsp:txXfrm>
        <a:off x="1460668" y="2495"/>
        <a:ext cx="5047338" cy="1264648"/>
      </dsp:txXfrm>
    </dsp:sp>
    <dsp:sp modelId="{A1052D3D-15BA-4A34-8E60-0E91EABD1774}">
      <dsp:nvSpPr>
        <dsp:cNvPr id="0" name=""/>
        <dsp:cNvSpPr/>
      </dsp:nvSpPr>
      <dsp:spPr>
        <a:xfrm>
          <a:off x="0" y="1583305"/>
          <a:ext cx="6508007" cy="1264648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348ED-809A-4F79-B391-37A673C61077}">
      <dsp:nvSpPr>
        <dsp:cNvPr id="0" name=""/>
        <dsp:cNvSpPr/>
      </dsp:nvSpPr>
      <dsp:spPr>
        <a:xfrm>
          <a:off x="382556" y="1867851"/>
          <a:ext cx="695556" cy="695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0FBE0-CA5C-42A8-BD75-453943B0DE30}">
      <dsp:nvSpPr>
        <dsp:cNvPr id="0" name=""/>
        <dsp:cNvSpPr/>
      </dsp:nvSpPr>
      <dsp:spPr>
        <a:xfrm>
          <a:off x="1460668" y="1583305"/>
          <a:ext cx="5047338" cy="126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842" tIns="133842" rIns="133842" bIns="133842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Министерство юстиции Российской Федерации (его территориальные органы)</a:t>
          </a:r>
        </a:p>
      </dsp:txBody>
      <dsp:txXfrm>
        <a:off x="1460668" y="1583305"/>
        <a:ext cx="5047338" cy="1264648"/>
      </dsp:txXfrm>
    </dsp:sp>
    <dsp:sp modelId="{66D713FA-4E54-488A-B68D-FCA3F20511F9}">
      <dsp:nvSpPr>
        <dsp:cNvPr id="0" name=""/>
        <dsp:cNvSpPr/>
      </dsp:nvSpPr>
      <dsp:spPr>
        <a:xfrm>
          <a:off x="0" y="3164116"/>
          <a:ext cx="6508007" cy="1264648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413DB-E9B2-45B2-BD79-C7CFEBD86B25}">
      <dsp:nvSpPr>
        <dsp:cNvPr id="0" name=""/>
        <dsp:cNvSpPr/>
      </dsp:nvSpPr>
      <dsp:spPr>
        <a:xfrm>
          <a:off x="382556" y="3448661"/>
          <a:ext cx="695556" cy="69555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E9444-597A-43D4-8E05-EF3AADA7E599}">
      <dsp:nvSpPr>
        <dsp:cNvPr id="0" name=""/>
        <dsp:cNvSpPr/>
      </dsp:nvSpPr>
      <dsp:spPr>
        <a:xfrm>
          <a:off x="1460668" y="3164116"/>
          <a:ext cx="5047338" cy="126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842" tIns="133842" rIns="133842" bIns="133842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Разработчики нормативных правовых актов</a:t>
          </a:r>
        </a:p>
      </dsp:txBody>
      <dsp:txXfrm>
        <a:off x="1460668" y="3164116"/>
        <a:ext cx="5047338" cy="1264648"/>
      </dsp:txXfrm>
    </dsp:sp>
    <dsp:sp modelId="{D934FF60-B236-4848-A0F8-F3DB06F73E78}">
      <dsp:nvSpPr>
        <dsp:cNvPr id="0" name=""/>
        <dsp:cNvSpPr/>
      </dsp:nvSpPr>
      <dsp:spPr>
        <a:xfrm>
          <a:off x="0" y="4744926"/>
          <a:ext cx="6508007" cy="1264648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940A3-0F41-4C6A-8DF3-EDAD3F2EA618}">
      <dsp:nvSpPr>
        <dsp:cNvPr id="0" name=""/>
        <dsp:cNvSpPr/>
      </dsp:nvSpPr>
      <dsp:spPr>
        <a:xfrm>
          <a:off x="382556" y="5029472"/>
          <a:ext cx="695556" cy="69555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D4BAA-A1B7-4097-B1AA-C66B09BCC3AE}">
      <dsp:nvSpPr>
        <dsp:cNvPr id="0" name=""/>
        <dsp:cNvSpPr/>
      </dsp:nvSpPr>
      <dsp:spPr>
        <a:xfrm>
          <a:off x="1460668" y="4744926"/>
          <a:ext cx="5047338" cy="126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842" tIns="133842" rIns="133842" bIns="133842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Независимые эксперты</a:t>
          </a:r>
        </a:p>
      </dsp:txBody>
      <dsp:txXfrm>
        <a:off x="1460668" y="4744926"/>
        <a:ext cx="5047338" cy="1264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C12B5-9959-4027-8AAD-A9096DD98CAF}">
      <dsp:nvSpPr>
        <dsp:cNvPr id="0" name=""/>
        <dsp:cNvSpPr/>
      </dsp:nvSpPr>
      <dsp:spPr>
        <a:xfrm>
          <a:off x="304785" y="172"/>
          <a:ext cx="6729350" cy="1048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- на стадии проекта нормативного правового акта</a:t>
          </a:r>
          <a:endParaRPr lang="ru-RU" sz="2400" kern="1200" dirty="0"/>
        </a:p>
      </dsp:txBody>
      <dsp:txXfrm>
        <a:off x="355960" y="51347"/>
        <a:ext cx="6627000" cy="945970"/>
      </dsp:txXfrm>
    </dsp:sp>
    <dsp:sp modelId="{0E9B6471-F087-4017-B220-72A3E9620CDD}">
      <dsp:nvSpPr>
        <dsp:cNvPr id="0" name=""/>
        <dsp:cNvSpPr/>
      </dsp:nvSpPr>
      <dsp:spPr>
        <a:xfrm>
          <a:off x="304785" y="1209772"/>
          <a:ext cx="6729350" cy="1048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- в процессе мониторинга правоприменения действующего нормативного правового акта</a:t>
          </a:r>
          <a:endParaRPr lang="ru-RU" sz="2400" kern="1200" dirty="0"/>
        </a:p>
      </dsp:txBody>
      <dsp:txXfrm>
        <a:off x="355960" y="1260947"/>
        <a:ext cx="6627000" cy="945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E0046-4A56-4E33-AB3E-D42349E08E38}">
      <dsp:nvSpPr>
        <dsp:cNvPr id="0" name=""/>
        <dsp:cNvSpPr/>
      </dsp:nvSpPr>
      <dsp:spPr>
        <a:xfrm>
          <a:off x="0" y="900224"/>
          <a:ext cx="5945012" cy="4213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содержащие неопределенные, трудновыполнимые и (или) обременительные требования к гражданам и организациям: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а) наличие завышенных требований к лицу, предъявляемых для реализации принадлежащего ему права;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б) злоупотребление правом заявителя государственными органами, органами местного самоуправления или организациями (их должностными лицами);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в) юридико-лингвистическая неопределенность.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673" y="1105897"/>
        <a:ext cx="5533666" cy="38018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A3843-2F47-4F59-96E6-714D572CE867}">
      <dsp:nvSpPr>
        <dsp:cNvPr id="0" name=""/>
        <dsp:cNvSpPr/>
      </dsp:nvSpPr>
      <dsp:spPr>
        <a:xfrm>
          <a:off x="574347" y="908"/>
          <a:ext cx="5820932" cy="379261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FC773864-CD0C-4E13-AD49-136119D6D2B4}">
      <dsp:nvSpPr>
        <dsp:cNvPr id="0" name=""/>
        <dsp:cNvSpPr/>
      </dsp:nvSpPr>
      <dsp:spPr>
        <a:xfrm>
          <a:off x="1147415" y="545323"/>
          <a:ext cx="5820932" cy="3792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Выявленные в нормативных правовых актах (проектах нормативных правовых актов) коррупциогенные факторы отражаются: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в требовании прокурора об изменении нормативного правового акта или в обращении прокурора в суд в порядке, предусмотренном процессуальным законодательством Российской Федерации;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в заключении, составляемом при проведении антикоррупционной экспертизы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8497" y="656405"/>
        <a:ext cx="5598768" cy="3570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2487F-8F50-487A-A44E-587B440142A9}">
      <dsp:nvSpPr>
        <dsp:cNvPr id="0" name=""/>
        <dsp:cNvSpPr/>
      </dsp:nvSpPr>
      <dsp:spPr>
        <a:xfrm>
          <a:off x="0" y="0"/>
          <a:ext cx="5651500" cy="4968874"/>
        </a:xfrm>
        <a:prstGeom prst="rect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Прокурор при выявлении в нормативном правовом акте коррупциогенных факторов: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· вносит требование об изменении нормативного правового акта с целью исключения выявленных коррупциогенных факторов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· обращается в суд с заявлением об изменении нормативного правового акта с целью исключения выявленных коррупциогенных факторов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5651500" cy="4968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Вертикальный сплошной список со значками"/>
  <dgm:desc val="Используется для отображения сверху вниз последовательности визуальных элементов, сгруппированных в фигуре, с текстом уровня 1 или уровня 1 и 2. Рекомендуется использовать значки или небольшие изображения с более длинными описания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C199A-22E5-4CDA-987F-BC4BFDACB7D3}" type="datetime1">
              <a:rPr lang="ru-RU" smtClean="0"/>
              <a:t>08.02.2022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B367-66E6-4B1C-B5FC-21800FA4DF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388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9CC9-9451-4D80-B15B-454EA1C4C28F}" type="datetime1">
              <a:rPr lang="ru-RU" smtClean="0"/>
              <a:pPr/>
              <a:t>08.02.2022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FCFFD-921F-4D5F-B365-B1C4C66E78D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3185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344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50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802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948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10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33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46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52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645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34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23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8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0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EA4122-98FB-4B92-9EEB-3F3144637AE9}" type="datetime1">
              <a:rPr lang="ru-RU" noProof="0" smtClean="0"/>
              <a:t>08.02.2022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
              </a:t>
            </a:r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949AE5-5FC9-4064-B73D-624153648DDF}" type="datetime1">
              <a:rPr lang="ru-RU" noProof="0" smtClean="0"/>
              <a:t>08.02.2022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
              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FA50A5-00A1-459C-9BE7-96F64207CBF7}" type="datetime1">
              <a:rPr lang="ru-RU" noProof="0" smtClean="0"/>
              <a:t>08.02.2022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
              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D3C4E8-BAFF-4A6C-A38E-47D80B808FC8}" type="datetime1">
              <a:rPr lang="ru-RU" noProof="0" smtClean="0"/>
              <a:t>08.02.2022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
              </a:t>
            </a:r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7B8447-5030-47A7-85C9-0914FFDF75FF}" type="datetime1">
              <a:rPr lang="ru-RU" noProof="0" smtClean="0"/>
              <a:t>08.02.2022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
              </a:t>
            </a:r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BC2C6-56BE-4381-8184-4EA61EE41EC8}" type="datetime1">
              <a:rPr lang="ru-RU" noProof="0" smtClean="0"/>
              <a:t>08.02.2022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
              </a:t>
            </a:r>
          </a:p>
        </p:txBody>
      </p:sp>
      <p:sp>
        <p:nvSpPr>
          <p:cNvPr id="10" name="Номер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 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0A0C37-A2EE-46B8-BBA4-74BD917318EC}" type="datetime1">
              <a:rPr lang="ru-RU" noProof="0" smtClean="0"/>
              <a:t>08.02.2022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
              </a:t>
            </a:r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F625A-F3D8-4470-83B6-4967B0AE3690}" type="datetime1">
              <a:rPr lang="ru-RU" noProof="0" smtClean="0"/>
              <a:t>08.02.2022</a:t>
            </a:fld>
            <a:endParaRPr lang="ru-RU" noProof="0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
              </a:t>
            </a: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D6AD23-54BA-4FBF-8E9D-4A019C3A90A6}" type="datetime1">
              <a:rPr lang="ru-RU" noProof="0" smtClean="0"/>
              <a:t>08.02.2022</a:t>
            </a:fld>
            <a:endParaRPr lang="ru-RU" noProof="0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
              </a:t>
            </a:r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A4467F-50D8-4671-A5D0-2A27730D064B}" type="datetime1">
              <a:rPr lang="ru-RU" noProof="0" smtClean="0"/>
              <a:t>08.02.2022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 dirty="0"/>
              <a:t>
             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9422E9FA-D56F-41AD-BA6A-E6F1AC7007BD}" type="datetime1">
              <a:rPr lang="ru-RU" noProof="0" smtClean="0"/>
              <a:t>08.02.2022</a:t>
            </a:fld>
            <a:endParaRPr lang="ru-RU" noProof="0" dirty="0"/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 dirty="0"/>
              <a:t>
             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240D1684-298D-40C9-8A64-84C3C948C0F3}" type="datetime1">
              <a:rPr lang="ru-RU" noProof="0" smtClean="0"/>
              <a:t>08.02.2022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
              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97" y="2592476"/>
            <a:ext cx="5278606" cy="1673047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/>
          </a:bodyPr>
          <a:lstStyle/>
          <a:p>
            <a:pPr rtl="0"/>
            <a:r>
              <a:rPr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антикоррупционной экспертизы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640335"/>
            <a:ext cx="4486656" cy="921426"/>
          </a:xfrm>
        </p:spPr>
        <p:txBody>
          <a:bodyPr rtlCol="0">
            <a:normAutofit/>
          </a:bodyPr>
          <a:lstStyle/>
          <a:p>
            <a:pPr rtl="0"/>
            <a:r>
              <a:rPr lang="ru-RU" sz="18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выполнили: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rcRect t="18275" b="18275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C6F5DC-9507-48DC-86C7-FBDCFA53B007}"/>
              </a:ext>
            </a:extLst>
          </p:cNvPr>
          <p:cNvSpPr/>
          <p:nvPr/>
        </p:nvSpPr>
        <p:spPr>
          <a:xfrm>
            <a:off x="415058" y="5101048"/>
            <a:ext cx="52786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Ильина Ульяна</a:t>
            </a:r>
          </a:p>
          <a:p>
            <a:pPr algn="ctr" rtl="0"/>
            <a:r>
              <a: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Исломов Тимур</a:t>
            </a:r>
          </a:p>
        </p:txBody>
      </p:sp>
      <p:pic>
        <p:nvPicPr>
          <p:cNvPr id="15" name="Рисунок 14" descr="Закрыть со сплошной заливкой">
            <a:extLst>
              <a:ext uri="{FF2B5EF4-FFF2-40B4-BE49-F238E27FC236}">
                <a16:creationId xmlns:a16="http://schemas.microsoft.com/office/drawing/2014/main" id="{2F3B5758-AE85-4AA2-BF4E-B456B7001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55999" y="1275677"/>
            <a:ext cx="417600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7" y="816064"/>
            <a:ext cx="4974657" cy="5008513"/>
          </a:xfrm>
          <a:prstGeom prst="rect">
            <a:avLst/>
          </a:prstGeom>
          <a:solidFill>
            <a:schemeClr val="tx1"/>
          </a:solidFill>
          <a:ln w="190500" cap="sq" cmpd="thinThick">
            <a:solidFill>
              <a:schemeClr val="bg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Коррупционные факторы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78FC7623-EDA7-4A11-8723-2645993B6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736725"/>
              </p:ext>
            </p:extLst>
          </p:nvPr>
        </p:nvGraphicFramePr>
        <p:xfrm>
          <a:off x="5897218" y="569844"/>
          <a:ext cx="5945012" cy="5473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95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619" y="408100"/>
            <a:ext cx="7729728" cy="118872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182880" tIns="182880" rIns="182880" bIns="182880" rtlCol="0">
            <a:normAutofit/>
          </a:bodyPr>
          <a:lstStyle/>
          <a:p>
            <a:pPr rt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факторов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78FC7623-EDA7-4A11-8723-2645993B6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234159"/>
              </p:ext>
            </p:extLst>
          </p:nvPr>
        </p:nvGraphicFramePr>
        <p:xfrm>
          <a:off x="2549939" y="1975817"/>
          <a:ext cx="7542695" cy="4338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159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657" y="2231760"/>
            <a:ext cx="3719281" cy="239448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182880" rIns="182880" bIns="182880" rtlCol="0">
            <a:normAutofit/>
          </a:bodyPr>
          <a:lstStyle/>
          <a:p>
            <a:pPr rtl="0"/>
            <a: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прокурора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78FC7623-EDA7-4A11-8723-2645993B6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449637"/>
              </p:ext>
            </p:extLst>
          </p:nvPr>
        </p:nvGraphicFramePr>
        <p:xfrm>
          <a:off x="920750" y="965200"/>
          <a:ext cx="56515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998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клон - Анимированная картинка, анимация, gif, гифка">
            <a:extLst>
              <a:ext uri="{FF2B5EF4-FFF2-40B4-BE49-F238E27FC236}">
                <a16:creationId xmlns:a16="http://schemas.microsoft.com/office/drawing/2014/main" id="{72C3A1D6-6393-4248-BA28-86A0709B72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8" y="514760"/>
            <a:ext cx="10745004" cy="58284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853" y="4717774"/>
            <a:ext cx="7881667" cy="1417982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Autofit/>
          </a:bodyPr>
          <a:lstStyle/>
          <a:p>
            <a:pPr rtl="0"/>
            <a:r>
              <a:rPr lang="ru-RU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ru-RU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ru-RU" sz="3600" dirty="0">
                <a:solidFill>
                  <a:srgbClr val="FFFFFF"/>
                </a:solidFill>
              </a:rPr>
              <a:t>Источники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7324F3-D25A-40DF-A955-0EBF5B233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461"/>
            <a:ext cx="7354958" cy="65730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Федеральный закон </a:t>
            </a:r>
            <a:r>
              <a:rPr lang="ru-RU" b="1" dirty="0">
                <a:solidFill>
                  <a:schemeClr val="tx1"/>
                </a:solidFill>
              </a:rPr>
              <a:t>от 25.12.2008 № 273-ФЗ «О противодействии коррупции» относит антикоррупционную экспертизу правовых актов и их проектов к одной из основных мер профилактики коррупции (ч. 2 ст. 6)</a:t>
            </a: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· </a:t>
            </a:r>
            <a:r>
              <a:rPr lang="ru-RU" b="1" dirty="0">
                <a:solidFill>
                  <a:srgbClr val="002060"/>
                </a:solidFill>
              </a:rPr>
              <a:t>Федеральный закон </a:t>
            </a:r>
            <a:r>
              <a:rPr lang="ru-RU" b="1" dirty="0">
                <a:solidFill>
                  <a:schemeClr val="tx1"/>
                </a:solidFill>
              </a:rPr>
              <a:t>от 17.07.2009 № 172-ФЗ «Об антикоррупционной экспертизе нормативных правовых актов и проектов нормативных правовых актов» установил правовые и организационные основы антикоррупционной экспертизы нормативных правовых актов и их проектов в целях выявления в них коррупциогенных факторов и их последующего устранения (ч. 1 ст. 1)</a:t>
            </a: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· </a:t>
            </a:r>
            <a:r>
              <a:rPr lang="ru-RU" b="1" dirty="0">
                <a:solidFill>
                  <a:srgbClr val="002060"/>
                </a:solidFill>
              </a:rPr>
              <a:t>Постановлением Правительства Российской Федерации </a:t>
            </a:r>
            <a:r>
              <a:rPr lang="ru-RU" b="1" dirty="0">
                <a:solidFill>
                  <a:schemeClr val="tx1"/>
                </a:solidFill>
              </a:rPr>
              <a:t>от 26.02.2010 № 96 «Об антикоррупционной экспертизе нормативных правовых актов и проектов нормативных правовых актов» утверждены Правила и Методика проведения антикоррупционной экспертизы нормативных правовых актов и проектов нормативных правовых актов</a:t>
            </a: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· </a:t>
            </a:r>
            <a:r>
              <a:rPr lang="ru-RU" b="1" dirty="0">
                <a:solidFill>
                  <a:srgbClr val="002060"/>
                </a:solidFill>
              </a:rPr>
              <a:t>Приказом Генерального прокурора Российской Федерации </a:t>
            </a:r>
            <a:r>
              <a:rPr lang="ru-RU" b="1" dirty="0">
                <a:solidFill>
                  <a:schemeClr val="tx1"/>
                </a:solidFill>
              </a:rPr>
              <a:t>от 28.12.2009 № 400 «Об организации проведения антикоррупционной экспертизы нормативных правовых актов» определен порядок участия органов прокуратуры в проведении антикоррупционной экспертизы и принятии мер реагирования при выявлении коррупциогенных факторов</a:t>
            </a:r>
          </a:p>
        </p:txBody>
      </p:sp>
    </p:spTree>
    <p:extLst>
      <p:ext uri="{BB962C8B-B14F-4D97-AF65-F5344CB8AC3E}">
        <p14:creationId xmlns:p14="http://schemas.microsoft.com/office/powerpoint/2010/main" val="4128952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24625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817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49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99" y="1633786"/>
            <a:ext cx="3591908" cy="3590427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>
            <a:normAutofit/>
          </a:bodyPr>
          <a:lstStyle/>
          <a:p>
            <a:pPr rtl="0"/>
            <a:r>
              <a:rPr lang="ru-RU" sz="2600" dirty="0">
                <a:solidFill>
                  <a:srgbClr val="FFFFFF"/>
                </a:solidFill>
              </a:rPr>
              <a:t>Источники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7324F3-D25A-40DF-A955-0EBF5B233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023" y="749559"/>
            <a:ext cx="6609310" cy="4951513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2060"/>
                </a:solidFill>
              </a:rPr>
              <a:t>Приказом Министерства юстиции Российской Федерации </a:t>
            </a:r>
            <a:r>
              <a:rPr lang="ru-RU" sz="1600" b="1" dirty="0">
                <a:solidFill>
                  <a:schemeClr val="tx1"/>
                </a:solidFill>
              </a:rPr>
              <a:t>от 21.10.2011 № 363 «Об утверждении формы заключения по результатам независимой антикоррупционной экспертизы» установлена обязательная форма заключения, которую заполняет независимый эксперт по итогам проведенной антикоррупционной экспертизы</a:t>
            </a:r>
          </a:p>
          <a:p>
            <a:pPr algn="just">
              <a:lnSpc>
                <a:spcPct val="90000"/>
              </a:lnSpc>
            </a:pPr>
            <a:endParaRPr lang="ru-RU" sz="1600" b="1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chemeClr val="tx1"/>
                </a:solidFill>
              </a:rPr>
              <a:t>· </a:t>
            </a:r>
            <a:r>
              <a:rPr lang="ru-RU" sz="1600" b="1" dirty="0">
                <a:solidFill>
                  <a:srgbClr val="002060"/>
                </a:solidFill>
              </a:rPr>
              <a:t>Приказом Министерства юстиции Российской Федерации </a:t>
            </a:r>
            <a:r>
              <a:rPr lang="ru-RU" sz="1600" b="1" dirty="0">
                <a:solidFill>
                  <a:schemeClr val="tx1"/>
                </a:solidFill>
              </a:rPr>
              <a:t>от 27.07.2012 № 146 «Об утверждении Административного регламента Министерства юстиции Российской Федерации по предоставлению государственной услуги по осуществлению аккредитации юридических и физических лиц, изъявивших желание получить аккредитацию на проведение в качестве независимых экспертов антикоррупционной экспертизы нормативных правовых актов и проектов нормативных правовых актов в случаях, предусмотренных законодательством Российской Федерации» урегулирован порядок аккредитации юридических и физических лиц, изъявивших желание получить аккредитацию на проведение в качестве независимых экспертов антикоррупционной экспертизы нормативных правовых актов и проектов нормативных правовых актов.</a:t>
            </a:r>
          </a:p>
        </p:txBody>
      </p:sp>
    </p:spTree>
    <p:extLst>
      <p:ext uri="{BB962C8B-B14F-4D97-AF65-F5344CB8AC3E}">
        <p14:creationId xmlns:p14="http://schemas.microsoft.com/office/powerpoint/2010/main" val="337949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37" y="2443795"/>
            <a:ext cx="3973472" cy="1970410"/>
          </a:xfrm>
          <a:noFill/>
          <a:ln w="3175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ru-RU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позиции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9BDD0-099E-4D27-AE62-E86305414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185530"/>
            <a:ext cx="7338921" cy="648031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Одной из ключевых задач государственной антикоррупционной политики является</a:t>
            </a:r>
            <a:r>
              <a:rPr lang="ru-RU" dirty="0">
                <a:solidFill>
                  <a:schemeClr val="tx1"/>
                </a:solidFill>
              </a:rPr>
              <a:t>: создание законодательства, препятствующего совершению коррупционных правонарушений. Решение этой задачи обеспечивается посредством внедрения института антикоррупционной экспертизы, нацеленного в соответствии с Федеральным законом от 25.12.2008 № 273-ФЗ «О противодействии коррупции» на профилактику коррупции.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Антикоррупционная экспертиза </a:t>
            </a:r>
            <a:r>
              <a:rPr lang="ru-RU" dirty="0">
                <a:solidFill>
                  <a:schemeClr val="tx1"/>
                </a:solidFill>
              </a:rPr>
              <a:t>– оценка нормативных правовых актов и проектов нормативных правовых актов в целях выявления в них коррупциогенных факторов и их последующего устранения.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Коррупциогенные факторы </a:t>
            </a:r>
            <a:r>
              <a:rPr lang="ru-RU" dirty="0">
                <a:solidFill>
                  <a:schemeClr val="tx1"/>
                </a:solidFill>
              </a:rPr>
              <a:t>– положения нормативных правовых актов (их проектов), устанавливающие для правоприменителя необоснованно широкие пределы усмотрения или возможность необоснованного применения исключений из общих правил, а также положения, содержащие неопределенные, трудновыполнимые и (или) обременительные требования к гражданам и организациям и тем самым создающие условия для проявления коррупции.</a:t>
            </a:r>
          </a:p>
        </p:txBody>
      </p:sp>
    </p:spTree>
    <p:extLst>
      <p:ext uri="{BB962C8B-B14F-4D97-AF65-F5344CB8AC3E}">
        <p14:creationId xmlns:p14="http://schemas.microsoft.com/office/powerpoint/2010/main" val="20670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1026" name="Picture 2" descr="Target Flat Icon | Stock GIFs - VideoPlasty">
            <a:extLst>
              <a:ext uri="{FF2B5EF4-FFF2-40B4-BE49-F238E27FC236}">
                <a16:creationId xmlns:a16="http://schemas.microsoft.com/office/drawing/2014/main" id="{43036B30-B4D2-4ED3-8930-961308E71C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66" y="191025"/>
            <a:ext cx="5940000" cy="34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76" y="2681103"/>
            <a:ext cx="3554460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ru-RU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graphicFrame>
        <p:nvGraphicFramePr>
          <p:cNvPr id="12" name="Объект 3" descr="Круглая временная шкала">
            <a:extLst>
              <a:ext uri="{FF2B5EF4-FFF2-40B4-BE49-F238E27FC236}">
                <a16:creationId xmlns:a16="http://schemas.microsoft.com/office/drawing/2014/main" id="{9472A840-E465-43FB-8B5F-6C6B0A009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103896"/>
              </p:ext>
            </p:extLst>
          </p:nvPr>
        </p:nvGraphicFramePr>
        <p:xfrm>
          <a:off x="5116788" y="499866"/>
          <a:ext cx="6887261" cy="605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B5576F-3168-4FC3-9801-586F763A2CEC}"/>
              </a:ext>
            </a:extLst>
          </p:cNvPr>
          <p:cNvSpPr/>
          <p:nvPr/>
        </p:nvSpPr>
        <p:spPr>
          <a:xfrm>
            <a:off x="5820947" y="3418764"/>
            <a:ext cx="5204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выявление в положениях нормативных правовых актов и их проектов коррупциогенных факторов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6290D3-1AAB-43FA-998A-459B59844A17}"/>
              </a:ext>
            </a:extLst>
          </p:cNvPr>
          <p:cNvSpPr/>
          <p:nvPr/>
        </p:nvSpPr>
        <p:spPr>
          <a:xfrm>
            <a:off x="8560418" y="191025"/>
            <a:ext cx="1497982" cy="233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349E99E-8422-4031-9932-783F60A67F01}"/>
              </a:ext>
            </a:extLst>
          </p:cNvPr>
          <p:cNvSpPr/>
          <p:nvPr/>
        </p:nvSpPr>
        <p:spPr>
          <a:xfrm>
            <a:off x="8097926" y="1589499"/>
            <a:ext cx="1373620" cy="2003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3F35A6-FCD2-4053-A60D-530ACA15D1E4}"/>
              </a:ext>
            </a:extLst>
          </p:cNvPr>
          <p:cNvSpPr/>
          <p:nvPr/>
        </p:nvSpPr>
        <p:spPr>
          <a:xfrm>
            <a:off x="4656819" y="637989"/>
            <a:ext cx="582753" cy="3146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2F561E-0D96-4467-B113-C35039EFDC14}"/>
              </a:ext>
            </a:extLst>
          </p:cNvPr>
          <p:cNvSpPr/>
          <p:nvPr/>
        </p:nvSpPr>
        <p:spPr>
          <a:xfrm rot="5400000">
            <a:off x="6100453" y="2272339"/>
            <a:ext cx="307934" cy="233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119" y="315335"/>
            <a:ext cx="7729728" cy="1188720"/>
          </a:xfrm>
          <a:solidFill>
            <a:schemeClr val="tx1"/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182880" tIns="182880" rIns="182880" bIns="182880" rtlCol="0">
            <a:normAutofit/>
          </a:bodyPr>
          <a:lstStyle/>
          <a:p>
            <a:pPr rtl="0"/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</a:t>
            </a:r>
          </a:p>
        </p:txBody>
      </p:sp>
      <p:graphicFrame>
        <p:nvGraphicFramePr>
          <p:cNvPr id="22" name="Объект 5">
            <a:extLst>
              <a:ext uri="{FF2B5EF4-FFF2-40B4-BE49-F238E27FC236}">
                <a16:creationId xmlns:a16="http://schemas.microsoft.com/office/drawing/2014/main" id="{2D1AA007-2752-4714-A275-279F2CF53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362869"/>
              </p:ext>
            </p:extLst>
          </p:nvPr>
        </p:nvGraphicFramePr>
        <p:xfrm>
          <a:off x="1106005" y="1696278"/>
          <a:ext cx="9979990" cy="493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47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2" y="2204024"/>
            <a:ext cx="3884560" cy="2089680"/>
          </a:xfr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ru-RU" sz="4400" dirty="0">
                <a:solidFill>
                  <a:schemeClr val="bg1"/>
                </a:solidFill>
              </a:rPr>
              <a:t>Кто проводит</a:t>
            </a:r>
          </a:p>
        </p:txBody>
      </p:sp>
      <p:pic>
        <p:nvPicPr>
          <p:cNvPr id="4" name="Рисунок 3" descr="Финансовые показатели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214" y="0"/>
            <a:ext cx="7541091" cy="6858000"/>
          </a:xfrm>
          <a:prstGeom prst="rect">
            <a:avLst/>
          </a:prstGeom>
        </p:spPr>
      </p:pic>
      <p:graphicFrame>
        <p:nvGraphicFramePr>
          <p:cNvPr id="5" name="Объект 2" descr="Значок маркеров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48859"/>
              </p:ext>
            </p:extLst>
          </p:nvPr>
        </p:nvGraphicFramePr>
        <p:xfrm>
          <a:off x="4915366" y="580887"/>
          <a:ext cx="6508007" cy="601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34" y="1721126"/>
            <a:ext cx="3962399" cy="3415747"/>
          </a:xfrm>
          <a:noFill/>
          <a:ln w="3175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ru-RU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Анти-</a:t>
            </a:r>
            <a:br>
              <a:rPr lang="ru-RU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коррупционная экспертиза проводится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8C784F5-4ED8-4870-B22F-ACAF63F408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032554"/>
              </p:ext>
            </p:extLst>
          </p:nvPr>
        </p:nvGraphicFramePr>
        <p:xfrm>
          <a:off x="4654295" y="75497"/>
          <a:ext cx="7338921" cy="225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D3C280B-0C91-4409-84B0-D00F6DF3C646}"/>
              </a:ext>
            </a:extLst>
          </p:cNvPr>
          <p:cNvSpPr txBox="1"/>
          <p:nvPr/>
        </p:nvSpPr>
        <p:spPr>
          <a:xfrm>
            <a:off x="4795367" y="2524594"/>
            <a:ext cx="7056778" cy="4206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 заключении по результатам независимой антикоррупционной экспертизы указываются: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реквизиты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нормативного правового акта или проекта нормативного правового акта, в отношении которого проведена экспертиза;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выявленные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в нормативном правовом акте (проекте) коррупциогенные факторы и конкретные способы их устранения;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положения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нормативного правового акта (проекта) с указанием его структурных единиц (разделов, глав, статей, частей, пунктов, подпунктов, абзацев) и соответствующих коррупциогенных факторов со ссылкой на соответствующие пункты Методики;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наименование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юридического лица либо фамилия, имя, отчество независимого эксперта; реквизиты свидетельства об аккредитации.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695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7" y="816064"/>
            <a:ext cx="4974657" cy="5008513"/>
          </a:xfrm>
          <a:prstGeom prst="rect">
            <a:avLst/>
          </a:prstGeom>
          <a:solidFill>
            <a:schemeClr val="tx1"/>
          </a:solidFill>
          <a:ln w="190500" cap="sq" cmpd="thinThick">
            <a:solidFill>
              <a:schemeClr val="bg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Коррупционные факторы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9BDD0-099E-4D27-AE62-E86305414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096" y="404734"/>
            <a:ext cx="5891134" cy="583117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1. устанавливающие для правоприменителя необоснованно широкие пределы усмотрения или возможность необоснованного применения исключений из общих правил: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широта дискреционных полномочий;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определение компетенции по формуле «вправе»;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выборочное изменение объема прав;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чрезмерная свобода подзаконного нормотворчества;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д) принятие нормативного правового акта за пределами компетенции;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е) заполнение законодательных пробелов при помощи подзаконных актов в отсутствие законодательной делегации соответствующих полномочий;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ж) отсутствие или неполнота административных процедур;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з) отказ от конкурсных (аукционных) процедур;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и) нормативные коллизии.</a:t>
            </a:r>
          </a:p>
        </p:txBody>
      </p:sp>
    </p:spTree>
    <p:extLst>
      <p:ext uri="{BB962C8B-B14F-4D97-AF65-F5344CB8AC3E}">
        <p14:creationId xmlns:p14="http://schemas.microsoft.com/office/powerpoint/2010/main" val="181210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0ED59B-F67D-4B99-A0A7-E5237FF5810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129</TotalTime>
  <Words>1054</Words>
  <Application>Microsoft Office PowerPoint</Application>
  <PresentationFormat>Широкоэкранный</PresentationFormat>
  <Paragraphs>87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Gill Sans MT</vt:lpstr>
      <vt:lpstr>Посылка</vt:lpstr>
      <vt:lpstr>Содержание антикоррупционной экспертизы</vt:lpstr>
      <vt:lpstr>Источники</vt:lpstr>
      <vt:lpstr>Источники</vt:lpstr>
      <vt:lpstr>Ключевые позиции</vt:lpstr>
      <vt:lpstr>Цель</vt:lpstr>
      <vt:lpstr>Принципы</vt:lpstr>
      <vt:lpstr>Кто проводит</vt:lpstr>
      <vt:lpstr>Анти- коррупционная экспертиза проводится</vt:lpstr>
      <vt:lpstr>Коррупционные факторы</vt:lpstr>
      <vt:lpstr>Коррупционные факторы</vt:lpstr>
      <vt:lpstr>Выявление факторов</vt:lpstr>
      <vt:lpstr>Действия прокурора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«Посылка» для финансовой компании</dc:title>
  <dc:creator>Исломов Тимур</dc:creator>
  <cp:lastModifiedBy>User</cp:lastModifiedBy>
  <cp:revision>14</cp:revision>
  <dcterms:created xsi:type="dcterms:W3CDTF">2021-05-19T18:09:28Z</dcterms:created>
  <dcterms:modified xsi:type="dcterms:W3CDTF">2022-02-08T07:13:53Z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