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8" r:id="rId4"/>
    <p:sldId id="284" r:id="rId5"/>
    <p:sldId id="280" r:id="rId6"/>
    <p:sldId id="279" r:id="rId7"/>
    <p:sldId id="281" r:id="rId8"/>
    <p:sldId id="282" r:id="rId9"/>
    <p:sldId id="259" r:id="rId10"/>
    <p:sldId id="285" r:id="rId11"/>
    <p:sldId id="286" r:id="rId12"/>
    <p:sldId id="260" r:id="rId13"/>
    <p:sldId id="271" r:id="rId14"/>
    <p:sldId id="28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1D272-B7B1-4879-97D9-ABE952A5F0E5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AE7805-197D-4FF1-8A35-92618C83F15C}">
      <dgm:prSet phldrT="[Текст]"/>
      <dgm:spPr/>
      <dgm:t>
        <a:bodyPr/>
        <a:lstStyle/>
        <a:p>
          <a:r>
            <a:rPr lang="ru-RU" b="0" i="0" dirty="0"/>
            <a:t>Генетические (наследственные)</a:t>
          </a:r>
          <a:endParaRPr lang="ru-RU" dirty="0"/>
        </a:p>
      </dgm:t>
    </dgm:pt>
    <dgm:pt modelId="{B395C2CF-7DEF-47FE-8587-A857F0E0B73A}" type="parTrans" cxnId="{81A70521-5D47-4D09-801E-EADF6378F526}">
      <dgm:prSet/>
      <dgm:spPr/>
      <dgm:t>
        <a:bodyPr/>
        <a:lstStyle/>
        <a:p>
          <a:endParaRPr lang="ru-RU"/>
        </a:p>
      </dgm:t>
    </dgm:pt>
    <dgm:pt modelId="{39542F03-12DF-49D0-A04E-A7D24FC70D3A}" type="sibTrans" cxnId="{81A70521-5D47-4D09-801E-EADF6378F526}">
      <dgm:prSet/>
      <dgm:spPr/>
      <dgm:t>
        <a:bodyPr/>
        <a:lstStyle/>
        <a:p>
          <a:endParaRPr lang="ru-RU"/>
        </a:p>
      </dgm:t>
    </dgm:pt>
    <dgm:pt modelId="{EA4BCA73-30B6-46FA-8884-229BAA2CB85D}">
      <dgm:prSet phldrT="[Текст]"/>
      <dgm:spPr/>
      <dgm:t>
        <a:bodyPr/>
        <a:lstStyle/>
        <a:p>
          <a:r>
            <a:rPr lang="ru-RU" b="0" i="0" dirty="0"/>
            <a:t>Экологические (влияние внешней среды)</a:t>
          </a:r>
          <a:endParaRPr lang="ru-RU" dirty="0"/>
        </a:p>
      </dgm:t>
    </dgm:pt>
    <dgm:pt modelId="{0B9258AD-B3FB-49FF-BBBC-80A25CC59230}" type="parTrans" cxnId="{4D304989-25BE-419F-973B-D90E11AFD8C1}">
      <dgm:prSet/>
      <dgm:spPr/>
      <dgm:t>
        <a:bodyPr/>
        <a:lstStyle/>
        <a:p>
          <a:endParaRPr lang="ru-RU"/>
        </a:p>
      </dgm:t>
    </dgm:pt>
    <dgm:pt modelId="{EBC6408F-C6A1-44D5-9885-C1C4ACDECEC7}" type="sibTrans" cxnId="{4D304989-25BE-419F-973B-D90E11AFD8C1}">
      <dgm:prSet/>
      <dgm:spPr/>
      <dgm:t>
        <a:bodyPr/>
        <a:lstStyle/>
        <a:p>
          <a:endParaRPr lang="ru-RU"/>
        </a:p>
      </dgm:t>
    </dgm:pt>
    <dgm:pt modelId="{1D4FBAFD-0094-45EA-8FDC-FF6BC0058AA4}">
      <dgm:prSet phldrT="[Текст]"/>
      <dgm:spPr/>
      <dgm:t>
        <a:bodyPr/>
        <a:lstStyle/>
        <a:p>
          <a:r>
            <a:rPr lang="ru-RU" b="1" i="0" dirty="0"/>
            <a:t>И</a:t>
          </a:r>
          <a:r>
            <a:rPr lang="ru-RU" b="0" i="0" dirty="0"/>
            <a:t>ндивидуальные (образуются под влиянием названных факторов)</a:t>
          </a:r>
          <a:endParaRPr lang="ru-RU" dirty="0"/>
        </a:p>
      </dgm:t>
    </dgm:pt>
    <dgm:pt modelId="{229D39F9-1F0B-4EBB-8E61-DFCF9EBA680B}" type="parTrans" cxnId="{00FBEFD8-A418-4E43-BE0F-589BA67DCC0F}">
      <dgm:prSet/>
      <dgm:spPr/>
      <dgm:t>
        <a:bodyPr/>
        <a:lstStyle/>
        <a:p>
          <a:endParaRPr lang="ru-RU"/>
        </a:p>
      </dgm:t>
    </dgm:pt>
    <dgm:pt modelId="{F04FC6FB-CC13-43C7-90C3-456BADEF1C21}" type="sibTrans" cxnId="{00FBEFD8-A418-4E43-BE0F-589BA67DCC0F}">
      <dgm:prSet/>
      <dgm:spPr/>
      <dgm:t>
        <a:bodyPr/>
        <a:lstStyle/>
        <a:p>
          <a:endParaRPr lang="ru-RU"/>
        </a:p>
      </dgm:t>
    </dgm:pt>
    <dgm:pt modelId="{1C43ECAE-B08D-4D78-8DC8-76F48322388C}" type="pres">
      <dgm:prSet presAssocID="{E631D272-B7B1-4879-97D9-ABE952A5F0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CB990-B625-4CDF-AAE5-B67DBB0E5CA8}" type="pres">
      <dgm:prSet presAssocID="{18AE7805-197D-4FF1-8A35-92618C83F1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5729E-7E7F-4108-9261-E00F1C276F63}" type="pres">
      <dgm:prSet presAssocID="{39542F03-12DF-49D0-A04E-A7D24FC70D3A}" presName="sibTrans" presStyleCnt="0"/>
      <dgm:spPr/>
    </dgm:pt>
    <dgm:pt modelId="{5E324914-F069-41D9-A6B6-0FE00D8BB722}" type="pres">
      <dgm:prSet presAssocID="{EA4BCA73-30B6-46FA-8884-229BAA2CB8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43E2-BEA0-4D46-A787-E6D08545ED69}" type="pres">
      <dgm:prSet presAssocID="{EBC6408F-C6A1-44D5-9885-C1C4ACDECEC7}" presName="sibTrans" presStyleCnt="0"/>
      <dgm:spPr/>
    </dgm:pt>
    <dgm:pt modelId="{D3FDCBBC-AD6B-4B26-8FBF-7940DE9907C4}" type="pres">
      <dgm:prSet presAssocID="{1D4FBAFD-0094-45EA-8FDC-FF6BC0058A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C65C1-966E-40E9-96C7-9998C4FF8711}" type="presOf" srcId="{18AE7805-197D-4FF1-8A35-92618C83F15C}" destId="{D87CB990-B625-4CDF-AAE5-B67DBB0E5CA8}" srcOrd="0" destOrd="0" presId="urn:microsoft.com/office/officeart/2005/8/layout/default"/>
    <dgm:cxn modelId="{BB34F99B-7490-4129-BD88-F977E78B1A0E}" type="presOf" srcId="{1D4FBAFD-0094-45EA-8FDC-FF6BC0058AA4}" destId="{D3FDCBBC-AD6B-4B26-8FBF-7940DE9907C4}" srcOrd="0" destOrd="0" presId="urn:microsoft.com/office/officeart/2005/8/layout/default"/>
    <dgm:cxn modelId="{81A70521-5D47-4D09-801E-EADF6378F526}" srcId="{E631D272-B7B1-4879-97D9-ABE952A5F0E5}" destId="{18AE7805-197D-4FF1-8A35-92618C83F15C}" srcOrd="0" destOrd="0" parTransId="{B395C2CF-7DEF-47FE-8587-A857F0E0B73A}" sibTransId="{39542F03-12DF-49D0-A04E-A7D24FC70D3A}"/>
    <dgm:cxn modelId="{4D304989-25BE-419F-973B-D90E11AFD8C1}" srcId="{E631D272-B7B1-4879-97D9-ABE952A5F0E5}" destId="{EA4BCA73-30B6-46FA-8884-229BAA2CB85D}" srcOrd="1" destOrd="0" parTransId="{0B9258AD-B3FB-49FF-BBBC-80A25CC59230}" sibTransId="{EBC6408F-C6A1-44D5-9885-C1C4ACDECEC7}"/>
    <dgm:cxn modelId="{00FBEFD8-A418-4E43-BE0F-589BA67DCC0F}" srcId="{E631D272-B7B1-4879-97D9-ABE952A5F0E5}" destId="{1D4FBAFD-0094-45EA-8FDC-FF6BC0058AA4}" srcOrd="2" destOrd="0" parTransId="{229D39F9-1F0B-4EBB-8E61-DFCF9EBA680B}" sibTransId="{F04FC6FB-CC13-43C7-90C3-456BADEF1C21}"/>
    <dgm:cxn modelId="{22CC0254-BC6C-4F9C-BCC2-D114369298AD}" type="presOf" srcId="{E631D272-B7B1-4879-97D9-ABE952A5F0E5}" destId="{1C43ECAE-B08D-4D78-8DC8-76F48322388C}" srcOrd="0" destOrd="0" presId="urn:microsoft.com/office/officeart/2005/8/layout/default"/>
    <dgm:cxn modelId="{CB2A15F1-1127-4A31-9998-56E0CA6B40D9}" type="presOf" srcId="{EA4BCA73-30B6-46FA-8884-229BAA2CB85D}" destId="{5E324914-F069-41D9-A6B6-0FE00D8BB722}" srcOrd="0" destOrd="0" presId="urn:microsoft.com/office/officeart/2005/8/layout/default"/>
    <dgm:cxn modelId="{6BEC75F4-94D1-42FB-B5A1-12086B7FAF1F}" type="presParOf" srcId="{1C43ECAE-B08D-4D78-8DC8-76F48322388C}" destId="{D87CB990-B625-4CDF-AAE5-B67DBB0E5CA8}" srcOrd="0" destOrd="0" presId="urn:microsoft.com/office/officeart/2005/8/layout/default"/>
    <dgm:cxn modelId="{88A9ACA5-EB42-4990-8A5B-8470C2A6ABC7}" type="presParOf" srcId="{1C43ECAE-B08D-4D78-8DC8-76F48322388C}" destId="{64B5729E-7E7F-4108-9261-E00F1C276F63}" srcOrd="1" destOrd="0" presId="urn:microsoft.com/office/officeart/2005/8/layout/default"/>
    <dgm:cxn modelId="{6D925840-F0FB-441C-9F7E-8557197A0CE8}" type="presParOf" srcId="{1C43ECAE-B08D-4D78-8DC8-76F48322388C}" destId="{5E324914-F069-41D9-A6B6-0FE00D8BB722}" srcOrd="2" destOrd="0" presId="urn:microsoft.com/office/officeart/2005/8/layout/default"/>
    <dgm:cxn modelId="{FE598CAD-DE2D-4B27-B5ED-A47F85B0CB96}" type="presParOf" srcId="{1C43ECAE-B08D-4D78-8DC8-76F48322388C}" destId="{3B9143E2-BEA0-4D46-A787-E6D08545ED69}" srcOrd="3" destOrd="0" presId="urn:microsoft.com/office/officeart/2005/8/layout/default"/>
    <dgm:cxn modelId="{E7225D10-DFBD-423A-9501-D0A37F538CE2}" type="presParOf" srcId="{1C43ECAE-B08D-4D78-8DC8-76F48322388C}" destId="{D3FDCBBC-AD6B-4B26-8FBF-7940DE9907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A6533-ED98-45B0-AEE4-98854ECC1511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A5F0B4-FD26-431D-AA80-1E124D09237D}">
      <dgm:prSet phldrT="[Текст]"/>
      <dgm:spPr/>
      <dgm:t>
        <a:bodyPr/>
        <a:lstStyle/>
        <a:p>
          <a:r>
            <a:rPr lang="ru-RU" dirty="0"/>
            <a:t>Конкретная жизненная ситуация, имеющая значение для повода к совершению преступления;</a:t>
          </a:r>
          <a:br>
            <a:rPr lang="ru-RU" dirty="0"/>
          </a:br>
          <a:endParaRPr lang="ru-RU" dirty="0"/>
        </a:p>
      </dgm:t>
    </dgm:pt>
    <dgm:pt modelId="{17C0E84F-C2C8-49EC-A694-7FDCF36E9EBC}" type="parTrans" cxnId="{0E614AB0-2300-49CB-95D0-39648E5F1972}">
      <dgm:prSet/>
      <dgm:spPr/>
      <dgm:t>
        <a:bodyPr/>
        <a:lstStyle/>
        <a:p>
          <a:endParaRPr lang="ru-RU"/>
        </a:p>
      </dgm:t>
    </dgm:pt>
    <dgm:pt modelId="{00F2D01C-5A49-46CC-8125-9E6E8323A0C2}" type="sibTrans" cxnId="{0E614AB0-2300-49CB-95D0-39648E5F1972}">
      <dgm:prSet/>
      <dgm:spPr/>
      <dgm:t>
        <a:bodyPr/>
        <a:lstStyle/>
        <a:p>
          <a:endParaRPr lang="ru-RU"/>
        </a:p>
      </dgm:t>
    </dgm:pt>
    <dgm:pt modelId="{38BD4070-CD6F-4193-8EA8-671C9E707291}">
      <dgm:prSet phldrT="[Текст]"/>
      <dgm:spPr/>
      <dgm:t>
        <a:bodyPr/>
        <a:lstStyle/>
        <a:p>
          <a:r>
            <a:rPr lang="ru-RU" dirty="0"/>
            <a:t>Личность преступника со сложившейся криминогенной мотивацией.</a:t>
          </a:r>
        </a:p>
      </dgm:t>
    </dgm:pt>
    <dgm:pt modelId="{B3EECB96-385C-479E-A766-761ADCAEE2A0}" type="parTrans" cxnId="{24BD290E-7BA7-4A75-BDAC-75E78FFFA156}">
      <dgm:prSet/>
      <dgm:spPr/>
      <dgm:t>
        <a:bodyPr/>
        <a:lstStyle/>
        <a:p>
          <a:endParaRPr lang="ru-RU"/>
        </a:p>
      </dgm:t>
    </dgm:pt>
    <dgm:pt modelId="{33F8E1DF-4CDA-4256-85CB-762C5062E6B2}" type="sibTrans" cxnId="{24BD290E-7BA7-4A75-BDAC-75E78FFFA156}">
      <dgm:prSet/>
      <dgm:spPr/>
      <dgm:t>
        <a:bodyPr/>
        <a:lstStyle/>
        <a:p>
          <a:endParaRPr lang="ru-RU"/>
        </a:p>
      </dgm:t>
    </dgm:pt>
    <dgm:pt modelId="{69F60819-7A9B-447A-9133-D53C1447CE1F}" type="pres">
      <dgm:prSet presAssocID="{CABA6533-ED98-45B0-AEE4-98854ECC15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F8FA3-05EB-481E-ABF4-14585E5D7919}" type="pres">
      <dgm:prSet presAssocID="{61A5F0B4-FD26-431D-AA80-1E124D09237D}" presName="node" presStyleLbl="node1" presStyleIdx="0" presStyleCnt="2" custLinFactNeighborX="2068" custLinFactNeighborY="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A334-8CE8-4230-8D40-6281037F4CA5}" type="pres">
      <dgm:prSet presAssocID="{00F2D01C-5A49-46CC-8125-9E6E8323A0C2}" presName="sibTrans" presStyleCnt="0"/>
      <dgm:spPr/>
    </dgm:pt>
    <dgm:pt modelId="{8781500D-71C0-49BB-8714-A842B47B6176}" type="pres">
      <dgm:prSet presAssocID="{38BD4070-CD6F-4193-8EA8-671C9E707291}" presName="node" presStyleLbl="node1" presStyleIdx="1" presStyleCnt="2" custLinFactNeighborX="3031" custLinFactNeighborY="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3B622A-7F5D-4514-A291-BB1F1804449D}" type="presOf" srcId="{38BD4070-CD6F-4193-8EA8-671C9E707291}" destId="{8781500D-71C0-49BB-8714-A842B47B6176}" srcOrd="0" destOrd="0" presId="urn:microsoft.com/office/officeart/2005/8/layout/default"/>
    <dgm:cxn modelId="{48C33695-8066-46A3-984F-54EBCB62E7DF}" type="presOf" srcId="{CABA6533-ED98-45B0-AEE4-98854ECC1511}" destId="{69F60819-7A9B-447A-9133-D53C1447CE1F}" srcOrd="0" destOrd="0" presId="urn:microsoft.com/office/officeart/2005/8/layout/default"/>
    <dgm:cxn modelId="{0E614AB0-2300-49CB-95D0-39648E5F1972}" srcId="{CABA6533-ED98-45B0-AEE4-98854ECC1511}" destId="{61A5F0B4-FD26-431D-AA80-1E124D09237D}" srcOrd="0" destOrd="0" parTransId="{17C0E84F-C2C8-49EC-A694-7FDCF36E9EBC}" sibTransId="{00F2D01C-5A49-46CC-8125-9E6E8323A0C2}"/>
    <dgm:cxn modelId="{0FD06F0A-B8FF-4197-BD91-85F1AF70EB60}" type="presOf" srcId="{61A5F0B4-FD26-431D-AA80-1E124D09237D}" destId="{3FFF8FA3-05EB-481E-ABF4-14585E5D7919}" srcOrd="0" destOrd="0" presId="urn:microsoft.com/office/officeart/2005/8/layout/default"/>
    <dgm:cxn modelId="{24BD290E-7BA7-4A75-BDAC-75E78FFFA156}" srcId="{CABA6533-ED98-45B0-AEE4-98854ECC1511}" destId="{38BD4070-CD6F-4193-8EA8-671C9E707291}" srcOrd="1" destOrd="0" parTransId="{B3EECB96-385C-479E-A766-761ADCAEE2A0}" sibTransId="{33F8E1DF-4CDA-4256-85CB-762C5062E6B2}"/>
    <dgm:cxn modelId="{E5FB8750-76F0-42BA-B914-371597BEA788}" type="presParOf" srcId="{69F60819-7A9B-447A-9133-D53C1447CE1F}" destId="{3FFF8FA3-05EB-481E-ABF4-14585E5D7919}" srcOrd="0" destOrd="0" presId="urn:microsoft.com/office/officeart/2005/8/layout/default"/>
    <dgm:cxn modelId="{DB05745C-0CCF-4F5B-B801-03F570547678}" type="presParOf" srcId="{69F60819-7A9B-447A-9133-D53C1447CE1F}" destId="{C314A334-8CE8-4230-8D40-6281037F4CA5}" srcOrd="1" destOrd="0" presId="urn:microsoft.com/office/officeart/2005/8/layout/default"/>
    <dgm:cxn modelId="{5849CA61-3932-4686-B7DD-38E3C69E038C}" type="presParOf" srcId="{69F60819-7A9B-447A-9133-D53C1447CE1F}" destId="{8781500D-71C0-49BB-8714-A842B47B617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CB990-B625-4CDF-AAE5-B67DBB0E5CA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/>
            <a:t>Генетические (наследственные)</a:t>
          </a:r>
          <a:endParaRPr lang="ru-RU" sz="2800" kern="1200" dirty="0"/>
        </a:p>
      </dsp:txBody>
      <dsp:txXfrm>
        <a:off x="460905" y="1047"/>
        <a:ext cx="3479899" cy="2087939"/>
      </dsp:txXfrm>
    </dsp:sp>
    <dsp:sp modelId="{5E324914-F069-41D9-A6B6-0FE00D8BB72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/>
            <a:t>Экологические (влияние внешней среды)</a:t>
          </a:r>
          <a:endParaRPr lang="ru-RU" sz="2800" kern="1200" dirty="0"/>
        </a:p>
      </dsp:txBody>
      <dsp:txXfrm>
        <a:off x="4288794" y="1047"/>
        <a:ext cx="3479899" cy="2087939"/>
      </dsp:txXfrm>
    </dsp:sp>
    <dsp:sp modelId="{D3FDCBBC-AD6B-4B26-8FBF-7940DE9907C4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/>
            <a:t>И</a:t>
          </a:r>
          <a:r>
            <a:rPr lang="ru-RU" sz="2800" b="0" i="0" kern="1200" dirty="0"/>
            <a:t>ндивидуальные (образуются под влиянием названных факторов)</a:t>
          </a:r>
          <a:endParaRPr lang="ru-RU" sz="2800" kern="1200" dirty="0"/>
        </a:p>
      </dsp:txBody>
      <dsp:txXfrm>
        <a:off x="2374850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F8FA3-05EB-481E-ABF4-14585E5D7919}">
      <dsp:nvSpPr>
        <dsp:cNvPr id="0" name=""/>
        <dsp:cNvSpPr/>
      </dsp:nvSpPr>
      <dsp:spPr>
        <a:xfrm>
          <a:off x="83256" y="1032923"/>
          <a:ext cx="3976613" cy="23859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Конкретная жизненная ситуация, имеющая значение для повода к совершению преступления;</a:t>
          </a:r>
          <a:br>
            <a:rPr lang="ru-RU" sz="2600" kern="1200" dirty="0"/>
          </a:br>
          <a:endParaRPr lang="ru-RU" sz="2600" kern="1200" dirty="0"/>
        </a:p>
      </dsp:txBody>
      <dsp:txXfrm>
        <a:off x="83256" y="1032923"/>
        <a:ext cx="3976613" cy="2385968"/>
      </dsp:txXfrm>
    </dsp:sp>
    <dsp:sp modelId="{8781500D-71C0-49BB-8714-A842B47B6176}">
      <dsp:nvSpPr>
        <dsp:cNvPr id="0" name=""/>
        <dsp:cNvSpPr/>
      </dsp:nvSpPr>
      <dsp:spPr>
        <a:xfrm>
          <a:off x="4376314" y="1032923"/>
          <a:ext cx="3976613" cy="238596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Личность преступника со сложившейся криминогенной мотивацией.</a:t>
          </a:r>
        </a:p>
      </dsp:txBody>
      <dsp:txXfrm>
        <a:off x="4376314" y="1032923"/>
        <a:ext cx="3976613" cy="238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2F8DC-B3BA-44F3-A6B1-0380DCF61A7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7417-AC10-4F60-866C-FAFA1A03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4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  <a14:imgEffect>
                      <a14:brightnessContrast bright="-62000" contrast="44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AACC44-CFF6-41B2-B884-C96B2C23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4076" y="0"/>
            <a:ext cx="10436088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22512"/>
            <a:ext cx="8208912" cy="3312368"/>
          </a:xfrm>
        </p:spPr>
        <p:txBody>
          <a:bodyPr>
            <a:no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Соотношение биологического и социального в личности преступника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1E04A-B1B9-4BF1-9D78-67E000142195}"/>
              </a:ext>
            </a:extLst>
          </p:cNvPr>
          <p:cNvSpPr txBox="1"/>
          <p:nvPr/>
        </p:nvSpPr>
        <p:spPr>
          <a:xfrm>
            <a:off x="6732240" y="6093296"/>
            <a:ext cx="29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Работу выполнил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Исломов Тимур</a:t>
            </a:r>
          </a:p>
        </p:txBody>
      </p:sp>
    </p:spTree>
    <p:extLst>
      <p:ext uri="{BB962C8B-B14F-4D97-AF65-F5344CB8AC3E}">
        <p14:creationId xmlns:p14="http://schemas.microsoft.com/office/powerpoint/2010/main" val="27948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32501-B68E-4C12-886F-62825906B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Важное направление исследования  влияния биологических факторов на преступное поведение связано со случаями, когда у преступника имеются физические или психические аномалии, которые влияют на поведение, облегчая и стимулируя действие криминогенных личностных ориентаций, побуждений. Их необходимо учитывать при оценке общественной опасности  личности. На это обстоятельство указывал выдающийся русский юрист А.Ф. Кони: «В каждом человеке, несмотря на духовное развитие его, сидит зверь, стремящийся при раздражении или возбуждении растерзать, истребить, удовлетворить свою похоть и т.д. Когда человек владеет этим сидящим в нем зверем, он нормален в своих отношениях к людям и обществу; когда он сознательно дает зверю возобладать в себе и хочет с ним бороться – он впадает в грех, он совершает преступление; когда он бессилен бороться сознательно – тогда он больной. Призовите первого в судьи, покарайте второго, но не наказывайте, а лечите третьего, и если есть повод к сомнению, кто стоит перед вами – второй или третий – призовите на помощь науку и не стесняйтесь потерей времени и труда. Исследование истины стоит этой потери!»</a:t>
            </a:r>
          </a:p>
        </p:txBody>
      </p:sp>
    </p:spTree>
    <p:extLst>
      <p:ext uri="{BB962C8B-B14F-4D97-AF65-F5344CB8AC3E}">
        <p14:creationId xmlns:p14="http://schemas.microsoft.com/office/powerpoint/2010/main" val="27995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26130C-5C8E-4AF3-9A55-1334EE8E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Определяя силу влияния психических аномалий, нужно подчеркнуть, что они автоматически не приводят к совершению преступления. На индивидуальном уровне можно говорить лишь о возможности совершения преступления лицами с такими отклонениями, и только на статистическом уровне криминогенность этого фактора становится неизбежной. Необходимо отметить, что на преступное поведение оказывает влияние не отдельный признак психического расстройства, а такое комплексное образование, как «патопсихологический синдром»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04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916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Если же решающим фактором общественно опасного деяния были не непреодолимые биологические доминанты, а, например, социально обусловленное чувство мести или желание жить не хуже других в сочетании с надеждой на безнаказанность, то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социальная природа преступления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налицо.</a:t>
            </a:r>
          </a:p>
        </p:txBody>
      </p:sp>
    </p:spTree>
    <p:extLst>
      <p:ext uri="{BB962C8B-B14F-4D97-AF65-F5344CB8AC3E}">
        <p14:creationId xmlns:p14="http://schemas.microsoft.com/office/powerpoint/2010/main" val="9426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" y="-1315"/>
            <a:ext cx="9123133" cy="7429501"/>
          </a:xfrm>
        </p:spPr>
      </p:pic>
    </p:spTree>
    <p:extLst>
      <p:ext uri="{BB962C8B-B14F-4D97-AF65-F5344CB8AC3E}">
        <p14:creationId xmlns:p14="http://schemas.microsoft.com/office/powerpoint/2010/main" val="39898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182974-C5C9-46AF-BCD1-C57ED1FC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53285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В мировой практике зафиксированы случаи, когда лица, совершив преступления под воздействием непреодолимой тяги кровавым злодеяниям, осуждались и отбывали длительные сроки наказаниям. При проявлении импульсов к кровавым преступлениям в  местах лишения свободы или после выхода на свободу они добровольно обращались к специалистам, которые оказывали им достаточно эффективную медицинскую помощь. Таким образом, «эти люди способны правильно воспринимать правовые запреты и с помощью общества (в лице специалистов данного рода) удержать себя от совершения кровавого преступления. Если общество не оказывает им своевременной помощи (или они не информированы о возможности ее получения) – это уже не биологическая, а социальная предпосылка преступления. И в случае совершения преступления лицами такого типа именно окажется решающим фактором преступного поведения»</a:t>
            </a:r>
          </a:p>
        </p:txBody>
      </p:sp>
    </p:spTree>
    <p:extLst>
      <p:ext uri="{BB962C8B-B14F-4D97-AF65-F5344CB8AC3E}">
        <p14:creationId xmlns:p14="http://schemas.microsoft.com/office/powerpoint/2010/main" val="1335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BB1E99-11F2-4D48-8F40-36FBF9F7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0"/>
            <a:ext cx="1029714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9228" y="3176972"/>
            <a:ext cx="82296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4400" b="1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3" name="thank-you-japanese-_n13962">
            <a:hlinkClick r:id="" action="ppaction://media"/>
            <a:extLst>
              <a:ext uri="{FF2B5EF4-FFF2-40B4-BE49-F238E27FC236}">
                <a16:creationId xmlns:a16="http://schemas.microsoft.com/office/drawing/2014/main" id="{1D3DFE26-7B9C-49C1-9004-8955DEE60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92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211C48-E2AE-42F8-B1B7-1F617092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Одна из коренных проблем изучения личности преступника – соотношение социального и биологического. Эта проблема имеет научное, практическое, правовое значение. Специфическим для криминологии основанием повышенного интереса к -биологической и социально-психиатрической проблематике выступает необходимость более глубокого объяснения насильственной преступности, рецидива преступности  несовершеннолетних и неосторожной, связанной с использованием источников повышенной опасности. И здесь очень важно найти верный методологический подход к этой проблеме.</a:t>
            </a:r>
          </a:p>
        </p:txBody>
      </p:sp>
    </p:spTree>
    <p:extLst>
      <p:ext uri="{BB962C8B-B14F-4D97-AF65-F5344CB8AC3E}">
        <p14:creationId xmlns:p14="http://schemas.microsoft.com/office/powerpoint/2010/main" val="41058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476672"/>
            <a:ext cx="7992888" cy="1143000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точки зрения на данную проблему: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2276872"/>
            <a:ext cx="8435280" cy="428133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Определяющую роль в генезисе преступного поведения играют социальные факторы.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Главными факторами преступного поведения являются биологические.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отношении одних преступлений главными оказываются социальные факторы, а в отношении других — биологические.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1EDCF0-62C7-4D42-B7B6-ED74E6666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20688"/>
            <a:ext cx="7992888" cy="61206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Для правильного понимания проблемы соотношения биологического и социального в поведении, в том числе криминальном, необходимо исходить из следующих представлений о формировании и развитии личности.</a:t>
            </a:r>
          </a:p>
          <a:p>
            <a:pPr algn="just"/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психологии данная проблема рассматривается диалектически, не или  биологическое или социальное определяет формирование личности, а и то и другое вместе. Человек - биосоциальное существо. Биологическое и социальное выступают в нем во взаимодействии. Однако составные элементы этого взаимодействия неравнозначны. Определяющим фактором психического развития личности является социальная среда. Биологическое в человеке не отрицается, не уничтожается, а включается в качестве низшего, соподчиненного элемента в высший (социальный) не в чистом, а в преобразованном (социализированном) виде. Биологическое оказывает влияние на поведение человека не прямо, а опосредованно. При этом биологическое ни в коей мере не определяет содержательную сторону личности - содержание в ней определяется социальным фактором.</a:t>
            </a:r>
          </a:p>
        </p:txBody>
      </p:sp>
    </p:spTree>
    <p:extLst>
      <p:ext uri="{BB962C8B-B14F-4D97-AF65-F5344CB8AC3E}">
        <p14:creationId xmlns:p14="http://schemas.microsoft.com/office/powerpoint/2010/main" val="35230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484784"/>
            <a:ext cx="843528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настоящее время наукой не доказано существование каких-либо прирожденных программ социально-положительного или же преступного поведения. Генетика доказала, что приобретенные при жизни признаки наследовать невозможно, но при этом о биологическом элементе забывать не следует.</a:t>
            </a:r>
          </a:p>
        </p:txBody>
      </p:sp>
    </p:spTree>
    <p:extLst>
      <p:ext uri="{BB962C8B-B14F-4D97-AF65-F5344CB8AC3E}">
        <p14:creationId xmlns:p14="http://schemas.microsoft.com/office/powerpoint/2010/main" val="15776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биологическое развитие индивидуума оказывают влияние 3 фактора: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991968"/>
              </p:ext>
            </p:extLst>
          </p:nvPr>
        </p:nvGraphicFramePr>
        <p:xfrm>
          <a:off x="452903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7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4856" cy="129614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В процессе формирования личности биологический элемент выражен гораздо слабее, чем в предыдущем, а социальный - значительно сильнее.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40653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 процессе формирования личности существенное значение имеют следующие биологические факторы: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пол,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 возраст,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состояние физического и психического здоровья,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наличие патологических отклонений.</a:t>
            </a:r>
          </a:p>
        </p:txBody>
      </p:sp>
    </p:spTree>
    <p:extLst>
      <p:ext uri="{BB962C8B-B14F-4D97-AF65-F5344CB8AC3E}">
        <p14:creationId xmlns:p14="http://schemas.microsoft.com/office/powerpoint/2010/main" val="25312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Зарождение преступного намерения и реализация преступного замысла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3"/>
            <a:ext cx="8579296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этом звене взаимодействуют 2 социальных фактора: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7417988"/>
              </p:ext>
            </p:extLst>
          </p:nvPr>
        </p:nvGraphicFramePr>
        <p:xfrm>
          <a:off x="539552" y="234888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8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30963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Биологические доминанты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так называемого прирожденного преступника отрицают свободу воли: так же, как тигр не может питаться травой, клептоман не может не красть, а маньяк не в силах противостоять кровожадным импульсам, побуждающим его к убийству. </a:t>
            </a:r>
          </a:p>
        </p:txBody>
      </p:sp>
    </p:spTree>
    <p:extLst>
      <p:ext uri="{BB962C8B-B14F-4D97-AF65-F5344CB8AC3E}">
        <p14:creationId xmlns:p14="http://schemas.microsoft.com/office/powerpoint/2010/main" val="888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887</Words>
  <Application>Microsoft Office PowerPoint</Application>
  <PresentationFormat>Экран (4:3)</PresentationFormat>
  <Paragraphs>32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Соотношение биологического и социального в личности преступника</vt:lpstr>
      <vt:lpstr>Презентация PowerPoint</vt:lpstr>
      <vt:lpstr>Существует три точки зрения на данную проблему: </vt:lpstr>
      <vt:lpstr>Презентация PowerPoint</vt:lpstr>
      <vt:lpstr>Презентация PowerPoint</vt:lpstr>
      <vt:lpstr>На биологическое развитие индивидуума оказывают влияние 3 фактора:</vt:lpstr>
      <vt:lpstr>В процессе формирования личности биологический элемент выражен гораздо слабее, чем в предыдущем, а социальный - значительно сильнее.</vt:lpstr>
      <vt:lpstr>Зарождение преступного намерения и реализация преступного замысла.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Соотношение биологического и социального в личности преступника</dc:title>
  <dc:creator>Татьяна</dc:creator>
  <cp:lastModifiedBy>User</cp:lastModifiedBy>
  <cp:revision>20</cp:revision>
  <dcterms:created xsi:type="dcterms:W3CDTF">2016-05-04T17:53:55Z</dcterms:created>
  <dcterms:modified xsi:type="dcterms:W3CDTF">2022-02-08T07:15:30Z</dcterms:modified>
</cp:coreProperties>
</file>