
<file path=[Content_Types].xml><?xml version="1.0" encoding="utf-8"?>
<Types xmlns="http://schemas.openxmlformats.org/package/2006/content-types">
  <Default Extension="png" ContentType="image/png"/>
  <Default Extension="jpeg" ContentType="image/jpeg"/>
  <Default Extension="emf" ContentType="image/x-emf"/>
  <Default Extension="glb" ContentType="model/gltf.binary"/>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 id="2147483717" r:id="rId2"/>
  </p:sldMasterIdLst>
  <p:sldIdLst>
    <p:sldId id="256" r:id="rId3"/>
    <p:sldId id="272" r:id="rId4"/>
    <p:sldId id="273" r:id="rId5"/>
    <p:sldId id="274" r:id="rId6"/>
    <p:sldId id="257" r:id="rId7"/>
    <p:sldId id="258" r:id="rId8"/>
    <p:sldId id="271" r:id="rId9"/>
    <p:sldId id="269" r:id="rId10"/>
    <p:sldId id="270" r:id="rId11"/>
    <p:sldId id="260" r:id="rId12"/>
    <p:sldId id="261" r:id="rId13"/>
    <p:sldId id="264" r:id="rId14"/>
    <p:sldId id="263" r:id="rId15"/>
    <p:sldId id="262" r:id="rId16"/>
    <p:sldId id="267" r:id="rId17"/>
    <p:sldId id="268" r:id="rId18"/>
    <p:sldId id="265" r:id="rId19"/>
    <p:sldId id="275" r:id="rId20"/>
    <p:sldId id="276" r:id="rId21"/>
    <p:sldId id="277" r:id="rId22"/>
    <p:sldId id="278" r:id="rId23"/>
    <p:sldId id="279" r:id="rId24"/>
    <p:sldId id="280" r:id="rId25"/>
    <p:sldId id="281" r:id="rId26"/>
    <p:sldId id="266" r:id="rId27"/>
    <p:sldId id="283" r:id="rId28"/>
    <p:sldId id="285" r:id="rId29"/>
    <p:sldId id="286" r:id="rId30"/>
    <p:sldId id="287"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5" autoAdjust="0"/>
    <p:restoredTop sz="94660"/>
  </p:normalViewPr>
  <p:slideViewPr>
    <p:cSldViewPr snapToGrid="0">
      <p:cViewPr varScale="1">
        <p:scale>
          <a:sx n="107" d="100"/>
          <a:sy n="107"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72298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96692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796211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440802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85155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26038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24604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88369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94799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Заголовок раздела">
    <p:bg>
      <p:bgRef idx="1001">
        <a:schemeClr val="bg2"/>
      </p:bgRef>
    </p:bg>
    <p:spTree>
      <p:nvGrpSpPr>
        <p:cNvPr id="1" name=""/>
        <p:cNvGrpSpPr/>
        <p:nvPr/>
      </p:nvGrpSpPr>
      <p:grpSpPr>
        <a:xfrm>
          <a:off x="0" y="0"/>
          <a:ext cx="0" cy="0"/>
          <a:chOff x="0" y="0"/>
          <a:chExt cx="0" cy="0"/>
        </a:xfrm>
      </p:grpSpPr>
      <p:sp>
        <p:nvSpPr>
          <p:cNvPr id="12" name="Полилиния 6" title="Фигура номера страницы"/>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Заголовок 1"/>
          <p:cNvSpPr>
            <a:spLocks noGrp="1"/>
          </p:cNvSpPr>
          <p:nvPr>
            <p:ph type="ctrTitle"/>
          </p:nvPr>
        </p:nvSpPr>
        <p:spPr>
          <a:xfrm>
            <a:off x="2578819" y="2270908"/>
            <a:ext cx="7034362" cy="2188992"/>
          </a:xfrm>
        </p:spPr>
        <p:txBody>
          <a:bodyPr rtlCol="0" anchor="ctr" anchorCtr="0">
            <a:noAutofit/>
          </a:bodyPr>
          <a:lstStyle>
            <a:lvl1pPr algn="ctr">
              <a:lnSpc>
                <a:spcPct val="85000"/>
              </a:lnSpc>
              <a:defRPr sz="6000" cap="all" baseline="0">
                <a:solidFill>
                  <a:schemeClr val="tx2"/>
                </a:solidFill>
              </a:defRPr>
            </a:lvl1pPr>
          </a:lstStyle>
          <a:p>
            <a:pPr rtl="0"/>
            <a:r>
              <a:rPr lang="ru-RU" noProof="0"/>
              <a:t>Образец заголовка</a:t>
            </a:r>
          </a:p>
        </p:txBody>
      </p:sp>
      <p:sp>
        <p:nvSpPr>
          <p:cNvPr id="3" name="Подзаголовок 2"/>
          <p:cNvSpPr>
            <a:spLocks noGrp="1"/>
          </p:cNvSpPr>
          <p:nvPr>
            <p:ph type="subTitle" idx="1"/>
          </p:nvPr>
        </p:nvSpPr>
        <p:spPr>
          <a:xfrm>
            <a:off x="2586793" y="5024051"/>
            <a:ext cx="7034362" cy="1052898"/>
          </a:xfrm>
        </p:spPr>
        <p:txBody>
          <a:bodyPr rtlCol="0"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4" name="Дата 3"/>
          <p:cNvSpPr>
            <a:spLocks noGrp="1"/>
          </p:cNvSpPr>
          <p:nvPr>
            <p:ph type="dt" sz="half" idx="10"/>
          </p:nvPr>
        </p:nvSpPr>
        <p:spPr>
          <a:xfrm>
            <a:off x="2584338" y="6314440"/>
            <a:ext cx="1596622" cy="365125"/>
          </a:xfrm>
        </p:spPr>
        <p:txBody>
          <a:bodyPr rtlCol="0"/>
          <a:lstStyle>
            <a:lvl1pPr algn="l">
              <a:defRPr sz="1200">
                <a:solidFill>
                  <a:schemeClr val="tx2"/>
                </a:solidFill>
              </a:defRPr>
            </a:lvl1pPr>
          </a:lstStyle>
          <a:p>
            <a:pPr rtl="0"/>
            <a:fld id="{2A09F376-C90E-4357-943A-0DE1F4180343}" type="datetime8">
              <a:rPr lang="ru-RU" noProof="0" smtClean="0"/>
              <a:t>08.02.2022 10:23</a:t>
            </a:fld>
            <a:endParaRPr lang="ru-RU" noProof="0"/>
          </a:p>
        </p:txBody>
      </p:sp>
      <p:sp>
        <p:nvSpPr>
          <p:cNvPr id="5" name="Нижний колонтитул 4"/>
          <p:cNvSpPr>
            <a:spLocks noGrp="1"/>
          </p:cNvSpPr>
          <p:nvPr>
            <p:ph type="ftr" sz="quarter" idx="11"/>
          </p:nvPr>
        </p:nvSpPr>
        <p:spPr>
          <a:xfrm>
            <a:off x="4515066" y="6314440"/>
            <a:ext cx="5122683" cy="365125"/>
          </a:xfrm>
        </p:spPr>
        <p:txBody>
          <a:bodyPr rtlCol="0"/>
          <a:lstStyle>
            <a:lvl1pPr algn="l">
              <a:defRPr b="0">
                <a:solidFill>
                  <a:schemeClr val="tx2"/>
                </a:solidFill>
              </a:defRPr>
            </a:lvl1pPr>
          </a:lstStyle>
          <a:p>
            <a:pPr rtl="0"/>
            <a:r>
              <a:rPr lang="ru-RU" noProof="0"/>
              <a:t>Добавить нижний колонтитул </a:t>
            </a:r>
          </a:p>
        </p:txBody>
      </p:sp>
      <p:sp>
        <p:nvSpPr>
          <p:cNvPr id="6" name="Номер слайда 5"/>
          <p:cNvSpPr>
            <a:spLocks noGrp="1"/>
          </p:cNvSpPr>
          <p:nvPr>
            <p:ph type="sldNum" sz="quarter" idx="12"/>
          </p:nvPr>
        </p:nvSpPr>
        <p:spPr>
          <a:xfrm>
            <a:off x="11784011" y="572151"/>
            <a:ext cx="407988" cy="365125"/>
          </a:xfrm>
        </p:spPr>
        <p:txBody>
          <a:bodyPr rtlCol="0"/>
          <a:lstStyle>
            <a:lvl1pPr algn="r">
              <a:defRPr>
                <a:solidFill>
                  <a:schemeClr val="bg2"/>
                </a:solidFill>
              </a:defRPr>
            </a:lvl1pPr>
          </a:lstStyle>
          <a:p>
            <a:pPr rtl="0"/>
            <a:fld id="{7AAC19ED-7CFA-4AF2-BE7E-6017F4B12C94}" type="slidenum">
              <a:rPr lang="ru-RU" noProof="0" smtClean="0"/>
              <a:t>‹#›</a:t>
            </a:fld>
            <a:endParaRPr lang="ru-RU" noProof="0"/>
          </a:p>
        </p:txBody>
      </p:sp>
    </p:spTree>
    <p:extLst>
      <p:ext uri="{BB962C8B-B14F-4D97-AF65-F5344CB8AC3E}">
        <p14:creationId xmlns:p14="http://schemas.microsoft.com/office/powerpoint/2010/main" val="1859148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2" name="Полилиния 6" title="Фигура номера страницы"/>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Заголовок 1"/>
          <p:cNvSpPr>
            <a:spLocks noGrp="1"/>
          </p:cNvSpPr>
          <p:nvPr>
            <p:ph type="ctrTitle"/>
          </p:nvPr>
        </p:nvSpPr>
        <p:spPr>
          <a:xfrm>
            <a:off x="1088913" y="1143293"/>
            <a:ext cx="7034362" cy="4268965"/>
          </a:xfrm>
        </p:spPr>
        <p:txBody>
          <a:bodyPr rtlCol="0" anchor="t">
            <a:normAutofit/>
          </a:bodyPr>
          <a:lstStyle>
            <a:lvl1pPr algn="l">
              <a:lnSpc>
                <a:spcPct val="85000"/>
              </a:lnSpc>
              <a:defRPr sz="7700" cap="all" baseline="0">
                <a:solidFill>
                  <a:schemeClr val="tx2"/>
                </a:solidFill>
              </a:defRPr>
            </a:lvl1pPr>
          </a:lstStyle>
          <a:p>
            <a:pPr rtl="0"/>
            <a:r>
              <a:rPr lang="ru-RU" noProof="0"/>
              <a:t>Образец заголовка</a:t>
            </a:r>
          </a:p>
        </p:txBody>
      </p:sp>
      <p:sp>
        <p:nvSpPr>
          <p:cNvPr id="3" name="Подзаголовок 2"/>
          <p:cNvSpPr>
            <a:spLocks noGrp="1"/>
          </p:cNvSpPr>
          <p:nvPr>
            <p:ph type="subTitle" idx="1"/>
          </p:nvPr>
        </p:nvSpPr>
        <p:spPr>
          <a:xfrm>
            <a:off x="1088914" y="5537925"/>
            <a:ext cx="7034362" cy="706355"/>
          </a:xfrm>
        </p:spPr>
        <p:txBody>
          <a:bodyPr rtlCol="0">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4" name="Дата 3"/>
          <p:cNvSpPr>
            <a:spLocks noGrp="1"/>
          </p:cNvSpPr>
          <p:nvPr>
            <p:ph type="dt" sz="half" idx="10"/>
          </p:nvPr>
        </p:nvSpPr>
        <p:spPr>
          <a:xfrm>
            <a:off x="1088913" y="6314440"/>
            <a:ext cx="1596622" cy="365125"/>
          </a:xfrm>
        </p:spPr>
        <p:txBody>
          <a:bodyPr rtlCol="0"/>
          <a:lstStyle>
            <a:lvl1pPr algn="l">
              <a:defRPr sz="1200">
                <a:solidFill>
                  <a:schemeClr val="tx2"/>
                </a:solidFill>
              </a:defRPr>
            </a:lvl1pPr>
          </a:lstStyle>
          <a:p>
            <a:pPr rtl="0"/>
            <a:fld id="{DE6852AC-FE02-47CC-BE35-3342C08D2ABA}" type="datetime8">
              <a:rPr lang="ru-RU" noProof="0" smtClean="0"/>
              <a:t>08.02.2022 10:23</a:t>
            </a:fld>
            <a:endParaRPr lang="ru-RU" noProof="0"/>
          </a:p>
        </p:txBody>
      </p:sp>
      <p:sp>
        <p:nvSpPr>
          <p:cNvPr id="5" name="Нижний колонтитул 4"/>
          <p:cNvSpPr>
            <a:spLocks noGrp="1"/>
          </p:cNvSpPr>
          <p:nvPr>
            <p:ph type="ftr" sz="quarter" idx="11"/>
          </p:nvPr>
        </p:nvSpPr>
        <p:spPr>
          <a:xfrm>
            <a:off x="3000591" y="6314440"/>
            <a:ext cx="5122683" cy="365125"/>
          </a:xfrm>
        </p:spPr>
        <p:txBody>
          <a:bodyPr rtlCol="0"/>
          <a:lstStyle>
            <a:lvl1pPr algn="l">
              <a:defRPr b="0">
                <a:solidFill>
                  <a:schemeClr val="tx2"/>
                </a:solidFill>
              </a:defRPr>
            </a:lvl1pPr>
          </a:lstStyle>
          <a:p>
            <a:pPr rtl="0"/>
            <a:r>
              <a:rPr lang="ru-RU" noProof="0"/>
              <a:t>Добавить нижний колонтитул</a:t>
            </a:r>
          </a:p>
          <a:p>
            <a:pPr rtl="0"/>
            <a:endParaRPr lang="ru-RU" noProof="0"/>
          </a:p>
        </p:txBody>
      </p:sp>
      <p:sp>
        <p:nvSpPr>
          <p:cNvPr id="6" name="Номер слайда 5"/>
          <p:cNvSpPr>
            <a:spLocks noGrp="1"/>
          </p:cNvSpPr>
          <p:nvPr>
            <p:ph type="sldNum" sz="quarter" idx="12"/>
          </p:nvPr>
        </p:nvSpPr>
        <p:spPr>
          <a:xfrm>
            <a:off x="11784011" y="1416216"/>
            <a:ext cx="407988" cy="365125"/>
          </a:xfrm>
        </p:spPr>
        <p:txBody>
          <a:bodyPr rtlCol="0"/>
          <a:lstStyle>
            <a:lvl1pPr algn="r">
              <a:defRPr>
                <a:solidFill>
                  <a:schemeClr val="bg2"/>
                </a:solidFill>
              </a:defRPr>
            </a:lvl1pPr>
          </a:lstStyle>
          <a:p>
            <a:pPr rtl="0"/>
            <a:fld id="{7AAC19ED-7CFA-4AF2-BE7E-6017F4B12C94}" type="slidenum">
              <a:rPr lang="ru-RU" noProof="0" smtClean="0"/>
              <a:t>‹#›</a:t>
            </a:fld>
            <a:endParaRPr lang="ru-RU" noProof="0"/>
          </a:p>
        </p:txBody>
      </p:sp>
      <p:cxnSp>
        <p:nvCxnSpPr>
          <p:cNvPr id="9" name="Прямая соединительная линия 8" title="Вертикальная линейка"/>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4562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042988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ru-RU" noProof="0"/>
              <a:t>СТИЛЬ ОБРАЗЦА ЗАГОЛОВКА</a:t>
            </a:r>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66EBD290-BA86-4035-9599-494542E41763}" type="datetime8">
              <a:rPr lang="ru-RU" noProof="0" smtClean="0"/>
              <a:t>08.02.2022 10:23</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Tree>
    <p:extLst>
      <p:ext uri="{BB962C8B-B14F-4D97-AF65-F5344CB8AC3E}">
        <p14:creationId xmlns:p14="http://schemas.microsoft.com/office/powerpoint/2010/main" val="147241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59678"/>
            <a:ext cx="3833906" cy="2278772"/>
          </a:xfrm>
        </p:spPr>
        <p:txBody>
          <a:bodyPr rtlCol="0"/>
          <a:lstStyle/>
          <a:p>
            <a:pPr rtl="0"/>
            <a:r>
              <a:rPr lang="ru-RU" noProof="0"/>
              <a:t>Образец заголовка</a:t>
            </a:r>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3D7009C8-B911-4C59-AD6D-21F2B536F214}" type="datetime8">
              <a:rPr lang="ru-RU" noProof="0" smtClean="0"/>
              <a:t>08.02.2022 10:23</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
        <p:nvSpPr>
          <p:cNvPr id="8" name="Объект 7">
            <a:extLst>
              <a:ext uri="{FF2B5EF4-FFF2-40B4-BE49-F238E27FC236}">
                <a16:creationId xmlns:a16="http://schemas.microsoft.com/office/drawing/2014/main" id="{CEFBAD01-7A3E-42FB-9A1E-EAF5F97616A8}"/>
              </a:ext>
            </a:extLst>
          </p:cNvPr>
          <p:cNvSpPr>
            <a:spLocks noGrp="1"/>
          </p:cNvSpPr>
          <p:nvPr>
            <p:ph sz="quarter" idx="13"/>
          </p:nvPr>
        </p:nvSpPr>
        <p:spPr>
          <a:xfrm>
            <a:off x="762001" y="2981325"/>
            <a:ext cx="1866900" cy="2828925"/>
          </a:xfrm>
        </p:spPr>
        <p:txBody>
          <a:bodyPr rtlCol="0"/>
          <a:lstStyle/>
          <a:p>
            <a:pPr lvl="0" rtl="0"/>
            <a:r>
              <a:rPr lang="ru-RU" noProof="0"/>
              <a:t>Образец текста</a:t>
            </a:r>
          </a:p>
        </p:txBody>
      </p:sp>
      <p:sp>
        <p:nvSpPr>
          <p:cNvPr id="9" name="Объект 7">
            <a:extLst>
              <a:ext uri="{FF2B5EF4-FFF2-40B4-BE49-F238E27FC236}">
                <a16:creationId xmlns:a16="http://schemas.microsoft.com/office/drawing/2014/main" id="{E983FCBB-03A1-486A-BDE2-92BD88EA0FCF}"/>
              </a:ext>
            </a:extLst>
          </p:cNvPr>
          <p:cNvSpPr>
            <a:spLocks noGrp="1"/>
          </p:cNvSpPr>
          <p:nvPr>
            <p:ph sz="quarter" idx="14"/>
          </p:nvPr>
        </p:nvSpPr>
        <p:spPr>
          <a:xfrm>
            <a:off x="2729006" y="2981325"/>
            <a:ext cx="1866900" cy="2828925"/>
          </a:xfrm>
        </p:spPr>
        <p:txBody>
          <a:bodyPr rtlCol="0"/>
          <a:lstStyle/>
          <a:p>
            <a:pPr lvl="0" rtl="0"/>
            <a:r>
              <a:rPr lang="ru-RU" noProof="0"/>
              <a:t>Образец текста</a:t>
            </a:r>
          </a:p>
        </p:txBody>
      </p:sp>
    </p:spTree>
    <p:extLst>
      <p:ext uri="{BB962C8B-B14F-4D97-AF65-F5344CB8AC3E}">
        <p14:creationId xmlns:p14="http://schemas.microsoft.com/office/powerpoint/2010/main" val="336604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6375400" y="431747"/>
            <a:ext cx="5105400" cy="684633"/>
          </a:xfrm>
        </p:spPr>
        <p:txBody>
          <a:bodyPr rtlCol="0"/>
          <a:lstStyle>
            <a:lvl1pPr algn="ctr">
              <a:defRPr/>
            </a:lvl1pPr>
          </a:lstStyle>
          <a:p>
            <a:pPr rtl="0"/>
            <a:r>
              <a:rPr lang="ru-RU" noProof="0"/>
              <a:t>Образец заголовка</a:t>
            </a:r>
          </a:p>
        </p:txBody>
      </p:sp>
      <p:sp>
        <p:nvSpPr>
          <p:cNvPr id="3" name="Объект 2"/>
          <p:cNvSpPr>
            <a:spLocks noGrp="1"/>
          </p:cNvSpPr>
          <p:nvPr>
            <p:ph idx="1"/>
          </p:nvPr>
        </p:nvSpPr>
        <p:spPr>
          <a:xfrm>
            <a:off x="7088800" y="1468316"/>
            <a:ext cx="4831664" cy="3865070"/>
          </a:xfrm>
        </p:spPr>
        <p:txBody>
          <a:bodyPr rtlCol="0" anchor="ctr" anchorCtr="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E6B03102-24B3-45E6-9495-7A5A0AD4E408}" type="datetime8">
              <a:rPr lang="ru-RU" noProof="0" smtClean="0"/>
              <a:t>08.02.2022 10:23</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Tree>
    <p:extLst>
      <p:ext uri="{BB962C8B-B14F-4D97-AF65-F5344CB8AC3E}">
        <p14:creationId xmlns:p14="http://schemas.microsoft.com/office/powerpoint/2010/main" val="2462579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noProof="0"/>
          </a:p>
        </p:txBody>
      </p:sp>
      <p:sp>
        <p:nvSpPr>
          <p:cNvPr id="2" name="Заголовок 1"/>
          <p:cNvSpPr>
            <a:spLocks noGrp="1"/>
          </p:cNvSpPr>
          <p:nvPr>
            <p:ph type="title" hasCustomPrompt="1"/>
          </p:nvPr>
        </p:nvSpPr>
        <p:spPr bwMode="ltGray">
          <a:xfrm>
            <a:off x="762000" y="305678"/>
            <a:ext cx="10667998" cy="1002422"/>
          </a:xfrm>
        </p:spPr>
        <p:txBody>
          <a:bodyPr rtlCol="0" anchor="ctr" anchorCtr="0"/>
          <a:lstStyle>
            <a:lvl1pPr algn="ctr">
              <a:defRPr>
                <a:solidFill>
                  <a:schemeClr val="accent1"/>
                </a:solidFill>
              </a:defRPr>
            </a:lvl1pPr>
          </a:lstStyle>
          <a:p>
            <a:pPr rtl="0"/>
            <a:r>
              <a:rPr lang="ru-RU" noProof="0"/>
              <a:t>СТИЛЬ ОБРАЗЦА ЗАГОЛОВКА</a:t>
            </a:r>
          </a:p>
        </p:txBody>
      </p:sp>
      <p:sp>
        <p:nvSpPr>
          <p:cNvPr id="4" name="Дата 3"/>
          <p:cNvSpPr>
            <a:spLocks noGrp="1"/>
          </p:cNvSpPr>
          <p:nvPr>
            <p:ph type="dt" sz="half" idx="10"/>
          </p:nvPr>
        </p:nvSpPr>
        <p:spPr/>
        <p:txBody>
          <a:bodyPr rtlCol="0"/>
          <a:lstStyle/>
          <a:p>
            <a:pPr rtl="0"/>
            <a:fld id="{C98AB7E3-96CE-4383-8404-7A62CB4460B7}" type="datetime8">
              <a:rPr lang="ru-RU" noProof="0" smtClean="0"/>
              <a:t>08.02.2022 10:23</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8" name="Объект 7">
            <a:extLst>
              <a:ext uri="{FF2B5EF4-FFF2-40B4-BE49-F238E27FC236}">
                <a16:creationId xmlns:a16="http://schemas.microsoft.com/office/drawing/2014/main" id="{CEFBAD01-7A3E-42FB-9A1E-EAF5F97616A8}"/>
              </a:ext>
            </a:extLst>
          </p:cNvPr>
          <p:cNvSpPr>
            <a:spLocks noGrp="1"/>
          </p:cNvSpPr>
          <p:nvPr>
            <p:ph sz="quarter" idx="13"/>
          </p:nvPr>
        </p:nvSpPr>
        <p:spPr>
          <a:xfrm>
            <a:off x="761999" y="2443527"/>
            <a:ext cx="3348000" cy="2291676"/>
          </a:xfrm>
        </p:spPr>
        <p:txBody>
          <a:bodyPr rtlCol="0"/>
          <a:lstStyle/>
          <a:p>
            <a:pPr lvl="0" rtl="0"/>
            <a:r>
              <a:rPr lang="ru-RU" noProof="0"/>
              <a:t>Образец текста</a:t>
            </a:r>
          </a:p>
        </p:txBody>
      </p:sp>
      <p:sp>
        <p:nvSpPr>
          <p:cNvPr id="14" name="Полилиния 6" title="Фигура номера страницы">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Номер слайда 5"/>
          <p:cNvSpPr>
            <a:spLocks noGrp="1"/>
          </p:cNvSpPr>
          <p:nvPr>
            <p:ph type="sldNum" sz="quarter" idx="12"/>
          </p:nvPr>
        </p:nvSpPr>
        <p:spPr/>
        <p:txBody>
          <a:bodyPr rtlCol="0"/>
          <a:lstStyle>
            <a:lvl1pPr>
              <a:defRPr>
                <a:solidFill>
                  <a:schemeClr val="tx1"/>
                </a:solidFill>
              </a:defRPr>
            </a:lvl1pPr>
          </a:lstStyle>
          <a:p>
            <a:pPr rtl="0"/>
            <a:fld id="{7AAC19ED-7CFA-4AF2-BE7E-6017F4B12C94}" type="slidenum">
              <a:rPr lang="ru-RU" noProof="0" smtClean="0"/>
              <a:pPr/>
              <a:t>‹#›</a:t>
            </a:fld>
            <a:endParaRPr lang="ru-RU" noProof="0"/>
          </a:p>
        </p:txBody>
      </p:sp>
      <p:sp>
        <p:nvSpPr>
          <p:cNvPr id="15" name="Объект 7">
            <a:extLst>
              <a:ext uri="{FF2B5EF4-FFF2-40B4-BE49-F238E27FC236}">
                <a16:creationId xmlns:a16="http://schemas.microsoft.com/office/drawing/2014/main" id="{AF3C3132-3E24-455C-9341-F3767C087D59}"/>
              </a:ext>
            </a:extLst>
          </p:cNvPr>
          <p:cNvSpPr>
            <a:spLocks noGrp="1"/>
          </p:cNvSpPr>
          <p:nvPr>
            <p:ph sz="quarter" idx="14"/>
          </p:nvPr>
        </p:nvSpPr>
        <p:spPr>
          <a:xfrm>
            <a:off x="4421999" y="2443527"/>
            <a:ext cx="3348000" cy="2291676"/>
          </a:xfrm>
        </p:spPr>
        <p:txBody>
          <a:bodyPr rtlCol="0"/>
          <a:lstStyle/>
          <a:p>
            <a:pPr lvl="0" rtl="0"/>
            <a:r>
              <a:rPr lang="ru-RU" noProof="0"/>
              <a:t>Образец текста</a:t>
            </a:r>
          </a:p>
        </p:txBody>
      </p:sp>
      <p:sp>
        <p:nvSpPr>
          <p:cNvPr id="16" name="Объект 7">
            <a:extLst>
              <a:ext uri="{FF2B5EF4-FFF2-40B4-BE49-F238E27FC236}">
                <a16:creationId xmlns:a16="http://schemas.microsoft.com/office/drawing/2014/main" id="{2A783413-0A31-4F6C-B545-866183ABB004}"/>
              </a:ext>
            </a:extLst>
          </p:cNvPr>
          <p:cNvSpPr>
            <a:spLocks noGrp="1"/>
          </p:cNvSpPr>
          <p:nvPr>
            <p:ph sz="quarter" idx="15"/>
          </p:nvPr>
        </p:nvSpPr>
        <p:spPr>
          <a:xfrm>
            <a:off x="8081999" y="2443527"/>
            <a:ext cx="3348000" cy="2291676"/>
          </a:xfrm>
        </p:spPr>
        <p:txBody>
          <a:bodyPr rtlCol="0"/>
          <a:lstStyle/>
          <a:p>
            <a:pPr lvl="0" rtl="0"/>
            <a:r>
              <a:rPr lang="ru-RU" noProof="0"/>
              <a:t>Образец текста</a:t>
            </a:r>
          </a:p>
        </p:txBody>
      </p:sp>
    </p:spTree>
    <p:extLst>
      <p:ext uri="{BB962C8B-B14F-4D97-AF65-F5344CB8AC3E}">
        <p14:creationId xmlns:p14="http://schemas.microsoft.com/office/powerpoint/2010/main" val="4121487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bg bwMode="grayWhite">
      <p:bgPr>
        <a:solidFill>
          <a:schemeClr val="bg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Прямоугольник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noProof="0"/>
          </a:p>
        </p:txBody>
      </p:sp>
      <p:sp>
        <p:nvSpPr>
          <p:cNvPr id="4" name="Дата 3"/>
          <p:cNvSpPr>
            <a:spLocks noGrp="1"/>
          </p:cNvSpPr>
          <p:nvPr>
            <p:ph type="dt" sz="half" idx="10"/>
          </p:nvPr>
        </p:nvSpPr>
        <p:spPr>
          <a:xfrm>
            <a:off x="7628571" y="6314440"/>
            <a:ext cx="3814856" cy="365125"/>
          </a:xfrm>
        </p:spPr>
        <p:txBody>
          <a:bodyPr rtlCol="0"/>
          <a:lstStyle/>
          <a:p>
            <a:pPr rtl="0"/>
            <a:fld id="{DA10F931-754C-42BB-A43B-45F008DCA023}" type="datetime8">
              <a:rPr lang="ru-RU" noProof="0" smtClean="0"/>
              <a:t>08.02.2022 10:23</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8" name="Объект 7">
            <a:extLst>
              <a:ext uri="{FF2B5EF4-FFF2-40B4-BE49-F238E27FC236}">
                <a16:creationId xmlns:a16="http://schemas.microsoft.com/office/drawing/2014/main" id="{CEFBAD01-7A3E-42FB-9A1E-EAF5F97616A8}"/>
              </a:ext>
            </a:extLst>
          </p:cNvPr>
          <p:cNvSpPr>
            <a:spLocks noGrp="1"/>
          </p:cNvSpPr>
          <p:nvPr>
            <p:ph sz="quarter" idx="13"/>
          </p:nvPr>
        </p:nvSpPr>
        <p:spPr>
          <a:xfrm>
            <a:off x="761999" y="2875327"/>
            <a:ext cx="3348000" cy="2291676"/>
          </a:xfrm>
        </p:spPr>
        <p:txBody>
          <a:bodyPr rtlCol="0" anchor="ctr" anchorCtr="0"/>
          <a:lstStyle/>
          <a:p>
            <a:pPr lvl="0" rtl="0"/>
            <a:r>
              <a:rPr lang="ru-RU" noProof="0"/>
              <a:t>Образец текста</a:t>
            </a:r>
          </a:p>
        </p:txBody>
      </p:sp>
      <p:sp>
        <p:nvSpPr>
          <p:cNvPr id="14" name="Полилиния 6" title="Фигура номера страницы">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Номер слайда 5"/>
          <p:cNvSpPr>
            <a:spLocks noGrp="1"/>
          </p:cNvSpPr>
          <p:nvPr>
            <p:ph type="sldNum" sz="quarter" idx="12"/>
          </p:nvPr>
        </p:nvSpPr>
        <p:spPr/>
        <p:txBody>
          <a:bodyPr rtlCol="0"/>
          <a:lstStyle>
            <a:lvl1pPr>
              <a:defRPr>
                <a:solidFill>
                  <a:schemeClr val="tx1"/>
                </a:solidFill>
              </a:defRPr>
            </a:lvl1pPr>
          </a:lstStyle>
          <a:p>
            <a:pPr rtl="0"/>
            <a:fld id="{7AAC19ED-7CFA-4AF2-BE7E-6017F4B12C94}" type="slidenum">
              <a:rPr lang="ru-RU" noProof="0" smtClean="0"/>
              <a:pPr/>
              <a:t>‹#›</a:t>
            </a:fld>
            <a:endParaRPr lang="ru-RU" noProof="0"/>
          </a:p>
        </p:txBody>
      </p:sp>
      <p:sp>
        <p:nvSpPr>
          <p:cNvPr id="16" name="Объект 7">
            <a:extLst>
              <a:ext uri="{FF2B5EF4-FFF2-40B4-BE49-F238E27FC236}">
                <a16:creationId xmlns:a16="http://schemas.microsoft.com/office/drawing/2014/main" id="{2A783413-0A31-4F6C-B545-866183ABB004}"/>
              </a:ext>
            </a:extLst>
          </p:cNvPr>
          <p:cNvSpPr>
            <a:spLocks noGrp="1"/>
          </p:cNvSpPr>
          <p:nvPr>
            <p:ph sz="quarter" idx="15"/>
          </p:nvPr>
        </p:nvSpPr>
        <p:spPr>
          <a:xfrm>
            <a:off x="8081999" y="2875327"/>
            <a:ext cx="3348000" cy="2291676"/>
          </a:xfrm>
        </p:spPr>
        <p:txBody>
          <a:bodyPr rtlCol="0" anchor="ctr" anchorCtr="0"/>
          <a:lstStyle/>
          <a:p>
            <a:pPr lvl="0" rtl="0"/>
            <a:r>
              <a:rPr lang="ru-RU" noProof="0"/>
              <a:t>Образец текста</a:t>
            </a:r>
          </a:p>
        </p:txBody>
      </p:sp>
      <p:sp>
        <p:nvSpPr>
          <p:cNvPr id="3" name="Заголовок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rtlCol="0" anchor="ctr" anchorCtr="0"/>
          <a:lstStyle>
            <a:lvl1pPr algn="ctr">
              <a:defRPr>
                <a:solidFill>
                  <a:schemeClr val="accent1"/>
                </a:solidFill>
              </a:defRPr>
            </a:lvl1pPr>
          </a:lstStyle>
          <a:p>
            <a:pPr rtl="0"/>
            <a:r>
              <a:rPr lang="ru-RU" noProof="0"/>
              <a:t>СТИЛЬ ОБРАЗЦА ЗАГОЛОВКА</a:t>
            </a:r>
          </a:p>
        </p:txBody>
      </p:sp>
    </p:spTree>
    <p:extLst>
      <p:ext uri="{BB962C8B-B14F-4D97-AF65-F5344CB8AC3E}">
        <p14:creationId xmlns:p14="http://schemas.microsoft.com/office/powerpoint/2010/main" val="747547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62000" y="352848"/>
            <a:ext cx="10667998" cy="1002422"/>
          </a:xfrm>
        </p:spPr>
        <p:txBody>
          <a:bodyPr rtlCol="0" anchor="ctr" anchorCtr="0"/>
          <a:lstStyle>
            <a:lvl1pPr algn="l">
              <a:defRPr/>
            </a:lvl1pPr>
          </a:lstStyle>
          <a:p>
            <a:pPr rtl="0"/>
            <a:r>
              <a:rPr lang="ru-RU" noProof="0"/>
              <a:t>СТИЛЬ ОБРАЗЦА ЗАГОЛОВКА</a:t>
            </a:r>
          </a:p>
        </p:txBody>
      </p:sp>
      <p:sp>
        <p:nvSpPr>
          <p:cNvPr id="3" name="Объект 2"/>
          <p:cNvSpPr>
            <a:spLocks noGrp="1"/>
          </p:cNvSpPr>
          <p:nvPr>
            <p:ph idx="1"/>
          </p:nvPr>
        </p:nvSpPr>
        <p:spPr>
          <a:xfrm>
            <a:off x="8848724" y="1534886"/>
            <a:ext cx="2581273" cy="4275365"/>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5961035F-B302-440F-9892-31DFA293864C}" type="datetime8">
              <a:rPr lang="ru-RU" noProof="0" smtClean="0"/>
              <a:t>08.02.2022 10:23</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
        <p:nvSpPr>
          <p:cNvPr id="8" name="Объект 7">
            <a:extLst>
              <a:ext uri="{FF2B5EF4-FFF2-40B4-BE49-F238E27FC236}">
                <a16:creationId xmlns:a16="http://schemas.microsoft.com/office/drawing/2014/main" id="{CEFBAD01-7A3E-42FB-9A1E-EAF5F97616A8}"/>
              </a:ext>
            </a:extLst>
          </p:cNvPr>
          <p:cNvSpPr>
            <a:spLocks noGrp="1"/>
          </p:cNvSpPr>
          <p:nvPr>
            <p:ph sz="quarter" idx="13"/>
          </p:nvPr>
        </p:nvSpPr>
        <p:spPr>
          <a:xfrm>
            <a:off x="762000" y="1534886"/>
            <a:ext cx="7829550" cy="4275365"/>
          </a:xfrm>
        </p:spPr>
        <p:txBody>
          <a:bodyPr rtlCol="0"/>
          <a:lstStyle/>
          <a:p>
            <a:pPr lvl="0" rtl="0"/>
            <a:r>
              <a:rPr lang="ru-RU" noProof="0"/>
              <a:t>Образец текста</a:t>
            </a:r>
          </a:p>
        </p:txBody>
      </p:sp>
    </p:spTree>
    <p:extLst>
      <p:ext uri="{BB962C8B-B14F-4D97-AF65-F5344CB8AC3E}">
        <p14:creationId xmlns:p14="http://schemas.microsoft.com/office/powerpoint/2010/main" val="3030370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Заголовок справа, содержимое слева">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noProof="0"/>
          </a:p>
        </p:txBody>
      </p:sp>
      <p:sp>
        <p:nvSpPr>
          <p:cNvPr id="2" name="Дата 1"/>
          <p:cNvSpPr>
            <a:spLocks noGrp="1"/>
          </p:cNvSpPr>
          <p:nvPr>
            <p:ph type="dt" sz="half" idx="10"/>
          </p:nvPr>
        </p:nvSpPr>
        <p:spPr/>
        <p:txBody>
          <a:bodyPr rtlCol="0"/>
          <a:lstStyle/>
          <a:p>
            <a:pPr rtl="0"/>
            <a:fld id="{DA5F199C-3216-442A-80FB-EE8E5CC18A62}" type="datetime8">
              <a:rPr lang="ru-RU" noProof="0" smtClean="0"/>
              <a:t>08.02.2022 10:23</a:t>
            </a:fld>
            <a:endParaRPr lang="ru-RU" noProof="0"/>
          </a:p>
        </p:txBody>
      </p:sp>
      <p:sp>
        <p:nvSpPr>
          <p:cNvPr id="3" name="Нижний колонтитул 2"/>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6" name="Объект 12">
            <a:extLst>
              <a:ext uri="{FF2B5EF4-FFF2-40B4-BE49-F238E27FC236}">
                <a16:creationId xmlns:a16="http://schemas.microsoft.com/office/drawing/2014/main" id="{DEDD3AEB-5731-4BFB-B455-2CAA76BB8C15}"/>
              </a:ext>
            </a:extLst>
          </p:cNvPr>
          <p:cNvSpPr>
            <a:spLocks noGrp="1"/>
          </p:cNvSpPr>
          <p:nvPr>
            <p:ph idx="1"/>
          </p:nvPr>
        </p:nvSpPr>
        <p:spPr>
          <a:xfrm>
            <a:off x="6322695" y="358646"/>
            <a:ext cx="5505450" cy="5896056"/>
          </a:xfrm>
        </p:spPr>
        <p:txBody>
          <a:bodyPr rtlCol="0" anchor="ctr" anchorCtr="0">
            <a:normAutofit/>
          </a:bodyPr>
          <a:lstStyle>
            <a:lvl1pPr>
              <a:defRPr sz="2800"/>
            </a:lvl1pPr>
          </a:lstStyle>
          <a:p>
            <a:pPr marL="0" lvl="0" indent="0" rtl="0">
              <a:lnSpc>
                <a:spcPct val="100000"/>
              </a:lnSpc>
              <a:spcAft>
                <a:spcPts val="2400"/>
              </a:spcAft>
              <a:buNone/>
            </a:pPr>
            <a:r>
              <a:rPr lang="ru-RU" sz="3200" noProof="0">
                <a:cs typeface="Segoe UI" panose="020B0502040204020203" pitchFamily="34" charset="0"/>
              </a:rPr>
              <a:t>Образец текста</a:t>
            </a:r>
          </a:p>
        </p:txBody>
      </p:sp>
      <p:sp>
        <p:nvSpPr>
          <p:cNvPr id="8" name="Полилиния 6" title="Фигура номера страницы">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Заголовок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rtlCol="0"/>
          <a:lstStyle/>
          <a:p>
            <a:pPr rtl="0"/>
            <a:r>
              <a:rPr lang="ru-RU" noProof="0"/>
              <a:t>СТИЛЬ ОБРАЗЦА ЗАГОЛОВКА</a:t>
            </a:r>
          </a:p>
        </p:txBody>
      </p:sp>
      <p:sp>
        <p:nvSpPr>
          <p:cNvPr id="10" name="Номер слайда 5"/>
          <p:cNvSpPr txBox="1">
            <a:spLocks/>
          </p:cNvSpPr>
          <p:nvPr userDrawn="1"/>
        </p:nvSpPr>
        <p:spPr>
          <a:xfrm>
            <a:off x="11781761" y="58242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9F9883E2-3D63-40B4-9105-EAB596140EA2}" type="slidenum">
              <a:rPr lang="ru-RU" noProof="0" smtClean="0">
                <a:solidFill>
                  <a:schemeClr val="bg2"/>
                </a:solidFill>
              </a:rPr>
              <a:t>‹#›</a:t>
            </a:fld>
            <a:endParaRPr lang="ru-RU" noProof="0">
              <a:solidFill>
                <a:schemeClr val="bg2"/>
              </a:solidFill>
            </a:endParaRPr>
          </a:p>
        </p:txBody>
      </p:sp>
    </p:spTree>
    <p:extLst>
      <p:ext uri="{BB962C8B-B14F-4D97-AF65-F5344CB8AC3E}">
        <p14:creationId xmlns:p14="http://schemas.microsoft.com/office/powerpoint/2010/main" val="3145471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noProof="0"/>
          </a:p>
        </p:txBody>
      </p:sp>
      <p:sp>
        <p:nvSpPr>
          <p:cNvPr id="4" name="Дата 3"/>
          <p:cNvSpPr>
            <a:spLocks noGrp="1"/>
          </p:cNvSpPr>
          <p:nvPr>
            <p:ph type="dt" sz="half" idx="10"/>
          </p:nvPr>
        </p:nvSpPr>
        <p:spPr/>
        <p:txBody>
          <a:bodyPr rtlCol="0"/>
          <a:lstStyle/>
          <a:p>
            <a:pPr rtl="0"/>
            <a:fld id="{C6186174-C8A0-4A42-880B-7386D7BF4499}" type="datetime8">
              <a:rPr lang="ru-RU" noProof="0" smtClean="0"/>
              <a:t>08.02.2022 10:23</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8" name="Объект 7">
            <a:extLst>
              <a:ext uri="{FF2B5EF4-FFF2-40B4-BE49-F238E27FC236}">
                <a16:creationId xmlns:a16="http://schemas.microsoft.com/office/drawing/2014/main" id="{CEFBAD01-7A3E-42FB-9A1E-EAF5F97616A8}"/>
              </a:ext>
            </a:extLst>
          </p:cNvPr>
          <p:cNvSpPr>
            <a:spLocks noGrp="1"/>
          </p:cNvSpPr>
          <p:nvPr>
            <p:ph sz="quarter" idx="13"/>
          </p:nvPr>
        </p:nvSpPr>
        <p:spPr>
          <a:xfrm>
            <a:off x="1146659" y="688779"/>
            <a:ext cx="5746376" cy="5223072"/>
          </a:xfrm>
        </p:spPr>
        <p:txBody>
          <a:bodyPr rtlCol="0"/>
          <a:lstStyle/>
          <a:p>
            <a:pPr lvl="0" rtl="0"/>
            <a:r>
              <a:rPr lang="ru-RU" noProof="0"/>
              <a:t>Образец текста</a:t>
            </a:r>
          </a:p>
        </p:txBody>
      </p:sp>
      <p:sp>
        <p:nvSpPr>
          <p:cNvPr id="2" name="Заголовок 1"/>
          <p:cNvSpPr>
            <a:spLocks noGrp="1"/>
          </p:cNvSpPr>
          <p:nvPr>
            <p:ph type="title" hasCustomPrompt="1"/>
          </p:nvPr>
        </p:nvSpPr>
        <p:spPr bwMode="ltGray">
          <a:xfrm>
            <a:off x="7213600" y="280278"/>
            <a:ext cx="4641006" cy="2397608"/>
          </a:xfrm>
        </p:spPr>
        <p:txBody>
          <a:bodyPr rtlCol="0" anchor="ctr" anchorCtr="0"/>
          <a:lstStyle>
            <a:lvl1pPr algn="ctr">
              <a:defRPr>
                <a:solidFill>
                  <a:schemeClr val="accent1"/>
                </a:solidFill>
              </a:defRPr>
            </a:lvl1pPr>
          </a:lstStyle>
          <a:p>
            <a:pPr rtl="0"/>
            <a:r>
              <a:rPr lang="ru-RU" noProof="0"/>
              <a:t>СТИЛЬ ОБРАЗЦА ЗАГОЛОВКА</a:t>
            </a:r>
          </a:p>
        </p:txBody>
      </p:sp>
      <p:sp>
        <p:nvSpPr>
          <p:cNvPr id="12" name="Полилиния 6" title="Фигура номера страницы">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11" name="Номер слайда 5"/>
          <p:cNvSpPr txBox="1">
            <a:spLocks/>
          </p:cNvSpPr>
          <p:nvPr userDrawn="1"/>
        </p:nvSpPr>
        <p:spPr>
          <a:xfrm>
            <a:off x="11781761" y="58242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9608737B-7E37-4D2D-8CF5-4158DCD891E4}" type="slidenum">
              <a:rPr lang="ru-RU" noProof="0" smtClean="0"/>
              <a:t>‹#›</a:t>
            </a:fld>
            <a:endParaRPr lang="ru-RU" noProof="0"/>
          </a:p>
        </p:txBody>
      </p:sp>
    </p:spTree>
    <p:extLst>
      <p:ext uri="{BB962C8B-B14F-4D97-AF65-F5344CB8AC3E}">
        <p14:creationId xmlns:p14="http://schemas.microsoft.com/office/powerpoint/2010/main" val="3671877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62000" y="557784"/>
            <a:ext cx="3831336" cy="4956048"/>
          </a:xfrm>
        </p:spPr>
        <p:txBody>
          <a:bodyPr rtlCol="0"/>
          <a:lstStyle/>
          <a:p>
            <a:pPr rtl="0"/>
            <a:r>
              <a:rPr lang="ru-RU" noProof="0"/>
              <a:t>ОБРАЗЕЦ ЗАГОЛОВКА</a:t>
            </a:r>
          </a:p>
        </p:txBody>
      </p:sp>
      <p:sp>
        <p:nvSpPr>
          <p:cNvPr id="3" name="Текст 2"/>
          <p:cNvSpPr>
            <a:spLocks noGrp="1"/>
          </p:cNvSpPr>
          <p:nvPr>
            <p:ph type="body" idx="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5181600" y="1526671"/>
            <a:ext cx="6245352" cy="175564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5181600" y="4669432"/>
            <a:ext cx="6245352" cy="175564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fld id="{EEA099CE-E48A-4A8B-AE0E-01D8BB34E0AE}" type="datetime8">
              <a:rPr lang="ru-RU" noProof="0" smtClean="0"/>
              <a:t>08.02.2022 10:23</a:t>
            </a:fld>
            <a:endParaRPr lang="ru-RU" noProof="0"/>
          </a:p>
        </p:txBody>
      </p:sp>
      <p:sp>
        <p:nvSpPr>
          <p:cNvPr id="8" name="Нижний колонтитул 7"/>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9" name="Номер слайда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Tree>
    <p:extLst>
      <p:ext uri="{BB962C8B-B14F-4D97-AF65-F5344CB8AC3E}">
        <p14:creationId xmlns:p14="http://schemas.microsoft.com/office/powerpoint/2010/main" val="1856844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62000" y="557784"/>
            <a:ext cx="3831336" cy="4956048"/>
          </a:xfrm>
        </p:spPr>
        <p:txBody>
          <a:bodyPr rtlCol="0"/>
          <a:lstStyle/>
          <a:p>
            <a:pPr rtl="0"/>
            <a:r>
              <a:rPr lang="ru-RU" noProof="0"/>
              <a:t>СТИЛЬ ОБРАЗЦА ЗАГОЛОВКА</a:t>
            </a:r>
          </a:p>
        </p:txBody>
      </p:sp>
      <p:sp>
        <p:nvSpPr>
          <p:cNvPr id="7" name="Дата 6"/>
          <p:cNvSpPr>
            <a:spLocks noGrp="1"/>
          </p:cNvSpPr>
          <p:nvPr>
            <p:ph type="dt" sz="half" idx="10"/>
          </p:nvPr>
        </p:nvSpPr>
        <p:spPr/>
        <p:txBody>
          <a:bodyPr rtlCol="0"/>
          <a:lstStyle/>
          <a:p>
            <a:pPr rtl="0"/>
            <a:fld id="{8AC69ED3-2576-4351-8F59-F8AE28C22B1A}" type="datetime8">
              <a:rPr lang="ru-RU" noProof="0" smtClean="0"/>
              <a:t>08.02.2022 10:23</a:t>
            </a:fld>
            <a:endParaRPr lang="ru-RU" noProof="0"/>
          </a:p>
        </p:txBody>
      </p:sp>
      <p:sp>
        <p:nvSpPr>
          <p:cNvPr id="8" name="Нижний колонтитул 7"/>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9" name="Номер слайда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
        <p:nvSpPr>
          <p:cNvPr id="10" name="Объект 2">
            <a:extLst>
              <a:ext uri="{FF2B5EF4-FFF2-40B4-BE49-F238E27FC236}">
                <a16:creationId xmlns:a16="http://schemas.microsoft.com/office/drawing/2014/main" id="{A1651A72-6E17-4CF4-8218-285FCAC88EC4}"/>
              </a:ext>
            </a:extLst>
          </p:cNvPr>
          <p:cNvSpPr>
            <a:spLocks noGrp="1"/>
          </p:cNvSpPr>
          <p:nvPr>
            <p:ph sz="half" idx="1"/>
          </p:nvPr>
        </p:nvSpPr>
        <p:spPr>
          <a:xfrm>
            <a:off x="5181600" y="557784"/>
            <a:ext cx="6248400" cy="2307964"/>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1" name="Объект 3">
            <a:extLst>
              <a:ext uri="{FF2B5EF4-FFF2-40B4-BE49-F238E27FC236}">
                <a16:creationId xmlns:a16="http://schemas.microsoft.com/office/drawing/2014/main" id="{E2A31231-1080-4CC0-9896-EF779EE27CB5}"/>
              </a:ext>
            </a:extLst>
          </p:cNvPr>
          <p:cNvSpPr>
            <a:spLocks noGrp="1"/>
          </p:cNvSpPr>
          <p:nvPr>
            <p:ph sz="half" idx="2"/>
          </p:nvPr>
        </p:nvSpPr>
        <p:spPr>
          <a:xfrm>
            <a:off x="5165121" y="2950589"/>
            <a:ext cx="6188679" cy="2563243"/>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421449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67979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62000" y="557784"/>
            <a:ext cx="3831336" cy="4956048"/>
          </a:xfrm>
        </p:spPr>
        <p:txBody>
          <a:bodyPr rtlCol="0"/>
          <a:lstStyle/>
          <a:p>
            <a:pPr rtl="0"/>
            <a:r>
              <a:rPr lang="ru-RU" noProof="0"/>
              <a:t>СТИЛЬ ОБРАЗЦА ЗАГОЛОВКА</a:t>
            </a:r>
          </a:p>
        </p:txBody>
      </p:sp>
      <p:sp>
        <p:nvSpPr>
          <p:cNvPr id="7" name="Дата 6"/>
          <p:cNvSpPr>
            <a:spLocks noGrp="1"/>
          </p:cNvSpPr>
          <p:nvPr>
            <p:ph type="dt" sz="half" idx="10"/>
          </p:nvPr>
        </p:nvSpPr>
        <p:spPr/>
        <p:txBody>
          <a:bodyPr rtlCol="0"/>
          <a:lstStyle/>
          <a:p>
            <a:pPr rtl="0"/>
            <a:fld id="{6C1633FF-03FD-49EF-A028-F8FCA9FF48A6}" type="datetime8">
              <a:rPr lang="ru-RU" noProof="0" smtClean="0"/>
              <a:t>08.02.2022 10:23</a:t>
            </a:fld>
            <a:endParaRPr lang="ru-RU" noProof="0"/>
          </a:p>
        </p:txBody>
      </p:sp>
      <p:sp>
        <p:nvSpPr>
          <p:cNvPr id="8" name="Нижний колонтитул 7"/>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9" name="Номер слайда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Tree>
    <p:extLst>
      <p:ext uri="{BB962C8B-B14F-4D97-AF65-F5344CB8AC3E}">
        <p14:creationId xmlns:p14="http://schemas.microsoft.com/office/powerpoint/2010/main" val="1703010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C5824A48-0439-46B9-BFF2-786E599F085A}" type="datetime8">
              <a:rPr lang="ru-RU" noProof="0" smtClean="0"/>
              <a:t>08.02.2022 10:23</a:t>
            </a:fld>
            <a:endParaRPr lang="ru-RU" noProof="0"/>
          </a:p>
        </p:txBody>
      </p:sp>
      <p:sp>
        <p:nvSpPr>
          <p:cNvPr id="3" name="Нижний колонтитул 2"/>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4" name="Номер слайда 3"/>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Tree>
    <p:extLst>
      <p:ext uri="{BB962C8B-B14F-4D97-AF65-F5344CB8AC3E}">
        <p14:creationId xmlns:p14="http://schemas.microsoft.com/office/powerpoint/2010/main" val="2390798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62000" y="555479"/>
            <a:ext cx="3838776" cy="1921022"/>
          </a:xfrm>
        </p:spPr>
        <p:txBody>
          <a:bodyPr rtlCol="0" anchor="t">
            <a:noAutofit/>
          </a:bodyPr>
          <a:lstStyle>
            <a:lvl1pPr>
              <a:lnSpc>
                <a:spcPct val="93000"/>
              </a:lnSpc>
              <a:defRPr sz="4400"/>
            </a:lvl1pPr>
          </a:lstStyle>
          <a:p>
            <a:pPr rtl="0"/>
            <a:r>
              <a:rPr lang="ru-RU" noProof="0"/>
              <a:t>СТИЛЬ ОБРАЗЦА ЗАГОЛОВКА</a:t>
            </a:r>
          </a:p>
        </p:txBody>
      </p:sp>
      <p:sp>
        <p:nvSpPr>
          <p:cNvPr id="3" name="Объект 2"/>
          <p:cNvSpPr>
            <a:spLocks noGrp="1"/>
          </p:cNvSpPr>
          <p:nvPr>
            <p:ph idx="1"/>
          </p:nvPr>
        </p:nvSpPr>
        <p:spPr>
          <a:xfrm>
            <a:off x="5181600" y="564147"/>
            <a:ext cx="6248400" cy="5622644"/>
          </a:xfrm>
        </p:spPr>
        <p:txBody>
          <a:bodyPr rtlCol="0"/>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7FD239D4-A8C6-47B6-89DD-852A4EAA927F}" type="datetime8">
              <a:rPr lang="ru-RU" noProof="0" smtClean="0"/>
              <a:t>08.02.2022 10:23</a:t>
            </a:fld>
            <a:endParaRPr lang="ru-RU" noProof="0"/>
          </a:p>
        </p:txBody>
      </p:sp>
      <p:sp>
        <p:nvSpPr>
          <p:cNvPr id="6" name="Нижний колонтитул 5"/>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Tree>
    <p:extLst>
      <p:ext uri="{BB962C8B-B14F-4D97-AF65-F5344CB8AC3E}">
        <p14:creationId xmlns:p14="http://schemas.microsoft.com/office/powerpoint/2010/main" val="2381133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62000" y="555479"/>
            <a:ext cx="3838776" cy="1921022"/>
          </a:xfrm>
        </p:spPr>
        <p:txBody>
          <a:bodyPr rtlCol="0" anchor="t">
            <a:noAutofit/>
          </a:bodyPr>
          <a:lstStyle>
            <a:lvl1pPr>
              <a:lnSpc>
                <a:spcPct val="93000"/>
              </a:lnSpc>
              <a:defRPr sz="4400"/>
            </a:lvl1pPr>
          </a:lstStyle>
          <a:p>
            <a:pPr rtl="0"/>
            <a:r>
              <a:rPr lang="ru-RU" noProof="0"/>
              <a:t>СТИЛЬ ОБРАЗЦА ЗАГОЛОВКА</a:t>
            </a:r>
          </a:p>
        </p:txBody>
      </p:sp>
      <p:sp>
        <p:nvSpPr>
          <p:cNvPr id="4" name="Текст 3"/>
          <p:cNvSpPr>
            <a:spLocks noGrp="1"/>
          </p:cNvSpPr>
          <p:nvPr>
            <p:ph type="body" sz="half" idx="2"/>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221C2C93-70E6-4D03-92AA-C7384FF58B2E}" type="datetime8">
              <a:rPr lang="ru-RU" noProof="0" smtClean="0"/>
              <a:t>08.02.2022 10:23</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a:t>Добавить нижний колонтитул</a:t>
            </a:r>
          </a:p>
          <a:p>
            <a:pPr rtl="0"/>
            <a:endParaRPr lang="ru-RU" noProof="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ru-RU" noProof="0" smtClean="0"/>
              <a:pPr/>
              <a:t>‹#›</a:t>
            </a:fld>
            <a:endParaRPr lang="ru-RU" noProof="0"/>
          </a:p>
        </p:txBody>
      </p:sp>
      <p:sp>
        <p:nvSpPr>
          <p:cNvPr id="8" name="Рисунок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p>
        </p:txBody>
      </p:sp>
    </p:spTree>
    <p:extLst>
      <p:ext uri="{BB962C8B-B14F-4D97-AF65-F5344CB8AC3E}">
        <p14:creationId xmlns:p14="http://schemas.microsoft.com/office/powerpoint/2010/main" val="40378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108602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19235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38343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964883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95288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43599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2/8/2022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0707122"/>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9" name="Полилиния 6" title="Фигура номера страницы">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2" name="Заголовок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ru-RU" noProof="0"/>
              <a:t>Образец заголовка</a:t>
            </a:r>
          </a:p>
        </p:txBody>
      </p:sp>
      <p:sp>
        <p:nvSpPr>
          <p:cNvPr id="3" name="Текст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BFA968BF-6CF3-4B7F-8903-2BAC597AC6C3}" type="datetime8">
              <a:rPr lang="ru-RU" noProof="0" smtClean="0"/>
              <a:t>08.02.2022 10:23</a:t>
            </a:fld>
            <a:endParaRPr lang="ru-RU" noProof="0"/>
          </a:p>
        </p:txBody>
      </p:sp>
      <p:sp>
        <p:nvSpPr>
          <p:cNvPr id="5" name="Нижний колонтитул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r>
              <a:rPr lang="ru-RU" noProof="0"/>
              <a:t>Добавить нижний колонтитул </a:t>
            </a:r>
          </a:p>
        </p:txBody>
      </p:sp>
      <p:sp>
        <p:nvSpPr>
          <p:cNvPr id="6" name="Номер слайда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tx2"/>
                </a:solidFill>
                <a:latin typeface="+mj-lt"/>
              </a:defRPr>
            </a:lvl1pPr>
          </a:lstStyle>
          <a:p>
            <a:pPr rtl="0"/>
            <a:fld id="{7AAC19ED-7CFA-4AF2-BE7E-6017F4B12C94}" type="slidenum">
              <a:rPr lang="ru-RU" noProof="0" smtClean="0"/>
              <a:pPr/>
              <a:t>‹#›</a:t>
            </a:fld>
            <a:endParaRPr lang="ru-RU" noProof="0"/>
          </a:p>
        </p:txBody>
      </p:sp>
      <p:cxnSp>
        <p:nvCxnSpPr>
          <p:cNvPr id="10" name="Прямая соединительная линия 9" title="Горизонтальная линейка"/>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11665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95269" y="1187934"/>
            <a:ext cx="9001462" cy="2387600"/>
          </a:xfrm>
        </p:spPr>
        <p:style>
          <a:lnRef idx="2">
            <a:schemeClr val="dk1"/>
          </a:lnRef>
          <a:fillRef idx="1">
            <a:schemeClr val="lt1"/>
          </a:fillRef>
          <a:effectRef idx="0">
            <a:schemeClr val="dk1"/>
          </a:effectRef>
          <a:fontRef idx="minor">
            <a:schemeClr val="dk1"/>
          </a:fontRef>
        </p:style>
        <p:txBody>
          <a:bodyPr>
            <a:normAutofit fontScale="90000"/>
          </a:bodyPr>
          <a:lstStyle/>
          <a:p>
            <a:r>
              <a:rPr lang="ru-RU" sz="6000" dirty="0"/>
              <a:t>Этика юриста</a:t>
            </a:r>
            <a:r>
              <a:rPr lang="ru-RU" dirty="0"/>
              <a:t>. </a:t>
            </a:r>
            <a:br>
              <a:rPr lang="ru-RU" dirty="0"/>
            </a:br>
            <a:r>
              <a:rPr lang="ru-RU" dirty="0"/>
              <a:t>Допустимые и недопустимые аргументации</a:t>
            </a:r>
          </a:p>
        </p:txBody>
      </p:sp>
      <p:sp>
        <p:nvSpPr>
          <p:cNvPr id="3" name="Подзаголовок 2"/>
          <p:cNvSpPr>
            <a:spLocks noGrp="1"/>
          </p:cNvSpPr>
          <p:nvPr>
            <p:ph type="subTitle" idx="1"/>
          </p:nvPr>
        </p:nvSpPr>
        <p:spPr>
          <a:xfrm>
            <a:off x="9497781" y="5774491"/>
            <a:ext cx="2694219" cy="1655762"/>
          </a:xfrm>
        </p:spPr>
        <p:txBody>
          <a:bodyPr>
            <a:normAutofit/>
          </a:bodyPr>
          <a:lstStyle/>
          <a:p>
            <a:pPr algn="l"/>
            <a:r>
              <a:rPr lang="ru-RU" dirty="0">
                <a:effectLst>
                  <a:outerShdw blurRad="38100" dist="38100" dir="2700000" algn="tl">
                    <a:srgbClr val="000000">
                      <a:alpha val="43137"/>
                    </a:srgbClr>
                  </a:outerShdw>
                </a:effectLst>
              </a:rPr>
              <a:t>Работу выполнил:</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Исломов Тимур</a:t>
            </a:r>
          </a:p>
        </p:txBody>
      </p:sp>
    </p:spTree>
    <p:extLst>
      <p:ext uri="{BB962C8B-B14F-4D97-AF65-F5344CB8AC3E}">
        <p14:creationId xmlns:p14="http://schemas.microsoft.com/office/powerpoint/2010/main" val="11726705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913795" y="0"/>
            <a:ext cx="10353761" cy="145473"/>
          </a:xfrm>
        </p:spPr>
        <p:txBody>
          <a:bodyPr>
            <a:normAutofit fontScale="90000"/>
          </a:bodyPr>
          <a:lstStyle/>
          <a:p>
            <a:pPr algn="l"/>
            <a:r>
              <a:rPr lang="ru-RU" dirty="0">
                <a:effectLst/>
              </a:rPr>
              <a:t/>
            </a:r>
            <a:br>
              <a:rPr lang="ru-RU" dirty="0">
                <a:effectLst/>
              </a:rPr>
            </a:br>
            <a:endParaRPr lang="ru-RU" dirty="0"/>
          </a:p>
        </p:txBody>
      </p:sp>
      <p:sp>
        <p:nvSpPr>
          <p:cNvPr id="3" name="Объект 2"/>
          <p:cNvSpPr>
            <a:spLocks noGrp="1"/>
          </p:cNvSpPr>
          <p:nvPr>
            <p:ph idx="1"/>
          </p:nvPr>
        </p:nvSpPr>
        <p:spPr>
          <a:xfrm>
            <a:off x="290341" y="581892"/>
            <a:ext cx="5954595" cy="5922818"/>
          </a:xfrm>
        </p:spPr>
        <p:txBody>
          <a:bodyPr>
            <a:normAutofit/>
          </a:bodyPr>
          <a:lstStyle/>
          <a:p>
            <a:pPr marL="0" indent="0">
              <a:buNone/>
            </a:pPr>
            <a:r>
              <a:rPr lang="ru-RU" dirty="0">
                <a:effectLst/>
              </a:rPr>
              <a:t>Стремясь упорядочить выработанные этические правила профессиональной деятельности, многие российские адвокатские и юридические сообщества приняли кодексы адвокатской этики, в которых заложили общие, основополагающие правила и принципы профессионального поведения адвокатов. Так, в частности, кодексы адвокатской этики приняты Международным союзом (Содружеством) адвокатов, Гильдией российских адвокатов, Межрегиональной коллегией адвокатов помощи предпринимателям и гражданам.</a:t>
            </a:r>
            <a:r>
              <a:rPr lang="en-US" dirty="0">
                <a:effectLst/>
              </a:rPr>
              <a:t/>
            </a:r>
            <a:br>
              <a:rPr lang="en-US" dirty="0">
                <a:effectLst/>
              </a:rPr>
            </a:br>
            <a:r>
              <a:rPr lang="ru-RU" dirty="0">
                <a:effectLst/>
              </a:rPr>
              <a:t>Существование и деятельность адвокатского сообщества невозможны без соблюдения корпоративной дисциплины и профессиональной этики, заботы адвокатов о своих чести и достоинстве, а также об авторитете адвокатуры.</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5" y="665018"/>
            <a:ext cx="5827214" cy="4334335"/>
          </a:xfrm>
          <a:prstGeom prst="rect">
            <a:avLst/>
          </a:prstGeom>
          <a:ln>
            <a:noFill/>
          </a:ln>
          <a:effectLst>
            <a:softEdge rad="112500"/>
          </a:effectLst>
        </p:spPr>
      </p:pic>
    </p:spTree>
    <p:extLst>
      <p:ext uri="{BB962C8B-B14F-4D97-AF65-F5344CB8AC3E}">
        <p14:creationId xmlns:p14="http://schemas.microsoft.com/office/powerpoint/2010/main" val="8963068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886" y="142009"/>
            <a:ext cx="10353762" cy="970450"/>
          </a:xfrm>
        </p:spPr>
        <p:txBody>
          <a:bodyPr>
            <a:normAutofit fontScale="90000"/>
          </a:bodyPr>
          <a:lstStyle/>
          <a:p>
            <a:r>
              <a:rPr lang="ru-RU" b="1" dirty="0">
                <a:effectLst/>
              </a:rPr>
              <a:t>Принципы и нормы профессионального поведения адвоката</a:t>
            </a:r>
            <a:endParaRPr lang="ru-RU" dirty="0"/>
          </a:p>
        </p:txBody>
      </p:sp>
      <p:sp>
        <p:nvSpPr>
          <p:cNvPr id="3" name="Объект 2"/>
          <p:cNvSpPr>
            <a:spLocks noGrp="1"/>
          </p:cNvSpPr>
          <p:nvPr>
            <p:ph idx="1"/>
          </p:nvPr>
        </p:nvSpPr>
        <p:spPr>
          <a:xfrm>
            <a:off x="227994" y="1330037"/>
            <a:ext cx="7180723" cy="5766954"/>
          </a:xfrm>
        </p:spPr>
        <p:txBody>
          <a:bodyPr>
            <a:normAutofit/>
          </a:bodyPr>
          <a:lstStyle/>
          <a:p>
            <a:r>
              <a:rPr lang="ru-RU" dirty="0">
                <a:effectLst/>
              </a:rPr>
              <a:t>В тех случаях, когда вопросы профессиональной этики адвоката не урегулированы законодательством об адвокатской деятельности и адвокатуре или настоящим Кодексом, адвокат обязан соблюдать сложившиеся в адвокатуре обычаи и традиции, соответствующие общим принципам нравственности в обществе.</a:t>
            </a:r>
            <a:endParaRPr lang="en-US" dirty="0">
              <a:effectLst/>
            </a:endParaRPr>
          </a:p>
          <a:p>
            <a:r>
              <a:rPr lang="ru-RU" dirty="0">
                <a:effectLst/>
              </a:rPr>
              <a:t>Адвокат должен избегать действий, направленных к подрыву доверия.</a:t>
            </a:r>
            <a:endParaRPr lang="en-US" dirty="0">
              <a:effectLst/>
            </a:endParaRPr>
          </a:p>
          <a:p>
            <a:r>
              <a:rPr lang="ru-RU" dirty="0">
                <a:effectLst/>
              </a:rPr>
              <a:t>В целях сохранения профессиональной тайны адвокат должен вести делопроизводство отдельно от материалов и документов, принадлежащих доверителю. Материалы, входящие в состав адвокатского производства по делу, а также переписка адвоката с доверителем должны быть ясным и недвусмысленным образом обозначены как принадлежащие адвокату или исходящие от него.</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181" y="1330037"/>
            <a:ext cx="3969327" cy="4872395"/>
          </a:xfrm>
          <a:prstGeom prst="rect">
            <a:avLst/>
          </a:prstGeom>
          <a:ln>
            <a:noFill/>
          </a:ln>
          <a:effectLst>
            <a:softEdge rad="112500"/>
          </a:effectLst>
        </p:spPr>
      </p:pic>
    </p:spTree>
    <p:extLst>
      <p:ext uri="{BB962C8B-B14F-4D97-AF65-F5344CB8AC3E}">
        <p14:creationId xmlns:p14="http://schemas.microsoft.com/office/powerpoint/2010/main" val="20813594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4" y="640773"/>
            <a:ext cx="10353762" cy="970450"/>
          </a:xfrm>
        </p:spPr>
        <p:txBody>
          <a:bodyPr>
            <a:normAutofit fontScale="90000"/>
          </a:bodyPr>
          <a:lstStyle/>
          <a:p>
            <a:r>
              <a:rPr lang="ru-RU" dirty="0">
                <a:effectLst/>
              </a:rPr>
              <a:t>Этические правила поведения адвоката при общении с коллегами</a:t>
            </a:r>
            <a:endParaRPr lang="ru-RU" dirty="0"/>
          </a:p>
        </p:txBody>
      </p:sp>
      <p:sp>
        <p:nvSpPr>
          <p:cNvPr id="3" name="Объект 2"/>
          <p:cNvSpPr>
            <a:spLocks noGrp="1"/>
          </p:cNvSpPr>
          <p:nvPr>
            <p:ph idx="1"/>
          </p:nvPr>
        </p:nvSpPr>
        <p:spPr>
          <a:xfrm>
            <a:off x="5621482" y="1732448"/>
            <a:ext cx="5646074" cy="4917733"/>
          </a:xfrm>
        </p:spPr>
        <p:txBody>
          <a:bodyPr>
            <a:normAutofit lnSpcReduction="10000"/>
          </a:bodyPr>
          <a:lstStyle/>
          <a:p>
            <a:r>
              <a:rPr lang="ru-RU" dirty="0">
                <a:effectLst/>
              </a:rPr>
              <a:t>Отношения адвоката с коллегами по профессии должны строиться на нормах порядочности и уважения. Адвокат не должен отказывать в консультации коллеге, если он обратился за помощью. адвокат не должен в беседах с клиентом, публичных выступлениях, в документах, в ходе переговоров допускать бестактных высказываний в отношении деловых или личных качеств другого адвоката, он обязан относиться к нему уважительно. Адвокат не имеет права, ссылаясь на свою деловую репутацию, принижать достоинство, авторитет и деловую репутацию других адвокатов. </a:t>
            </a:r>
            <a:r>
              <a:rPr lang="ru-RU" dirty="0"/>
              <a:t/>
            </a:r>
            <a:br>
              <a:rPr lang="ru-RU" dirty="0"/>
            </a:br>
            <a:r>
              <a:rPr lang="ru-RU" dirty="0">
                <a:effectLst/>
              </a:rPr>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81" y="1732448"/>
            <a:ext cx="5872748" cy="4211152"/>
          </a:xfrm>
          <a:prstGeom prst="rect">
            <a:avLst/>
          </a:prstGeom>
          <a:ln>
            <a:noFill/>
          </a:ln>
          <a:effectLst>
            <a:softEdge rad="112500"/>
          </a:effectLst>
        </p:spPr>
      </p:pic>
    </p:spTree>
    <p:extLst>
      <p:ext uri="{BB962C8B-B14F-4D97-AF65-F5344CB8AC3E}">
        <p14:creationId xmlns:p14="http://schemas.microsoft.com/office/powerpoint/2010/main" val="35296802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214746"/>
            <a:ext cx="10353762" cy="55418"/>
          </a:xfrm>
        </p:spPr>
        <p:txBody>
          <a:bodyPr>
            <a:normAutofit fontScale="90000"/>
          </a:bodyPr>
          <a:lstStyle/>
          <a:p>
            <a:endParaRPr lang="ru-RU" dirty="0"/>
          </a:p>
        </p:txBody>
      </p:sp>
      <p:sp>
        <p:nvSpPr>
          <p:cNvPr id="3" name="Объект 2"/>
          <p:cNvSpPr>
            <a:spLocks noGrp="1"/>
          </p:cNvSpPr>
          <p:nvPr>
            <p:ph idx="1"/>
          </p:nvPr>
        </p:nvSpPr>
        <p:spPr>
          <a:xfrm>
            <a:off x="0" y="3314700"/>
            <a:ext cx="12032673" cy="3543300"/>
          </a:xfrm>
        </p:spPr>
        <p:txBody>
          <a:bodyPr>
            <a:normAutofit/>
          </a:bodyPr>
          <a:lstStyle/>
          <a:p>
            <a:r>
              <a:rPr lang="ru-RU" dirty="0">
                <a:effectLst/>
              </a:rPr>
              <a:t>Одним из важнейших этических правил, безусловно, следует признать добросовестное отношение адвоката к суду. Оно применимо как в отношении поведения адвоката в уголовном, так и в гражданском процессе. «При соблюдении должного уважения к суду адвокат обязан защищать интересы клиента добросовестно и с максимальной для него выгодой, однако не выходя за предусмотренные законодательством рамки». Адвокат не может и не должен влиять на ход правосудия, давая фальсифицированные показания, фальсифицировать факты, осознанно представлять подложные документы, давать (советовать) ложные показания или свидетельства, заведомо для адвоката неверное, неточное толкование положений закона либо нормативных актов или судебной практики, осознанно утверждать что-либо, для чего нет разумного основания в имеющихся в распоряжении суда и/или представленных ему доказательствах, либо утверждать то, что лишь предстоит доказать и/или мотивировать.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66" y="103910"/>
            <a:ext cx="5591580" cy="321079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746" y="103911"/>
            <a:ext cx="6354086" cy="3210790"/>
          </a:xfrm>
          <a:prstGeom prst="rect">
            <a:avLst/>
          </a:prstGeom>
        </p:spPr>
      </p:pic>
    </p:spTree>
    <p:extLst>
      <p:ext uri="{BB962C8B-B14F-4D97-AF65-F5344CB8AC3E}">
        <p14:creationId xmlns:p14="http://schemas.microsoft.com/office/powerpoint/2010/main" val="37091263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62791"/>
            <a:ext cx="10353762" cy="970450"/>
          </a:xfrm>
        </p:spPr>
        <p:txBody>
          <a:bodyPr/>
          <a:lstStyle/>
          <a:p>
            <a:r>
              <a:rPr lang="ru-RU" dirty="0">
                <a:effectLst/>
              </a:rPr>
              <a:t>Адвокат не вправе:</a:t>
            </a:r>
            <a:endParaRPr lang="ru-RU" dirty="0"/>
          </a:p>
        </p:txBody>
      </p:sp>
      <p:sp>
        <p:nvSpPr>
          <p:cNvPr id="3" name="Объект 2"/>
          <p:cNvSpPr>
            <a:spLocks noGrp="1"/>
          </p:cNvSpPr>
          <p:nvPr>
            <p:ph idx="1"/>
          </p:nvPr>
        </p:nvSpPr>
        <p:spPr>
          <a:xfrm>
            <a:off x="488373" y="1059873"/>
            <a:ext cx="5517572" cy="5538354"/>
          </a:xfrm>
        </p:spPr>
        <p:txBody>
          <a:bodyPr>
            <a:normAutofit fontScale="85000" lnSpcReduction="10000"/>
          </a:bodyPr>
          <a:lstStyle/>
          <a:p>
            <a:r>
              <a:rPr lang="ru-RU" dirty="0">
                <a:effectLst/>
              </a:rPr>
              <a:t>действовать вопреки законным интересам доверителя, оказывать ему юридическую помощь, руководствуясь соображениями собственной выгоды, безнравственными интересами или находясь под воздействием давления извне;</a:t>
            </a:r>
            <a:endParaRPr lang="en-US" dirty="0">
              <a:effectLst/>
            </a:endParaRPr>
          </a:p>
          <a:p>
            <a:r>
              <a:rPr lang="ru-RU" dirty="0">
                <a:effectLst/>
              </a:rPr>
              <a:t>занимать по делу позицию, противоположную позиции доверителя, и действовать вопреки его воле, за исключением случаев, когда адвокат-защитник убежден в наличии самооговора своего подзащитного;</a:t>
            </a:r>
            <a:endParaRPr lang="en-US" dirty="0">
              <a:effectLst/>
            </a:endParaRPr>
          </a:p>
          <a:p>
            <a:r>
              <a:rPr lang="ru-RU" dirty="0">
                <a:effectLst/>
              </a:rPr>
              <a:t> навязывать свою помощь лицам и привлекать их в качестве доверителей путем использования личных связей с работниками судебных и правоохранительных органов, обещанием благополучного разрешения дела и другими недостойными способами;</a:t>
            </a:r>
            <a:endParaRPr lang="en-US" dirty="0">
              <a:effectLst/>
            </a:endParaRPr>
          </a:p>
          <a:p>
            <a:r>
              <a:rPr lang="ru-RU" dirty="0">
                <a:effectLst/>
              </a:rPr>
              <a:t>разглашать без согласия доверителя сведения, сообщенные им адвокату в связи с оказанием ему юридической помощи;</a:t>
            </a:r>
            <a:endParaRPr lang="ru-RU" dirty="0"/>
          </a:p>
        </p:txBody>
      </p:sp>
      <mc:AlternateContent xmlns:mc="http://schemas.openxmlformats.org/markup-compatibility/2006">
        <mc:Choice xmlns:am3d="http://schemas.microsoft.com/office/drawing/2017/model3d" xmlns="" Requires="am3d">
          <p:graphicFrame>
            <p:nvGraphicFramePr>
              <p:cNvPr id="4" name="Трехмерная модель 3" descr="Красный крестик">
                <a:extLst>
                  <a:ext uri="{FF2B5EF4-FFF2-40B4-BE49-F238E27FC236}">
                    <a16:creationId xmlns:a16="http://schemas.microsoft.com/office/drawing/2014/main" id="{386C55FA-0832-49ED-936D-EBAC06FFBBB5}"/>
                  </a:ext>
                </a:extLst>
              </p:cNvPr>
              <p:cNvGraphicFramePr>
                <a:graphicFrameLocks noChangeAspect="1"/>
              </p:cNvGraphicFramePr>
              <p:nvPr>
                <p:extLst>
                  <p:ext uri="{D42A27DB-BD31-4B8C-83A1-F6EECF244321}">
                    <p14:modId xmlns:p14="http://schemas.microsoft.com/office/powerpoint/2010/main" val="2909257417"/>
                  </p:ext>
                </p:extLst>
              </p:nvPr>
            </p:nvGraphicFramePr>
            <p:xfrm>
              <a:off x="7195793" y="1585846"/>
              <a:ext cx="3604864" cy="3686307"/>
            </p:xfrm>
            <a:graphic>
              <a:graphicData uri="http://schemas.microsoft.com/office/drawing/2017/model3d">
                <am3d:model3d r:embed="rId2">
                  <am3d:spPr>
                    <a:xfrm>
                      <a:off x="0" y="0"/>
                      <a:ext cx="3604864" cy="3686307"/>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m3d:postTrans dx="0" dy="0" dz="0"/>
                  </am3d:trans>
                  <am3d:raster rName="Office3DRenderer" rVer="16.0.8326">
                    <am3d:blip r:embed="rId3"/>
                  </am3d:raster>
                  <am3d:objViewport viewportSz="54076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Трехмерная модель 3" descr="Красный крестик">
                <a:extLst>
                  <a:ext uri="{FF2B5EF4-FFF2-40B4-BE49-F238E27FC236}">
                    <a16:creationId xmlns:a16="http://schemas.microsoft.com/office/drawing/2014/main" id="{386C55FA-0832-49ED-936D-EBAC06FFBBB5}"/>
                  </a:ext>
                </a:extLst>
              </p:cNvPr>
              <p:cNvPicPr>
                <a:picLocks noGrp="1" noRot="1" noChangeAspect="1" noMove="1" noResize="1" noEditPoints="1" noAdjustHandles="1" noChangeArrowheads="1" noChangeShapeType="1" noCrop="1"/>
              </p:cNvPicPr>
              <p:nvPr/>
            </p:nvPicPr>
            <p:blipFill>
              <a:blip r:embed="rId4"/>
              <a:stretch>
                <a:fillRect/>
              </a:stretch>
            </p:blipFill>
            <p:spPr>
              <a:xfrm>
                <a:off x="7195793" y="1585846"/>
                <a:ext cx="3604864" cy="3686307"/>
              </a:xfrm>
              <a:prstGeom prst="rect">
                <a:avLst/>
              </a:prstGeom>
            </p:spPr>
          </p:pic>
        </mc:Fallback>
      </mc:AlternateContent>
    </p:spTree>
    <p:extLst>
      <p:ext uri="{BB962C8B-B14F-4D97-AF65-F5344CB8AC3E}">
        <p14:creationId xmlns:p14="http://schemas.microsoft.com/office/powerpoint/2010/main" val="215741556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mph" presetSubtype="128" repeatCount="indefinite" fill="hold" nodeType="clickEffect">
                                  <p:stCondLst>
                                    <p:cond delay="0"/>
                                  </p:stCondLst>
                                  <p:childTnLst>
                                    <p:animRot by="21600000">
                                      <p:cBhvr>
                                        <p:cTn id="6" dur="20000" fill="hold"/>
                                        <p:tgtEl>
                                          <p:spTgt spid="4"/>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20277" y="252154"/>
            <a:ext cx="10353762" cy="45719"/>
          </a:xfrm>
        </p:spPr>
        <p:txBody>
          <a:bodyPr>
            <a:normAutofit fontScale="90000"/>
          </a:bodyPr>
          <a:lstStyle/>
          <a:p>
            <a:endParaRPr lang="ru-RU" dirty="0"/>
          </a:p>
        </p:txBody>
      </p:sp>
      <p:sp>
        <p:nvSpPr>
          <p:cNvPr id="3" name="Объект 2"/>
          <p:cNvSpPr>
            <a:spLocks noGrp="1"/>
          </p:cNvSpPr>
          <p:nvPr>
            <p:ph idx="1"/>
          </p:nvPr>
        </p:nvSpPr>
        <p:spPr>
          <a:xfrm>
            <a:off x="394855" y="602672"/>
            <a:ext cx="5465618" cy="6016337"/>
          </a:xfrm>
        </p:spPr>
        <p:txBody>
          <a:bodyPr>
            <a:normAutofit/>
          </a:bodyPr>
          <a:lstStyle/>
          <a:p>
            <a:r>
              <a:rPr lang="ru-RU" dirty="0">
                <a:effectLst/>
              </a:rPr>
              <a:t> Закон и нравственность в профессии адвоката выше воли доверителя. Никакие пожелания, просьбы или указания доверителя, направленные к несоблюдению закона или нарушению правил, предусмотренных настоящим Кодексом, не могут быть исполнены адвокатом.</a:t>
            </a:r>
          </a:p>
          <a:p>
            <a:r>
              <a:rPr lang="ru-RU" dirty="0">
                <a:effectLst/>
              </a:rPr>
              <a:t> Адвокат не вправе давать лицу, обратившемуся за оказанием юридической помощи, или доверителю обещания положительного результата выполнения поручения, которые могут прямо или косвенно свидетельствовать о том, что адвокат для достижения этой цели намерен воспользоваться другими средствами, кроме добросовестного выполнения своих обязанностей.</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782" y="519545"/>
            <a:ext cx="6296892" cy="5808520"/>
          </a:xfrm>
          <a:prstGeom prst="rect">
            <a:avLst/>
          </a:prstGeom>
          <a:ln>
            <a:noFill/>
          </a:ln>
          <a:effectLst>
            <a:softEdge rad="112500"/>
          </a:effectLst>
        </p:spPr>
      </p:pic>
    </p:spTree>
    <p:extLst>
      <p:ext uri="{BB962C8B-B14F-4D97-AF65-F5344CB8AC3E}">
        <p14:creationId xmlns:p14="http://schemas.microsoft.com/office/powerpoint/2010/main" val="38526699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ppt_w"/>
                                          </p:val>
                                        </p:tav>
                                        <p:tav tm="100000">
                                          <p:val>
                                            <p:strVal val="#ppt_w"/>
                                          </p:val>
                                        </p:tav>
                                      </p:tavLst>
                                    </p:anim>
                                    <p:anim calcmode="lin" valueType="num">
                                      <p:cBhvr>
                                        <p:cTn id="8" dur="5000" fill="hold"/>
                                        <p:tgtEl>
                                          <p:spTgt spid="4"/>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913795" y="145471"/>
            <a:ext cx="10353762" cy="45719"/>
          </a:xfrm>
        </p:spPr>
        <p:txBody>
          <a:bodyPr>
            <a:normAutofit fontScale="90000"/>
          </a:bodyPr>
          <a:lstStyle/>
          <a:p>
            <a:endParaRPr lang="ru-RU" dirty="0"/>
          </a:p>
        </p:txBody>
      </p:sp>
      <p:sp>
        <p:nvSpPr>
          <p:cNvPr id="3" name="Объект 2"/>
          <p:cNvSpPr>
            <a:spLocks noGrp="1"/>
          </p:cNvSpPr>
          <p:nvPr>
            <p:ph idx="1"/>
          </p:nvPr>
        </p:nvSpPr>
        <p:spPr>
          <a:xfrm>
            <a:off x="571500" y="145471"/>
            <a:ext cx="10696057" cy="5645729"/>
          </a:xfrm>
        </p:spPr>
        <p:txBody>
          <a:bodyPr/>
          <a:lstStyle/>
          <a:p>
            <a:r>
              <a:rPr lang="ru-RU" dirty="0">
                <a:effectLst/>
              </a:rPr>
              <a:t>Существование свободного общества и свободного человека практически невозможно без компетентных и независимых юристов-адвокатов. Ввиду особой важности выполняемой адвокатами миссии, предъявляемые к ним профессионально-этические требования выходят за рамки требований, подлежащих исполнению просто законопослушным гражданином. Адвокат обязан исполнять свой долг достойно, честно, независимо, на должно профессиональном уровне и с необходимой тщательностью, а также обязан сохранять профессиональную тайну. Нравственность, компетенция и независимость - вот суть профессии адвоката. Достижение этих высоких, но жизненно необходимых требований к личности адвоката должно быть сердцевиной деятельности каждого сообщества адвокатов. </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3286991"/>
            <a:ext cx="4622222" cy="3067846"/>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954" y="3286991"/>
            <a:ext cx="5577902" cy="3067846"/>
          </a:xfrm>
          <a:prstGeom prst="rect">
            <a:avLst/>
          </a:prstGeom>
          <a:ln>
            <a:noFill/>
          </a:ln>
          <a:effectLst>
            <a:softEdge rad="112500"/>
          </a:effectLst>
        </p:spPr>
      </p:pic>
    </p:spTree>
    <p:extLst>
      <p:ext uri="{BB962C8B-B14F-4D97-AF65-F5344CB8AC3E}">
        <p14:creationId xmlns:p14="http://schemas.microsoft.com/office/powerpoint/2010/main" val="6470092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9886" y="166255"/>
            <a:ext cx="10353762" cy="1922319"/>
          </a:xfrm>
        </p:spPr>
        <p:txBody>
          <a:bodyPr/>
          <a:lstStyle/>
          <a:p>
            <a:pPr marL="36900" indent="0">
              <a:buNone/>
            </a:pPr>
            <a:r>
              <a:rPr lang="ru-RU" dirty="0">
                <a:effectLst/>
              </a:rPr>
              <a:t>Клиент профессионального адвоката защищен и имеет более выгодное положение хотя бы потому, что на адвоката распространяются правила конфиденциальности, профессиональных критериев заботы адвоката о деле, полномочий суда по отношению к профессиональным адвокатам, наконец, рассматриваемые нами правила профессиональной этики адвоката.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838" y="1839191"/>
            <a:ext cx="8172932" cy="4925290"/>
          </a:xfrm>
          <a:prstGeom prst="rect">
            <a:avLst/>
          </a:prstGeom>
          <a:ln>
            <a:noFill/>
          </a:ln>
          <a:effectLst>
            <a:softEdge rad="112500"/>
          </a:effectLst>
        </p:spPr>
      </p:pic>
    </p:spTree>
    <p:extLst>
      <p:ext uri="{BB962C8B-B14F-4D97-AF65-F5344CB8AC3E}">
        <p14:creationId xmlns:p14="http://schemas.microsoft.com/office/powerpoint/2010/main" val="204899325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49F43D-E43A-49B5-B781-48DF10A5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5720" y="968938"/>
            <a:ext cx="10278846" cy="4932523"/>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5">
            <a:extLst>
              <a:ext uri="{FF2B5EF4-FFF2-40B4-BE49-F238E27FC236}">
                <a16:creationId xmlns:a16="http://schemas.microsoft.com/office/drawing/2014/main" id="{5BAC061C-F96B-4203-B09C-FFE731C25D88}"/>
              </a:ext>
            </a:extLst>
          </p:cNvPr>
          <p:cNvPicPr>
            <a:picLocks noChangeAspect="1"/>
          </p:cNvPicPr>
          <p:nvPr/>
        </p:nvPicPr>
        <p:blipFill>
          <a:blip r:embed="rId3"/>
          <a:stretch>
            <a:fillRect/>
          </a:stretch>
        </p:blipFill>
        <p:spPr>
          <a:xfrm>
            <a:off x="1650557" y="982942"/>
            <a:ext cx="12290526" cy="6935436"/>
          </a:xfrm>
          <a:prstGeom prst="rect">
            <a:avLst/>
          </a:prstGeom>
        </p:spPr>
      </p:pic>
    </p:spTree>
    <p:extLst>
      <p:ext uri="{BB962C8B-B14F-4D97-AF65-F5344CB8AC3E}">
        <p14:creationId xmlns:p14="http://schemas.microsoft.com/office/powerpoint/2010/main" val="19808284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622" y="2770909"/>
            <a:ext cx="10353762" cy="970450"/>
          </a:xfrm>
        </p:spPr>
        <p:txBody>
          <a:bodyPr/>
          <a:lstStyle/>
          <a:p>
            <a:r>
              <a:rPr lang="ru-RU" dirty="0"/>
              <a:t>Спасибо за внимание!</a:t>
            </a:r>
          </a:p>
        </p:txBody>
      </p:sp>
      <p:pic>
        <p:nvPicPr>
          <p:cNvPr id="3" name="Рисунок 2">
            <a:extLst>
              <a:ext uri="{FF2B5EF4-FFF2-40B4-BE49-F238E27FC236}">
                <a16:creationId xmlns:a16="http://schemas.microsoft.com/office/drawing/2014/main" id="{ACA1B9B9-FAB2-408B-A072-CB16A7EFFB5F}"/>
              </a:ext>
            </a:extLst>
          </p:cNvPr>
          <p:cNvPicPr>
            <a:picLocks noChangeAspect="1"/>
          </p:cNvPicPr>
          <p:nvPr/>
        </p:nvPicPr>
        <p:blipFill>
          <a:blip r:embed="rId2"/>
          <a:stretch>
            <a:fillRect/>
          </a:stretch>
        </p:blipFill>
        <p:spPr>
          <a:xfrm>
            <a:off x="1589649" y="325315"/>
            <a:ext cx="9298745" cy="6207369"/>
          </a:xfrm>
          <a:prstGeom prst="rect">
            <a:avLst/>
          </a:prstGeom>
        </p:spPr>
      </p:pic>
    </p:spTree>
    <p:extLst>
      <p:ext uri="{BB962C8B-B14F-4D97-AF65-F5344CB8AC3E}">
        <p14:creationId xmlns:p14="http://schemas.microsoft.com/office/powerpoint/2010/main" val="413251149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599"/>
            <a:ext cx="10353762" cy="5458691"/>
          </a:xfrm>
        </p:spPr>
        <p:style>
          <a:lnRef idx="2">
            <a:schemeClr val="dk1"/>
          </a:lnRef>
          <a:fillRef idx="1">
            <a:schemeClr val="lt1"/>
          </a:fillRef>
          <a:effectRef idx="0">
            <a:schemeClr val="dk1"/>
          </a:effectRef>
          <a:fontRef idx="minor">
            <a:schemeClr val="dk1"/>
          </a:fontRef>
        </p:style>
        <p:txBody>
          <a:bodyPr>
            <a:normAutofit/>
          </a:bodyPr>
          <a:lstStyle/>
          <a:p>
            <a:r>
              <a:rPr lang="ru-RU" sz="2700" dirty="0">
                <a:effectLst/>
              </a:rPr>
              <a:t>Юридическая этика – часть общей этики, представляет собой совокупность принципов и норм поведения работников юридической профессии, обеспечивающих нравственный характер их трудовой деятельности и внеслужебного поведения</a:t>
            </a:r>
            <a:endParaRPr lang="ru-RU" dirty="0"/>
          </a:p>
        </p:txBody>
      </p:sp>
    </p:spTree>
    <p:extLst>
      <p:ext uri="{BB962C8B-B14F-4D97-AF65-F5344CB8AC3E}">
        <p14:creationId xmlns:p14="http://schemas.microsoft.com/office/powerpoint/2010/main" val="10284201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AAAD492-458A-48AC-9DAC-B288F24DFC79}"/>
              </a:ext>
            </a:extLst>
          </p:cNvPr>
          <p:cNvSpPr>
            <a:spLocks noGrp="1"/>
          </p:cNvSpPr>
          <p:nvPr>
            <p:ph type="title"/>
          </p:nvPr>
        </p:nvSpPr>
        <p:spPr/>
        <p:txBody>
          <a:bodyPr/>
          <a:lstStyle/>
          <a:p>
            <a:endParaRPr lang="ru-RU"/>
          </a:p>
        </p:txBody>
      </p:sp>
      <p:pic>
        <p:nvPicPr>
          <p:cNvPr id="5" name="Рисунок 4">
            <a:extLst>
              <a:ext uri="{FF2B5EF4-FFF2-40B4-BE49-F238E27FC236}">
                <a16:creationId xmlns:a16="http://schemas.microsoft.com/office/drawing/2014/main" id="{E08901C7-4A04-4081-BAC3-91D2479824A6}"/>
              </a:ext>
            </a:extLst>
          </p:cNvPr>
          <p:cNvPicPr>
            <a:picLocks noChangeAspect="1"/>
          </p:cNvPicPr>
          <p:nvPr/>
        </p:nvPicPr>
        <p:blipFill>
          <a:blip r:embed="rId2"/>
          <a:stretch>
            <a:fillRect/>
          </a:stretch>
        </p:blipFill>
        <p:spPr>
          <a:xfrm>
            <a:off x="1294227" y="467751"/>
            <a:ext cx="9720775" cy="6024490"/>
          </a:xfrm>
          <a:prstGeom prst="rect">
            <a:avLst/>
          </a:prstGeom>
        </p:spPr>
      </p:pic>
    </p:spTree>
    <p:extLst>
      <p:ext uri="{BB962C8B-B14F-4D97-AF65-F5344CB8AC3E}">
        <p14:creationId xmlns:p14="http://schemas.microsoft.com/office/powerpoint/2010/main" val="33047612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4328972-D14D-4DE9-B1A6-A8E320BABDD3}"/>
              </a:ext>
            </a:extLst>
          </p:cNvPr>
          <p:cNvPicPr>
            <a:picLocks noChangeAspect="1"/>
          </p:cNvPicPr>
          <p:nvPr/>
        </p:nvPicPr>
        <p:blipFill>
          <a:blip r:embed="rId2"/>
          <a:stretch>
            <a:fillRect/>
          </a:stretch>
        </p:blipFill>
        <p:spPr>
          <a:xfrm>
            <a:off x="984738" y="393895"/>
            <a:ext cx="10311619" cy="6063176"/>
          </a:xfrm>
          <a:prstGeom prst="rect">
            <a:avLst/>
          </a:prstGeom>
        </p:spPr>
      </p:pic>
    </p:spTree>
    <p:extLst>
      <p:ext uri="{BB962C8B-B14F-4D97-AF65-F5344CB8AC3E}">
        <p14:creationId xmlns:p14="http://schemas.microsoft.com/office/powerpoint/2010/main" val="30100387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9BC1E4A-0B98-4954-8C77-3C90F75635B2}"/>
              </a:ext>
            </a:extLst>
          </p:cNvPr>
          <p:cNvSpPr>
            <a:spLocks noGrp="1"/>
          </p:cNvSpPr>
          <p:nvPr>
            <p:ph type="title"/>
          </p:nvPr>
        </p:nvSpPr>
        <p:spPr/>
        <p:txBody>
          <a:bodyPr/>
          <a:lstStyle/>
          <a:p>
            <a:endParaRPr lang="ru-RU"/>
          </a:p>
        </p:txBody>
      </p:sp>
      <p:pic>
        <p:nvPicPr>
          <p:cNvPr id="5" name="Рисунок 4">
            <a:extLst>
              <a:ext uri="{FF2B5EF4-FFF2-40B4-BE49-F238E27FC236}">
                <a16:creationId xmlns:a16="http://schemas.microsoft.com/office/drawing/2014/main" id="{25EFD27F-A84C-492E-AC71-01CC71DF150C}"/>
              </a:ext>
            </a:extLst>
          </p:cNvPr>
          <p:cNvPicPr>
            <a:picLocks noChangeAspect="1"/>
          </p:cNvPicPr>
          <p:nvPr/>
        </p:nvPicPr>
        <p:blipFill rotWithShape="1">
          <a:blip r:embed="rId2"/>
          <a:srcRect b="20573"/>
          <a:stretch/>
        </p:blipFill>
        <p:spPr>
          <a:xfrm>
            <a:off x="717452" y="609600"/>
            <a:ext cx="10813913" cy="5663842"/>
          </a:xfrm>
          <a:prstGeom prst="rect">
            <a:avLst/>
          </a:prstGeom>
        </p:spPr>
      </p:pic>
    </p:spTree>
    <p:extLst>
      <p:ext uri="{BB962C8B-B14F-4D97-AF65-F5344CB8AC3E}">
        <p14:creationId xmlns:p14="http://schemas.microsoft.com/office/powerpoint/2010/main" val="13068796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5915621-EEC9-4660-BB91-1F1974707EFC}"/>
              </a:ext>
            </a:extLst>
          </p:cNvPr>
          <p:cNvSpPr>
            <a:spLocks noGrp="1"/>
          </p:cNvSpPr>
          <p:nvPr>
            <p:ph type="title"/>
          </p:nvPr>
        </p:nvSpPr>
        <p:spPr/>
        <p:txBody>
          <a:bodyPr/>
          <a:lstStyle/>
          <a:p>
            <a:endParaRPr lang="ru-RU"/>
          </a:p>
        </p:txBody>
      </p:sp>
      <p:pic>
        <p:nvPicPr>
          <p:cNvPr id="5" name="Рисунок 4">
            <a:extLst>
              <a:ext uri="{FF2B5EF4-FFF2-40B4-BE49-F238E27FC236}">
                <a16:creationId xmlns:a16="http://schemas.microsoft.com/office/drawing/2014/main" id="{CA744277-7A99-4C38-A4CF-161CE37851C9}"/>
              </a:ext>
            </a:extLst>
          </p:cNvPr>
          <p:cNvPicPr>
            <a:picLocks noChangeAspect="1"/>
          </p:cNvPicPr>
          <p:nvPr/>
        </p:nvPicPr>
        <p:blipFill rotWithShape="1">
          <a:blip r:embed="rId2"/>
          <a:srcRect b="10909"/>
          <a:stretch/>
        </p:blipFill>
        <p:spPr>
          <a:xfrm>
            <a:off x="1055076" y="351693"/>
            <a:ext cx="10223129" cy="6175716"/>
          </a:xfrm>
          <a:prstGeom prst="rect">
            <a:avLst/>
          </a:prstGeom>
        </p:spPr>
      </p:pic>
    </p:spTree>
    <p:extLst>
      <p:ext uri="{BB962C8B-B14F-4D97-AF65-F5344CB8AC3E}">
        <p14:creationId xmlns:p14="http://schemas.microsoft.com/office/powerpoint/2010/main" val="193297685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B57778F-327F-4FF6-80D2-ABD1AB4B635B}"/>
              </a:ext>
            </a:extLst>
          </p:cNvPr>
          <p:cNvPicPr>
            <a:picLocks noChangeAspect="1"/>
          </p:cNvPicPr>
          <p:nvPr/>
        </p:nvPicPr>
        <p:blipFill rotWithShape="1">
          <a:blip r:embed="rId2"/>
          <a:srcRect b="16259"/>
          <a:stretch/>
        </p:blipFill>
        <p:spPr>
          <a:xfrm>
            <a:off x="661182" y="322322"/>
            <a:ext cx="10888393" cy="6213356"/>
          </a:xfrm>
          <a:prstGeom prst="rect">
            <a:avLst/>
          </a:prstGeom>
        </p:spPr>
      </p:pic>
    </p:spTree>
    <p:extLst>
      <p:ext uri="{BB962C8B-B14F-4D97-AF65-F5344CB8AC3E}">
        <p14:creationId xmlns:p14="http://schemas.microsoft.com/office/powerpoint/2010/main" val="18542281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622" y="2770909"/>
            <a:ext cx="10353762" cy="970450"/>
          </a:xfrm>
        </p:spPr>
        <p:txBody>
          <a:bodyPr>
            <a:normAutofit fontScale="90000"/>
          </a:bodyPr>
          <a:lstStyle/>
          <a:p>
            <a:r>
              <a:rPr lang="ru-RU" dirty="0"/>
              <a:t>Однако следует иметь в виду, что недобросовестные оппоненты в спорах порой прибегают к различным недопустимым приемам. </a:t>
            </a:r>
            <a:br>
              <a:rPr lang="ru-RU" dirty="0"/>
            </a:br>
            <a:r>
              <a:rPr lang="ru-RU" dirty="0"/>
              <a:t>Рассмотрим некоторые из них…</a:t>
            </a:r>
            <a:br>
              <a:rPr lang="ru-RU" dirty="0"/>
            </a:br>
            <a:endParaRPr lang="ru-RU" dirty="0"/>
          </a:p>
        </p:txBody>
      </p:sp>
    </p:spTree>
    <p:extLst>
      <p:ext uri="{BB962C8B-B14F-4D97-AF65-F5344CB8AC3E}">
        <p14:creationId xmlns:p14="http://schemas.microsoft.com/office/powerpoint/2010/main" val="2358437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119" y="2199860"/>
            <a:ext cx="10353762" cy="2270368"/>
          </a:xfrm>
        </p:spPr>
        <p:txBody>
          <a:bodyPr>
            <a:noAutofit/>
          </a:bodyPr>
          <a:lstStyle/>
          <a:p>
            <a:r>
              <a:rPr lang="ru-RU" sz="2400" b="1" dirty="0" err="1"/>
              <a:t>Манипулятивпый</a:t>
            </a:r>
            <a:r>
              <a:rPr lang="ru-RU" sz="2400" b="1" dirty="0"/>
              <a:t> уход от контакта</a:t>
            </a:r>
            <a:r>
              <a:rPr lang="ru-RU" sz="2400" dirty="0"/>
              <a:t>. Самые распространенные способы ухода от контакта следующие: </a:t>
            </a:r>
            <a:br>
              <a:rPr lang="ru-RU" sz="2400" dirty="0"/>
            </a:br>
            <a:r>
              <a:rPr lang="ru-RU" sz="2400" dirty="0"/>
              <a:t>1.              показать себя "случайным" человеком в споре: «это не мое дело, но …», «я в этом ничего не понимаю, но...», «не хочу лезть в дела, но ...»"; </a:t>
            </a:r>
            <a:br>
              <a:rPr lang="ru-RU" sz="2400" dirty="0"/>
            </a:br>
            <a:r>
              <a:rPr lang="ru-RU" sz="2400" dirty="0"/>
              <a:t>2.               выразить подозрительность аргументам оппонента: «вы не поняли главное...», «не придавайте этому значения...»; </a:t>
            </a:r>
            <a:br>
              <a:rPr lang="ru-RU" sz="2400" dirty="0"/>
            </a:br>
            <a:r>
              <a:rPr lang="ru-RU" sz="2400" dirty="0"/>
              <a:t>3.               показать, что высказанное мнение относится не к личности оппонента, а в целом о ситуации: «это я не о вас, а так, вообще...», «просто мысли вслух, простите...», «да я просто подумал, что …»; произвести впечатление, что спорящий не разобрался в ситуации или в контексте сказанного: «вы все время надо мной шутите...», «вы меня переоцениваете...».</a:t>
            </a:r>
            <a:r>
              <a:rPr lang="ru-RU" sz="2000" dirty="0"/>
              <a:t/>
            </a:r>
            <a:br>
              <a:rPr lang="ru-RU" sz="2000" dirty="0"/>
            </a:br>
            <a:r>
              <a:rPr lang="ru-RU" sz="2000" dirty="0"/>
              <a:t/>
            </a:r>
            <a:br>
              <a:rPr lang="ru-RU" sz="2000" dirty="0"/>
            </a:br>
            <a:r>
              <a:rPr lang="ru-RU" sz="2000" dirty="0"/>
              <a:t/>
            </a:r>
            <a:br>
              <a:rPr lang="ru-RU" sz="2000" dirty="0"/>
            </a:br>
            <a:endParaRPr lang="ru-RU" sz="2000" dirty="0"/>
          </a:p>
        </p:txBody>
      </p:sp>
    </p:spTree>
    <p:extLst>
      <p:ext uri="{BB962C8B-B14F-4D97-AF65-F5344CB8AC3E}">
        <p14:creationId xmlns:p14="http://schemas.microsoft.com/office/powerpoint/2010/main" val="263496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119" y="3685309"/>
            <a:ext cx="10353762" cy="970450"/>
          </a:xfrm>
        </p:spPr>
        <p:txBody>
          <a:bodyPr>
            <a:normAutofit fontScale="90000"/>
          </a:bodyPr>
          <a:lstStyle/>
          <a:p>
            <a:pPr algn="just"/>
            <a:r>
              <a:rPr lang="ru-RU" sz="3100" b="1" dirty="0"/>
              <a:t>Срывание спора.</a:t>
            </a:r>
            <a:r>
              <a:rPr lang="ru-RU" sz="3100" dirty="0"/>
              <a:t> Не давать говорить считается самой грубой уловкой. Противники постоянно перебивают друг друга, стараются перекричать или просто демонстративно показывают, что не желают слушать: становятся спиной и т.п. Иной раз свидетели спора начинают поддерживать спорящих, наблюдая, что их единомышленнику стало нелегко: они позволяют себе крики неодобрения, демонстративный уход из помещения, все зависит от культурности таких слушателей. вести спор в таких условиях становится невозможно. Многие авторы это называют "сорвать спор". На наш взгляд, противник показывает свое неуважение к спорящей стороне.</a:t>
            </a:r>
            <a:r>
              <a:rPr lang="ru-RU" dirty="0"/>
              <a:t/>
            </a:r>
            <a:br>
              <a:rPr lang="ru-RU" dirty="0"/>
            </a:b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3813224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119" y="3075709"/>
            <a:ext cx="10353762" cy="970450"/>
          </a:xfrm>
        </p:spPr>
        <p:txBody>
          <a:bodyPr>
            <a:normAutofit fontScale="90000"/>
          </a:bodyPr>
          <a:lstStyle/>
          <a:p>
            <a:pPr algn="just"/>
            <a:r>
              <a:rPr lang="ru-RU" sz="2700" b="1" u="sng" dirty="0"/>
              <a:t>Перевод «с больной головы - на здоровую». </a:t>
            </a:r>
            <a:r>
              <a:rPr lang="ru-RU" sz="2700" b="1" dirty="0"/>
              <a:t>Такой прием в споре применяется, когда оппонент достаточно бесцеремонный и наглый. Он не дает другой стороне сказать ни слова, но при этом сам заявляет: «с вами нельзя спорить, вы не отвечаете разумно на мои вопросы», или «потому что вы не даете возможности сказать». Другой раз поступают немного тоньше. Спорящий приводит сильный, но сложный довод, против которого противник не может ничего возразить и тогда он говорит с иронией: "Простите, но я не могу спорить с вами больше. Такие доводы - выше моего понимания. Они слишком умны для меня. Далее такой спор продолжать невозможно, тем не менее вывод будет такой, что раз оппонент не понял довод, то вина в его неумении ясно высказать мысль, а не в его уме спорящего.</a:t>
            </a:r>
            <a:r>
              <a:rPr lang="ru-RU" sz="3100" b="1" dirty="0"/>
              <a:t/>
            </a:r>
            <a:br>
              <a:rPr lang="ru-RU" sz="3100" b="1" dirty="0"/>
            </a:br>
            <a:r>
              <a:rPr lang="ru-RU" sz="3100" b="1" dirty="0"/>
              <a:t/>
            </a:r>
            <a:br>
              <a:rPr lang="ru-RU" sz="3100" b="1" dirty="0"/>
            </a:br>
            <a:endParaRPr lang="ru-RU" dirty="0"/>
          </a:p>
        </p:txBody>
      </p:sp>
    </p:spTree>
    <p:extLst>
      <p:ext uri="{BB962C8B-B14F-4D97-AF65-F5344CB8AC3E}">
        <p14:creationId xmlns:p14="http://schemas.microsoft.com/office/powerpoint/2010/main" val="19964166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622" y="2770909"/>
            <a:ext cx="10353762" cy="970450"/>
          </a:xfrm>
        </p:spPr>
        <p:txBody>
          <a:bodyPr>
            <a:normAutofit fontScale="90000"/>
          </a:bodyPr>
          <a:lstStyle/>
          <a:p>
            <a:r>
              <a:rPr lang="ru-RU" dirty="0"/>
              <a:t>В заключение своего повествования,</a:t>
            </a:r>
            <a:br>
              <a:rPr lang="ru-RU" dirty="0"/>
            </a:br>
            <a:r>
              <a:rPr lang="ru-RU" dirty="0"/>
              <a:t> подводя итог сказанному, </a:t>
            </a:r>
            <a:br>
              <a:rPr lang="ru-RU" dirty="0"/>
            </a:br>
            <a:r>
              <a:rPr lang="ru-RU" dirty="0"/>
              <a:t>следует подчеркнуть следующее:</a:t>
            </a:r>
            <a:br>
              <a:rPr lang="ru-RU" dirty="0"/>
            </a:br>
            <a:r>
              <a:rPr lang="ru-RU" dirty="0"/>
              <a:t/>
            </a:r>
            <a:br>
              <a:rPr lang="ru-RU" dirty="0"/>
            </a:br>
            <a:r>
              <a:rPr lang="ru-RU" dirty="0"/>
              <a:t/>
            </a:r>
            <a:br>
              <a:rPr lang="ru-RU" dirty="0"/>
            </a:br>
            <a:endParaRPr lang="ru-RU" dirty="0"/>
          </a:p>
        </p:txBody>
      </p:sp>
      <p:sp>
        <p:nvSpPr>
          <p:cNvPr id="3" name="TextBox 2">
            <a:extLst>
              <a:ext uri="{FF2B5EF4-FFF2-40B4-BE49-F238E27FC236}">
                <a16:creationId xmlns:a16="http://schemas.microsoft.com/office/drawing/2014/main" id="{FEBE7AA8-C21D-4564-9DD2-F7188DB9B452}"/>
              </a:ext>
            </a:extLst>
          </p:cNvPr>
          <p:cNvSpPr txBox="1"/>
          <p:nvPr/>
        </p:nvSpPr>
        <p:spPr>
          <a:xfrm>
            <a:off x="3366051" y="3873881"/>
            <a:ext cx="6202019" cy="707886"/>
          </a:xfrm>
          <a:prstGeom prst="rect">
            <a:avLst/>
          </a:prstGeom>
          <a:noFill/>
        </p:spPr>
        <p:txBody>
          <a:bodyPr wrap="square" rtlCol="0">
            <a:spAutoFit/>
          </a:bodyPr>
          <a:lstStyle/>
          <a:p>
            <a:r>
              <a:rPr lang="ru-RU" sz="4000" dirty="0"/>
              <a:t>«Ребята</a:t>
            </a:r>
            <a:r>
              <a:rPr lang="en-US" sz="4000" dirty="0"/>
              <a:t>,</a:t>
            </a:r>
            <a:r>
              <a:rPr lang="ru-RU" sz="4000" dirty="0"/>
              <a:t> развивайтесь!»</a:t>
            </a:r>
          </a:p>
        </p:txBody>
      </p:sp>
    </p:spTree>
    <p:extLst>
      <p:ext uri="{BB962C8B-B14F-4D97-AF65-F5344CB8AC3E}">
        <p14:creationId xmlns:p14="http://schemas.microsoft.com/office/powerpoint/2010/main" val="19894795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391478"/>
            <a:ext cx="10353762" cy="4676812"/>
          </a:xfrm>
        </p:spPr>
        <p:txBody>
          <a:bodyPr>
            <a:normAutofit fontScale="90000"/>
          </a:bodyPr>
          <a:lstStyle/>
          <a:p>
            <a:pPr algn="l"/>
            <a:r>
              <a:rPr lang="ru-RU" sz="2800" dirty="0">
                <a:effectLst/>
              </a:rPr>
              <a:t>1) Обеспечение личной безопасности граждан </a:t>
            </a:r>
            <a:br>
              <a:rPr lang="ru-RU" sz="2800" dirty="0">
                <a:effectLst/>
              </a:rPr>
            </a:br>
            <a:r>
              <a:rPr lang="ru-RU" sz="2800" dirty="0">
                <a:effectLst/>
              </a:rPr>
              <a:t/>
            </a:r>
            <a:br>
              <a:rPr lang="ru-RU" sz="2800" dirty="0">
                <a:effectLst/>
              </a:rPr>
            </a:br>
            <a:r>
              <a:rPr lang="ru-RU" sz="2800" dirty="0">
                <a:effectLst/>
              </a:rPr>
              <a:t>2) Предупреждение и пресечение преступлений</a:t>
            </a:r>
            <a:r>
              <a:rPr lang="en-US" sz="2800" dirty="0">
                <a:effectLst/>
              </a:rPr>
              <a:t>,</a:t>
            </a:r>
            <a:r>
              <a:rPr lang="ru-RU" sz="2800" dirty="0">
                <a:effectLst/>
              </a:rPr>
              <a:t> их раскрытие</a:t>
            </a:r>
            <a:br>
              <a:rPr lang="ru-RU" sz="2800" dirty="0">
                <a:effectLst/>
              </a:rPr>
            </a:br>
            <a:r>
              <a:rPr lang="ru-RU" sz="2800" dirty="0">
                <a:effectLst/>
              </a:rPr>
              <a:t/>
            </a:r>
            <a:br>
              <a:rPr lang="ru-RU" sz="2800" dirty="0">
                <a:effectLst/>
              </a:rPr>
            </a:br>
            <a:r>
              <a:rPr lang="ru-RU" sz="2800" dirty="0">
                <a:effectLst/>
              </a:rPr>
              <a:t>3) Охрана общественного порядка </a:t>
            </a:r>
            <a:br>
              <a:rPr lang="ru-RU" sz="2800" dirty="0">
                <a:effectLst/>
              </a:rPr>
            </a:br>
            <a:r>
              <a:rPr lang="ru-RU" sz="2800" dirty="0">
                <a:effectLst/>
              </a:rPr>
              <a:t/>
            </a:r>
            <a:br>
              <a:rPr lang="ru-RU" sz="2800" dirty="0">
                <a:effectLst/>
              </a:rPr>
            </a:br>
            <a:r>
              <a:rPr lang="ru-RU" sz="2800" dirty="0">
                <a:effectLst/>
              </a:rPr>
              <a:t>4) Оказание помощи гражданам, должным лицам, частным и государственным предприятиям, организациям и общественным объединениям в осуществлении их законных прав и интересов</a:t>
            </a:r>
            <a:r>
              <a:rPr lang="ru-RU" dirty="0">
                <a:effectLst/>
              </a:rPr>
              <a:t/>
            </a:r>
            <a:br>
              <a:rPr lang="ru-RU" dirty="0">
                <a:effectLst/>
              </a:rPr>
            </a:br>
            <a:endParaRPr lang="ru-RU" dirty="0"/>
          </a:p>
        </p:txBody>
      </p:sp>
      <p:sp>
        <p:nvSpPr>
          <p:cNvPr id="4" name="TextBox 3">
            <a:extLst>
              <a:ext uri="{FF2B5EF4-FFF2-40B4-BE49-F238E27FC236}">
                <a16:creationId xmlns:a16="http://schemas.microsoft.com/office/drawing/2014/main" id="{85113156-36F3-4C0C-9018-E0B6F03FF07B}"/>
              </a:ext>
            </a:extLst>
          </p:cNvPr>
          <p:cNvSpPr txBox="1"/>
          <p:nvPr/>
        </p:nvSpPr>
        <p:spPr>
          <a:xfrm>
            <a:off x="913795" y="435767"/>
            <a:ext cx="10353762" cy="707886"/>
          </a:xfrm>
          <a:prstGeom prst="rect">
            <a:avLst/>
          </a:prstGeom>
          <a:noFill/>
        </p:spPr>
        <p:txBody>
          <a:bodyPr wrap="square">
            <a:spAutoFit/>
          </a:bodyPr>
          <a:lstStyle/>
          <a:p>
            <a:r>
              <a:rPr lang="ru-RU" sz="4000" dirty="0"/>
              <a:t>Цели и задачи юридической деятельности: </a:t>
            </a:r>
          </a:p>
        </p:txBody>
      </p:sp>
    </p:spTree>
    <p:extLst>
      <p:ext uri="{BB962C8B-B14F-4D97-AF65-F5344CB8AC3E}">
        <p14:creationId xmlns:p14="http://schemas.microsoft.com/office/powerpoint/2010/main" val="4466771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человек, красный&#10;&#10;Автоматически созданное описание">
            <a:extLst>
              <a:ext uri="{FF2B5EF4-FFF2-40B4-BE49-F238E27FC236}">
                <a16:creationId xmlns:a16="http://schemas.microsoft.com/office/drawing/2014/main" id="{BC7FE27A-C9EE-4D64-9EB0-3D3874F5BEA2}"/>
              </a:ext>
            </a:extLst>
          </p:cNvPr>
          <p:cNvPicPr>
            <a:picLocks noChangeAspect="1"/>
          </p:cNvPicPr>
          <p:nvPr/>
        </p:nvPicPr>
        <p:blipFill>
          <a:blip r:embed="rId2"/>
          <a:stretch>
            <a:fillRect/>
          </a:stretch>
        </p:blipFill>
        <p:spPr>
          <a:xfrm>
            <a:off x="0" y="0"/>
            <a:ext cx="12192000" cy="6869538"/>
          </a:xfrm>
          <a:prstGeom prst="rect">
            <a:avLst/>
          </a:prstGeom>
        </p:spPr>
      </p:pic>
      <p:pic>
        <p:nvPicPr>
          <p:cNvPr id="5" name="Рисунок 4">
            <a:extLst>
              <a:ext uri="{FF2B5EF4-FFF2-40B4-BE49-F238E27FC236}">
                <a16:creationId xmlns:a16="http://schemas.microsoft.com/office/drawing/2014/main" id="{22EE4579-E0BF-47F6-91C2-307F209669A6}"/>
              </a:ext>
            </a:extLst>
          </p:cNvPr>
          <p:cNvPicPr>
            <a:picLocks noChangeAspect="1"/>
          </p:cNvPicPr>
          <p:nvPr/>
        </p:nvPicPr>
        <p:blipFill>
          <a:blip r:embed="rId3"/>
          <a:stretch>
            <a:fillRect/>
          </a:stretch>
        </p:blipFill>
        <p:spPr>
          <a:xfrm>
            <a:off x="435373" y="2969434"/>
            <a:ext cx="11321253" cy="2395936"/>
          </a:xfrm>
          <a:prstGeom prst="rect">
            <a:avLst/>
          </a:prstGeom>
        </p:spPr>
      </p:pic>
    </p:spTree>
    <p:extLst>
      <p:ext uri="{BB962C8B-B14F-4D97-AF65-F5344CB8AC3E}">
        <p14:creationId xmlns:p14="http://schemas.microsoft.com/office/powerpoint/2010/main" val="9456012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391478"/>
            <a:ext cx="10353762" cy="4676812"/>
          </a:xfrm>
        </p:spPr>
        <p:txBody>
          <a:bodyPr>
            <a:normAutofit/>
          </a:bodyPr>
          <a:lstStyle/>
          <a:p>
            <a:pPr algn="l"/>
            <a:r>
              <a:rPr lang="ru-RU" sz="2800" dirty="0">
                <a:effectLst/>
              </a:rPr>
              <a:t>1) Реализация высоких нравственных начал общения юриста с его клиентом </a:t>
            </a:r>
            <a:br>
              <a:rPr lang="ru-RU" sz="2800" dirty="0">
                <a:effectLst/>
              </a:rPr>
            </a:br>
            <a:r>
              <a:rPr lang="ru-RU" sz="2800" dirty="0">
                <a:effectLst/>
              </a:rPr>
              <a:t/>
            </a:r>
            <a:br>
              <a:rPr lang="ru-RU" sz="2800" dirty="0">
                <a:effectLst/>
              </a:rPr>
            </a:br>
            <a:r>
              <a:rPr lang="ru-RU" sz="2800" dirty="0">
                <a:effectLst/>
              </a:rPr>
              <a:t>2) Обеспечение внутреннего контроля юриста на основе моральных категорий </a:t>
            </a:r>
            <a:br>
              <a:rPr lang="ru-RU" sz="2800" dirty="0">
                <a:effectLst/>
              </a:rPr>
            </a:br>
            <a:r>
              <a:rPr lang="ru-RU" sz="2800" dirty="0">
                <a:effectLst/>
              </a:rPr>
              <a:t/>
            </a:r>
            <a:br>
              <a:rPr lang="ru-RU" sz="2800" dirty="0">
                <a:effectLst/>
              </a:rPr>
            </a:br>
            <a:r>
              <a:rPr lang="ru-RU" sz="2800" dirty="0">
                <a:effectLst/>
              </a:rPr>
              <a:t>3) Формирование высокого авторитета юридической профессии</a:t>
            </a:r>
            <a:r>
              <a:rPr lang="ru-RU" dirty="0">
                <a:effectLst/>
              </a:rPr>
              <a:t/>
            </a:r>
            <a:br>
              <a:rPr lang="ru-RU" dirty="0">
                <a:effectLst/>
              </a:rPr>
            </a:br>
            <a:endParaRPr lang="ru-RU" dirty="0"/>
          </a:p>
        </p:txBody>
      </p:sp>
      <p:sp>
        <p:nvSpPr>
          <p:cNvPr id="4" name="TextBox 3">
            <a:extLst>
              <a:ext uri="{FF2B5EF4-FFF2-40B4-BE49-F238E27FC236}">
                <a16:creationId xmlns:a16="http://schemas.microsoft.com/office/drawing/2014/main" id="{85113156-36F3-4C0C-9018-E0B6F03FF07B}"/>
              </a:ext>
            </a:extLst>
          </p:cNvPr>
          <p:cNvSpPr txBox="1"/>
          <p:nvPr/>
        </p:nvSpPr>
        <p:spPr>
          <a:xfrm>
            <a:off x="913795" y="299686"/>
            <a:ext cx="9554819" cy="707886"/>
          </a:xfrm>
          <a:prstGeom prst="rect">
            <a:avLst/>
          </a:prstGeom>
          <a:noFill/>
        </p:spPr>
        <p:txBody>
          <a:bodyPr wrap="square">
            <a:spAutoFit/>
          </a:bodyPr>
          <a:lstStyle/>
          <a:p>
            <a:r>
              <a:rPr lang="ru-RU" sz="4000" dirty="0"/>
              <a:t>Цели юридической этики</a:t>
            </a:r>
            <a:r>
              <a:rPr lang="ru-RU" sz="3600" dirty="0"/>
              <a:t>:</a:t>
            </a:r>
          </a:p>
        </p:txBody>
      </p:sp>
    </p:spTree>
    <p:extLst>
      <p:ext uri="{BB962C8B-B14F-4D97-AF65-F5344CB8AC3E}">
        <p14:creationId xmlns:p14="http://schemas.microsoft.com/office/powerpoint/2010/main" val="242509939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119" y="426027"/>
            <a:ext cx="10353762" cy="970450"/>
          </a:xfrm>
        </p:spPr>
        <p:txBody>
          <a:bodyPr>
            <a:normAutofit fontScale="90000"/>
          </a:bodyPr>
          <a:lstStyle/>
          <a:p>
            <a:r>
              <a:rPr lang="ru-RU" b="1" dirty="0">
                <a:effectLst/>
              </a:rPr>
              <a:t>Профессиональная этика</a:t>
            </a:r>
            <a:r>
              <a:rPr lang="ru-RU" dirty="0">
                <a:effectLst/>
              </a:rPr>
              <a:t/>
            </a:r>
            <a:br>
              <a:rPr lang="ru-RU" dirty="0">
                <a:effectLst/>
              </a:rPr>
            </a:br>
            <a:endParaRPr lang="ru-RU" dirty="0"/>
          </a:p>
        </p:txBody>
      </p:sp>
      <p:sp>
        <p:nvSpPr>
          <p:cNvPr id="3" name="Объект 2"/>
          <p:cNvSpPr>
            <a:spLocks noGrp="1"/>
          </p:cNvSpPr>
          <p:nvPr>
            <p:ph idx="1"/>
          </p:nvPr>
        </p:nvSpPr>
        <p:spPr>
          <a:xfrm>
            <a:off x="363076" y="1236519"/>
            <a:ext cx="5372705" cy="5195454"/>
          </a:xfrm>
        </p:spPr>
        <p:txBody>
          <a:bodyPr>
            <a:noAutofit/>
          </a:bodyPr>
          <a:lstStyle/>
          <a:p>
            <a:pPr marL="36900" indent="0">
              <a:buNone/>
            </a:pPr>
            <a:r>
              <a:rPr lang="ru-RU" sz="2400" dirty="0">
                <a:effectLst/>
              </a:rPr>
              <a:t>Профессиональная этика представляет собой совокупность правил поведения определенной социальной группы, обеспечивающих нравственный характер взаимоотношений, обусловленных или сопряженных с профессиональной деятельностью, а также отрасль науки, изучающую специфику проявлений морали в различных видах деятельности</a:t>
            </a:r>
            <a:r>
              <a:rPr lang="en-US" sz="2400" dirty="0">
                <a:effectLst/>
              </a:rPr>
              <a:t>.</a:t>
            </a:r>
            <a:br>
              <a:rPr lang="en-US" sz="2400" dirty="0">
                <a:effectLst/>
              </a:rPr>
            </a:br>
            <a:r>
              <a:rPr lang="ru-RU" sz="2400" dirty="0">
                <a:effectLst/>
              </a:rPr>
              <a:t>В свою очередь, одним из видов профессиональной этики является адвокатская этика.</a:t>
            </a:r>
          </a:p>
          <a:p>
            <a:pPr marL="0" indent="0">
              <a:buNone/>
            </a:pP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666" y="1163783"/>
            <a:ext cx="3694743" cy="5486400"/>
          </a:xfrm>
          <a:prstGeom prst="rect">
            <a:avLst/>
          </a:prstGeom>
          <a:ln>
            <a:noFill/>
          </a:ln>
          <a:effectLst>
            <a:softEdge rad="112500"/>
          </a:effectLst>
        </p:spPr>
      </p:pic>
    </p:spTree>
    <p:extLst>
      <p:ext uri="{BB962C8B-B14F-4D97-AF65-F5344CB8AC3E}">
        <p14:creationId xmlns:p14="http://schemas.microsoft.com/office/powerpoint/2010/main" val="42610449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74073" y="467592"/>
            <a:ext cx="6463145" cy="6109854"/>
          </a:xfrm>
        </p:spPr>
        <p:txBody>
          <a:bodyPr>
            <a:normAutofit/>
          </a:bodyPr>
          <a:lstStyle/>
          <a:p>
            <a:pPr marL="36900" indent="0">
              <a:buNone/>
            </a:pPr>
            <a:r>
              <a:rPr lang="ru-RU" sz="2400" dirty="0">
                <a:effectLst/>
              </a:rPr>
              <a:t>В своей книге «Об адвокате (парадокс)» Э. Пикар указывает, что адвокатская среда не такова, чтобы в ней охотно говорили об адвокатской морали. Это обусловлено прежде всего тем, что нет другой профессии, в которой контраст между проблемами действительности и идеалом проявлялся бы так рельефно, как в адвокатуре. Желая выделить проблему, автор говорит: «Как основательна зловещая шутка, что ни вдова, ни сирота никогда не нуждались бы для защиты их в адвокате, если бы не было другого адвоката для нападения на них! ...я питаю ужас к моей профессии».</a:t>
            </a:r>
            <a:endParaRPr lang="ru-RU" sz="24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673" y="467592"/>
            <a:ext cx="3886976" cy="5545419"/>
          </a:xfrm>
          <a:prstGeom prst="rect">
            <a:avLst/>
          </a:prstGeom>
        </p:spPr>
      </p:pic>
    </p:spTree>
    <p:extLst>
      <p:ext uri="{BB962C8B-B14F-4D97-AF65-F5344CB8AC3E}">
        <p14:creationId xmlns:p14="http://schemas.microsoft.com/office/powerpoint/2010/main" val="29689252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599"/>
            <a:ext cx="10353762" cy="5458691"/>
          </a:xfrm>
        </p:spPr>
        <p:txBody>
          <a:bodyPr>
            <a:normAutofit/>
          </a:bodyPr>
          <a:lstStyle/>
          <a:p>
            <a:r>
              <a:rPr lang="ru-RU" sz="2700" b="1" dirty="0">
                <a:effectLst/>
              </a:rPr>
              <a:t> </a:t>
            </a:r>
            <a:r>
              <a:rPr lang="ru-RU" sz="2700" b="1" dirty="0">
                <a:effectLst>
                  <a:outerShdw blurRad="38100" dist="38100" dir="2700000" algn="tl">
                    <a:srgbClr val="000000">
                      <a:alpha val="43137"/>
                    </a:srgbClr>
                  </a:outerShdw>
                </a:effectLst>
              </a:rPr>
              <a:t>Адвокатская этика </a:t>
            </a:r>
            <a:r>
              <a:rPr lang="ru-RU" sz="2700" dirty="0">
                <a:effectLst/>
              </a:rPr>
              <a:t>-вид профессиональной этики, представляющий собой совокупность правил работников адвокатской профессии, обеспечивающих нравственный характер их деятельности и внеслужебного поведения, а также научную дисциплину, изучающую специфику реализации требований морали в этой области.</a:t>
            </a:r>
            <a:r>
              <a:rPr lang="ru-RU" dirty="0">
                <a:effectLst/>
              </a:rPr>
              <a:t/>
            </a:r>
            <a:br>
              <a:rPr lang="ru-RU" dirty="0">
                <a:effectLst/>
              </a:rPr>
            </a:br>
            <a:endParaRPr lang="ru-RU" dirty="0"/>
          </a:p>
        </p:txBody>
      </p:sp>
    </p:spTree>
    <p:extLst>
      <p:ext uri="{BB962C8B-B14F-4D97-AF65-F5344CB8AC3E}">
        <p14:creationId xmlns:p14="http://schemas.microsoft.com/office/powerpoint/2010/main" val="38641358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1449" y="297872"/>
            <a:ext cx="10353762" cy="6102927"/>
          </a:xfrm>
        </p:spPr>
        <p:txBody>
          <a:bodyPr>
            <a:noAutofit/>
          </a:bodyPr>
          <a:lstStyle/>
          <a:p>
            <a:r>
              <a:rPr lang="ru-RU" sz="2400" b="1" dirty="0">
                <a:effectLst>
                  <a:outerShdw blurRad="38100" dist="38100" dir="2700000" algn="tl">
                    <a:srgbClr val="000000">
                      <a:alpha val="43137"/>
                    </a:srgbClr>
                  </a:outerShdw>
                </a:effectLst>
              </a:rPr>
              <a:t>Предметом</a:t>
            </a:r>
            <a:r>
              <a:rPr lang="ru-RU" sz="2400" dirty="0">
                <a:effectLst/>
              </a:rPr>
              <a:t> адвокатской этики является предписываемое корпоративными правилами должное поведение члена адвокатской ассоциации в тех случаях, когда правовые нормы не устанавливают для него конкретных правил поведения.</a:t>
            </a:r>
            <a:br>
              <a:rPr lang="ru-RU" sz="2400" dirty="0">
                <a:effectLst/>
              </a:rPr>
            </a:br>
            <a:endParaRPr lang="ru-RU" sz="2400" dirty="0"/>
          </a:p>
        </p:txBody>
      </p:sp>
    </p:spTree>
    <p:extLst>
      <p:ext uri="{BB962C8B-B14F-4D97-AF65-F5344CB8AC3E}">
        <p14:creationId xmlns:p14="http://schemas.microsoft.com/office/powerpoint/2010/main" val="3690879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10353762" cy="6092536"/>
          </a:xfrm>
        </p:spPr>
        <p:txBody>
          <a:bodyPr>
            <a:normAutofit/>
          </a:bodyPr>
          <a:lstStyle/>
          <a:p>
            <a:r>
              <a:rPr lang="ru-RU" sz="2000" b="1" dirty="0">
                <a:effectLst>
                  <a:outerShdw blurRad="38100" dist="38100" dir="2700000" algn="tl">
                    <a:srgbClr val="000000">
                      <a:alpha val="43137"/>
                    </a:srgbClr>
                  </a:outerShdw>
                </a:effectLst>
              </a:rPr>
              <a:t>Задача адвокатской этики </a:t>
            </a:r>
            <a:r>
              <a:rPr lang="ru-RU" sz="2000" dirty="0">
                <a:effectLst/>
              </a:rPr>
              <a:t>«...не дать готовые рецепты на все случаи жизни, но научить культуре нравственного мышления, дать надежные ориентиры для решения конкретных ситуаций, влиять на формирование нравственных установок у специалиста в соответствии со специфическими требованиями профессии, объяснение и оценку выработанных адвокатской практикой стереотипов поведения в областях, не урегулированных правом».</a:t>
            </a:r>
            <a:r>
              <a:rPr lang="ru-RU" dirty="0">
                <a:effectLst/>
              </a:rPr>
              <a:t/>
            </a:r>
            <a:br>
              <a:rPr lang="ru-RU" dirty="0">
                <a:effectLst/>
              </a:rPr>
            </a:br>
            <a:endParaRPr lang="ru-RU" dirty="0"/>
          </a:p>
        </p:txBody>
      </p:sp>
    </p:spTree>
    <p:extLst>
      <p:ext uri="{BB962C8B-B14F-4D97-AF65-F5344CB8AC3E}">
        <p14:creationId xmlns:p14="http://schemas.microsoft.com/office/powerpoint/2010/main" val="5689903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рифель">
  <a:themeElements>
    <a:clrScheme name="Грифель">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Грифель">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ифел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Заголовки">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7986_TF33527777" id="{2DD3E1FB-5CFA-4521-883E-812D04995A65}" vid="{D0C04CB7-9620-48B6-899A-06742F73D07D}"/>
    </a:ext>
  </a:extLst>
</a:theme>
</file>

<file path=docProps/app.xml><?xml version="1.0" encoding="utf-8"?>
<Properties xmlns="http://schemas.openxmlformats.org/officeDocument/2006/extended-properties" xmlns:vt="http://schemas.openxmlformats.org/officeDocument/2006/docPropsVTypes">
  <Template>TM04033929[[fn=Грифель]]</Template>
  <TotalTime>616</TotalTime>
  <Words>1629</Words>
  <Application>Microsoft Office PowerPoint</Application>
  <PresentationFormat>Широкоэкранный</PresentationFormat>
  <Paragraphs>38</Paragraphs>
  <Slides>30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30</vt:i4>
      </vt:variant>
    </vt:vector>
  </HeadingPairs>
  <TitlesOfParts>
    <vt:vector size="40" baseType="lpstr">
      <vt:lpstr>Arial</vt:lpstr>
      <vt:lpstr>Calisto MT</vt:lpstr>
      <vt:lpstr>Corbel</vt:lpstr>
      <vt:lpstr>Franklin Gothic Demi</vt:lpstr>
      <vt:lpstr>Franklin Gothic Medium</vt:lpstr>
      <vt:lpstr>Segoe UI</vt:lpstr>
      <vt:lpstr>Trebuchet MS</vt:lpstr>
      <vt:lpstr>Wingdings 2</vt:lpstr>
      <vt:lpstr>Грифель</vt:lpstr>
      <vt:lpstr>Заголовки</vt:lpstr>
      <vt:lpstr>Этика юриста.  Допустимые и недопустимые аргументации</vt:lpstr>
      <vt:lpstr>Юридическая этика – часть общей этики, представляет собой совокупность принципов и норм поведения работников юридической профессии, обеспечивающих нравственный характер их трудовой деятельности и внеслужебного поведения</vt:lpstr>
      <vt:lpstr>1) Обеспечение личной безопасности граждан   2) Предупреждение и пресечение преступлений, их раскрытие  3) Охрана общественного порядка   4) Оказание помощи гражданам, должным лицам, частным и государственным предприятиям, организациям и общественным объединениям в осуществлении их законных прав и интересов </vt:lpstr>
      <vt:lpstr>1) Реализация высоких нравственных начал общения юриста с его клиентом   2) Обеспечение внутреннего контроля юриста на основе моральных категорий   3) Формирование высокого авторитета юридической профессии </vt:lpstr>
      <vt:lpstr>Профессиональная этика </vt:lpstr>
      <vt:lpstr>Презентация PowerPoint</vt:lpstr>
      <vt:lpstr> Адвокатская этика -вид профессиональной этики, представляющий собой совокупность правил работников адвокатской профессии, обеспечивающих нравственный характер их деятельности и внеслужебного поведения, а также научную дисциплину, изучающую специфику реализации требований морали в этой области. </vt:lpstr>
      <vt:lpstr>Предметом адвокатской этики является предписываемое корпоративными правилами должное поведение члена адвокатской ассоциации в тех случаях, когда правовые нормы не устанавливают для него конкретных правил поведения. </vt:lpstr>
      <vt:lpstr>Задача адвокатской этики «...не дать готовые рецепты на все случаи жизни, но научить культуре нравственного мышления, дать надежные ориентиры для решения конкретных ситуаций, влиять на формирование нравственных установок у специалиста в соответствии со специфическими требованиями профессии, объяснение и оценку выработанных адвокатской практикой стереотипов поведения в областях, не урегулированных правом». </vt:lpstr>
      <vt:lpstr> </vt:lpstr>
      <vt:lpstr>Принципы и нормы профессионального поведения адвоката</vt:lpstr>
      <vt:lpstr>Этические правила поведения адвоката при общении с коллегами</vt:lpstr>
      <vt:lpstr>Презентация PowerPoint</vt:lpstr>
      <vt:lpstr>Адвокат не вправе:</vt:lpstr>
      <vt:lpstr>Презентация PowerPoint</vt:lpstr>
      <vt:lpstr>Презентация PowerPoint</vt:lpstr>
      <vt:lpstr>Презентация PowerPoint</vt:lpstr>
      <vt:lpstr>Презентация PowerPoint</vt:lpstr>
      <vt:lpstr>Спасибо за внимание!</vt:lpstr>
      <vt:lpstr>Презентация PowerPoint</vt:lpstr>
      <vt:lpstr>Презентация PowerPoint</vt:lpstr>
      <vt:lpstr>Презентация PowerPoint</vt:lpstr>
      <vt:lpstr>Презентация PowerPoint</vt:lpstr>
      <vt:lpstr>Презентация PowerPoint</vt:lpstr>
      <vt:lpstr>Однако следует иметь в виду, что недобросовестные оппоненты в спорах порой прибегают к различным недопустимым приемам.  Рассмотрим некоторые из них… </vt:lpstr>
      <vt:lpstr>Манипулятивпый уход от контакта. Самые распространенные способы ухода от контакта следующие:  1.              показать себя "случайным" человеком в споре: «это не мое дело, но …», «я в этом ничего не понимаю, но...», «не хочу лезть в дела, но ...»";  2.               выразить подозрительность аргументам оппонента: «вы не поняли главное...», «не придавайте этому значения...»;  3.               показать, что высказанное мнение относится не к личности оппонента, а в целом о ситуации: «это я не о вас, а так, вообще...», «просто мысли вслух, простите...», «да я просто подумал, что …»; произвести впечатление, что спорящий не разобрался в ситуации или в контексте сказанного: «вы все время надо мной шутите...», «вы меня переоцениваете...».   </vt:lpstr>
      <vt:lpstr>Срывание спора. Не давать говорить считается самой грубой уловкой. Противники постоянно перебивают друг друга, стараются перекричать или просто демонстративно показывают, что не желают слушать: становятся спиной и т.п. Иной раз свидетели спора начинают поддерживать спорящих, наблюдая, что их единомышленнику стало нелегко: они позволяют себе крики неодобрения, демонстративный уход из помещения, все зависит от культурности таких слушателей. вести спор в таких условиях становится невозможно. Многие авторы это называют "сорвать спор". На наш взгляд, противник показывает свое неуважение к спорящей стороне.   </vt:lpstr>
      <vt:lpstr>Перевод «с больной головы - на здоровую». Такой прием в споре применяется, когда оппонент достаточно бесцеремонный и наглый. Он не дает другой стороне сказать ни слова, но при этом сам заявляет: «с вами нельзя спорить, вы не отвечаете разумно на мои вопросы», или «потому что вы не даете возможности сказать». Другой раз поступают немного тоньше. Спорящий приводит сильный, но сложный довод, против которого противник не может ничего возразить и тогда он говорит с иронией: "Простите, но я не могу спорить с вами больше. Такие доводы - выше моего понимания. Они слишком умны для меня. Далее такой спор продолжать невозможно, тем не менее вывод будет такой, что раз оппонент не понял довод, то вина в его неумении ясно высказать мысль, а не в его уме спорящего.  </vt:lpstr>
      <vt:lpstr>В заключение своего повествования,  подводя итог сказанному,  следует подчеркнуть следующее: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Этика юриста.</dc:title>
  <dc:creator>Анна</dc:creator>
  <cp:lastModifiedBy>User</cp:lastModifiedBy>
  <cp:revision>27</cp:revision>
  <dcterms:created xsi:type="dcterms:W3CDTF">2016-12-06T21:44:58Z</dcterms:created>
  <dcterms:modified xsi:type="dcterms:W3CDTF">2022-02-08T07:23:25Z</dcterms:modified>
</cp:coreProperties>
</file>