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9"/>
  </p:notesMasterIdLst>
  <p:sldIdLst>
    <p:sldId id="256" r:id="rId2"/>
    <p:sldId id="293" r:id="rId3"/>
    <p:sldId id="294" r:id="rId4"/>
    <p:sldId id="282" r:id="rId5"/>
    <p:sldId id="298" r:id="rId6"/>
    <p:sldId id="299" r:id="rId7"/>
    <p:sldId id="283" r:id="rId8"/>
    <p:sldId id="284" r:id="rId9"/>
    <p:sldId id="285" r:id="rId10"/>
    <p:sldId id="286" r:id="rId11"/>
    <p:sldId id="287" r:id="rId12"/>
    <p:sldId id="295" r:id="rId13"/>
    <p:sldId id="288" r:id="rId14"/>
    <p:sldId id="301" r:id="rId15"/>
    <p:sldId id="289" r:id="rId16"/>
    <p:sldId id="290" r:id="rId17"/>
    <p:sldId id="291" r:id="rId18"/>
    <p:sldId id="292" r:id="rId19"/>
    <p:sldId id="302" r:id="rId20"/>
    <p:sldId id="303" r:id="rId21"/>
    <p:sldId id="304" r:id="rId22"/>
    <p:sldId id="305" r:id="rId23"/>
    <p:sldId id="306" r:id="rId24"/>
    <p:sldId id="307" r:id="rId25"/>
    <p:sldId id="309" r:id="rId26"/>
    <p:sldId id="308" r:id="rId27"/>
    <p:sldId id="310" r:id="rId28"/>
    <p:sldId id="313" r:id="rId29"/>
    <p:sldId id="314" r:id="rId30"/>
    <p:sldId id="315" r:id="rId31"/>
    <p:sldId id="312" r:id="rId32"/>
    <p:sldId id="331" r:id="rId33"/>
    <p:sldId id="316" r:id="rId34"/>
    <p:sldId id="317" r:id="rId35"/>
    <p:sldId id="320" r:id="rId36"/>
    <p:sldId id="318" r:id="rId37"/>
    <p:sldId id="321" r:id="rId38"/>
    <p:sldId id="322" r:id="rId39"/>
    <p:sldId id="319" r:id="rId40"/>
    <p:sldId id="323" r:id="rId41"/>
    <p:sldId id="324" r:id="rId42"/>
    <p:sldId id="325" r:id="rId43"/>
    <p:sldId id="326" r:id="rId44"/>
    <p:sldId id="329" r:id="rId45"/>
    <p:sldId id="328" r:id="rId46"/>
    <p:sldId id="327" r:id="rId47"/>
    <p:sldId id="330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5484" autoAdjust="0"/>
  </p:normalViewPr>
  <p:slideViewPr>
    <p:cSldViewPr>
      <p:cViewPr varScale="1">
        <p:scale>
          <a:sx n="95" d="100"/>
          <a:sy n="95" d="100"/>
        </p:scale>
        <p:origin x="208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4E2C17-8AEF-4DFF-974B-4006C8F89D76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DA35A91-1536-4CD4-B8E4-E86430A322CF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Императивный (метод властных предписаний)</a:t>
          </a:r>
        </a:p>
      </dgm:t>
    </dgm:pt>
    <dgm:pt modelId="{E15EB335-6D46-42F7-9D3D-629742E60565}" type="parTrans" cxnId="{7E3D3F8F-683E-4232-96E1-35FBC6567659}">
      <dgm:prSet/>
      <dgm:spPr/>
      <dgm:t>
        <a:bodyPr/>
        <a:lstStyle/>
        <a:p>
          <a:endParaRPr lang="ru-RU"/>
        </a:p>
      </dgm:t>
    </dgm:pt>
    <dgm:pt modelId="{04F64EEF-AA54-4DC9-9C45-F11F596927C3}" type="sibTrans" cxnId="{7E3D3F8F-683E-4232-96E1-35FBC6567659}">
      <dgm:prSet/>
      <dgm:spPr/>
      <dgm:t>
        <a:bodyPr/>
        <a:lstStyle/>
        <a:p>
          <a:endParaRPr lang="ru-RU"/>
        </a:p>
      </dgm:t>
    </dgm:pt>
    <dgm:pt modelId="{04E0DA7B-7E3C-4011-B3B3-16F4FD3EE936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Диспозитивный (взаимодействие сторон)</a:t>
          </a:r>
        </a:p>
      </dgm:t>
    </dgm:pt>
    <dgm:pt modelId="{EBC37A82-5166-4D2B-9467-40DFDF4CF36D}" type="parTrans" cxnId="{10273D30-4523-41BA-9B52-83FA353106D2}">
      <dgm:prSet/>
      <dgm:spPr/>
      <dgm:t>
        <a:bodyPr/>
        <a:lstStyle/>
        <a:p>
          <a:endParaRPr lang="ru-RU"/>
        </a:p>
      </dgm:t>
    </dgm:pt>
    <dgm:pt modelId="{AACDA551-4EF2-4394-A2E6-54EBBFC062AD}" type="sibTrans" cxnId="{10273D30-4523-41BA-9B52-83FA353106D2}">
      <dgm:prSet/>
      <dgm:spPr/>
      <dgm:t>
        <a:bodyPr/>
        <a:lstStyle/>
        <a:p>
          <a:endParaRPr lang="ru-RU"/>
        </a:p>
      </dgm:t>
    </dgm:pt>
    <dgm:pt modelId="{192BBEC1-99E3-4527-B02C-086B6F0B7C0A}" type="pres">
      <dgm:prSet presAssocID="{9C4E2C17-8AEF-4DFF-974B-4006C8F89D76}" presName="linearFlow" presStyleCnt="0">
        <dgm:presLayoutVars>
          <dgm:dir/>
          <dgm:resizeHandles val="exact"/>
        </dgm:presLayoutVars>
      </dgm:prSet>
      <dgm:spPr/>
    </dgm:pt>
    <dgm:pt modelId="{E3FDE7AA-D9E8-4067-8D14-06DBD43E3523}" type="pres">
      <dgm:prSet presAssocID="{8DA35A91-1536-4CD4-B8E4-E86430A322CF}" presName="composite" presStyleCnt="0"/>
      <dgm:spPr/>
    </dgm:pt>
    <dgm:pt modelId="{FE1F40F2-18DC-414B-8C99-66784EE7AC7E}" type="pres">
      <dgm:prSet presAssocID="{8DA35A91-1536-4CD4-B8E4-E86430A322CF}" presName="imgShp" presStyleLbl="fgImgPlace1" presStyleIdx="0" presStyleCnt="2" custLinFactNeighborX="6264" custLinFactNeighborY="-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74AEC3A-A424-4AA4-A556-928977DC0F5D}" type="pres">
      <dgm:prSet presAssocID="{8DA35A91-1536-4CD4-B8E4-E86430A322CF}" presName="txShp" presStyleLbl="node1" presStyleIdx="0" presStyleCnt="2">
        <dgm:presLayoutVars>
          <dgm:bulletEnabled val="1"/>
        </dgm:presLayoutVars>
      </dgm:prSet>
      <dgm:spPr/>
    </dgm:pt>
    <dgm:pt modelId="{2C51937E-11C1-4756-BA0B-8AB5C91AF5F3}" type="pres">
      <dgm:prSet presAssocID="{04F64EEF-AA54-4DC9-9C45-F11F596927C3}" presName="spacing" presStyleCnt="0"/>
      <dgm:spPr/>
    </dgm:pt>
    <dgm:pt modelId="{87FB8C1C-24D3-4F48-8B5D-F2695CD2C09F}" type="pres">
      <dgm:prSet presAssocID="{04E0DA7B-7E3C-4011-B3B3-16F4FD3EE936}" presName="composite" presStyleCnt="0"/>
      <dgm:spPr/>
    </dgm:pt>
    <dgm:pt modelId="{D4757109-756C-4FFC-856F-10F58A148AF9}" type="pres">
      <dgm:prSet presAssocID="{04E0DA7B-7E3C-4011-B3B3-16F4FD3EE936}" presName="imgShp" presStyleLbl="fgImgPlace1" presStyleIdx="1" presStyleCnt="2" custLinFactNeighborX="-1384" custLinFactNeighborY="13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3DB077E-288D-4354-85A3-6F1AD6E99801}" type="pres">
      <dgm:prSet presAssocID="{04E0DA7B-7E3C-4011-B3B3-16F4FD3EE936}" presName="txShp" presStyleLbl="node1" presStyleIdx="1" presStyleCnt="2">
        <dgm:presLayoutVars>
          <dgm:bulletEnabled val="1"/>
        </dgm:presLayoutVars>
      </dgm:prSet>
      <dgm:spPr/>
    </dgm:pt>
  </dgm:ptLst>
  <dgm:cxnLst>
    <dgm:cxn modelId="{10273D30-4523-41BA-9B52-83FA353106D2}" srcId="{9C4E2C17-8AEF-4DFF-974B-4006C8F89D76}" destId="{04E0DA7B-7E3C-4011-B3B3-16F4FD3EE936}" srcOrd="1" destOrd="0" parTransId="{EBC37A82-5166-4D2B-9467-40DFDF4CF36D}" sibTransId="{AACDA551-4EF2-4394-A2E6-54EBBFC062AD}"/>
    <dgm:cxn modelId="{1CCB2B33-AE93-48A6-A64C-72772CC8FF50}" type="presOf" srcId="{9C4E2C17-8AEF-4DFF-974B-4006C8F89D76}" destId="{192BBEC1-99E3-4527-B02C-086B6F0B7C0A}" srcOrd="0" destOrd="0" presId="urn:microsoft.com/office/officeart/2005/8/layout/vList3#1"/>
    <dgm:cxn modelId="{7E3D3F8F-683E-4232-96E1-35FBC6567659}" srcId="{9C4E2C17-8AEF-4DFF-974B-4006C8F89D76}" destId="{8DA35A91-1536-4CD4-B8E4-E86430A322CF}" srcOrd="0" destOrd="0" parTransId="{E15EB335-6D46-42F7-9D3D-629742E60565}" sibTransId="{04F64EEF-AA54-4DC9-9C45-F11F596927C3}"/>
    <dgm:cxn modelId="{A23033C7-4DAA-4C01-B509-F11B6BCFC743}" type="presOf" srcId="{8DA35A91-1536-4CD4-B8E4-E86430A322CF}" destId="{774AEC3A-A424-4AA4-A556-928977DC0F5D}" srcOrd="0" destOrd="0" presId="urn:microsoft.com/office/officeart/2005/8/layout/vList3#1"/>
    <dgm:cxn modelId="{342135E4-6684-4824-97A5-C13E200F546F}" type="presOf" srcId="{04E0DA7B-7E3C-4011-B3B3-16F4FD3EE936}" destId="{43DB077E-288D-4354-85A3-6F1AD6E99801}" srcOrd="0" destOrd="0" presId="urn:microsoft.com/office/officeart/2005/8/layout/vList3#1"/>
    <dgm:cxn modelId="{60D3EAA7-4E8D-4D53-877C-B097945875A0}" type="presParOf" srcId="{192BBEC1-99E3-4527-B02C-086B6F0B7C0A}" destId="{E3FDE7AA-D9E8-4067-8D14-06DBD43E3523}" srcOrd="0" destOrd="0" presId="urn:microsoft.com/office/officeart/2005/8/layout/vList3#1"/>
    <dgm:cxn modelId="{1AD89CD6-F0F2-49FD-A429-0FFC3D64EA9B}" type="presParOf" srcId="{E3FDE7AA-D9E8-4067-8D14-06DBD43E3523}" destId="{FE1F40F2-18DC-414B-8C99-66784EE7AC7E}" srcOrd="0" destOrd="0" presId="urn:microsoft.com/office/officeart/2005/8/layout/vList3#1"/>
    <dgm:cxn modelId="{F4C0EDC8-00F0-4ACF-992D-C80C103A3122}" type="presParOf" srcId="{E3FDE7AA-D9E8-4067-8D14-06DBD43E3523}" destId="{774AEC3A-A424-4AA4-A556-928977DC0F5D}" srcOrd="1" destOrd="0" presId="urn:microsoft.com/office/officeart/2005/8/layout/vList3#1"/>
    <dgm:cxn modelId="{E8720089-427D-4D41-AB3E-4EED0B53CB11}" type="presParOf" srcId="{192BBEC1-99E3-4527-B02C-086B6F0B7C0A}" destId="{2C51937E-11C1-4756-BA0B-8AB5C91AF5F3}" srcOrd="1" destOrd="0" presId="urn:microsoft.com/office/officeart/2005/8/layout/vList3#1"/>
    <dgm:cxn modelId="{613EF8C5-6995-4AC2-8577-87DAAC5B19C2}" type="presParOf" srcId="{192BBEC1-99E3-4527-B02C-086B6F0B7C0A}" destId="{87FB8C1C-24D3-4F48-8B5D-F2695CD2C09F}" srcOrd="2" destOrd="0" presId="urn:microsoft.com/office/officeart/2005/8/layout/vList3#1"/>
    <dgm:cxn modelId="{B1FA489D-6D21-4C48-B483-BC61ECCC3541}" type="presParOf" srcId="{87FB8C1C-24D3-4F48-8B5D-F2695CD2C09F}" destId="{D4757109-756C-4FFC-856F-10F58A148AF9}" srcOrd="0" destOrd="0" presId="urn:microsoft.com/office/officeart/2005/8/layout/vList3#1"/>
    <dgm:cxn modelId="{F8C637DC-A210-4FD8-A402-66A78EEBC32E}" type="presParOf" srcId="{87FB8C1C-24D3-4F48-8B5D-F2695CD2C09F}" destId="{43DB077E-288D-4354-85A3-6F1AD6E9980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4E2C17-8AEF-4DFF-974B-4006C8F89D76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04E0DA7B-7E3C-4011-B3B3-16F4FD3EE936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Предписания сторон</a:t>
          </a:r>
        </a:p>
      </dgm:t>
    </dgm:pt>
    <dgm:pt modelId="{EBC37A82-5166-4D2B-9467-40DFDF4CF36D}" type="parTrans" cxnId="{10273D30-4523-41BA-9B52-83FA353106D2}">
      <dgm:prSet/>
      <dgm:spPr/>
      <dgm:t>
        <a:bodyPr/>
        <a:lstStyle/>
        <a:p>
          <a:endParaRPr lang="ru-RU"/>
        </a:p>
      </dgm:t>
    </dgm:pt>
    <dgm:pt modelId="{AACDA551-4EF2-4394-A2E6-54EBBFC062AD}" type="sibTrans" cxnId="{10273D30-4523-41BA-9B52-83FA353106D2}">
      <dgm:prSet/>
      <dgm:spPr/>
      <dgm:t>
        <a:bodyPr/>
        <a:lstStyle/>
        <a:p>
          <a:endParaRPr lang="ru-RU"/>
        </a:p>
      </dgm:t>
    </dgm:pt>
    <dgm:pt modelId="{02C466D1-2011-474B-8E59-1E9FF2C40A90}">
      <dgm:prSet phldrT="[Текст]" custT="1"/>
      <dgm:spPr/>
      <dgm:t>
        <a:bodyPr/>
        <a:lstStyle/>
        <a:p>
          <a:r>
            <a:rPr lang="ru-RU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 дозволения </a:t>
          </a:r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(разрешённый вариант поведения)</a:t>
          </a:r>
        </a:p>
      </dgm:t>
    </dgm:pt>
    <dgm:pt modelId="{0598F9BF-ACE4-4694-8FF4-D6CC2208F7CF}" type="parTrans" cxnId="{844D630C-B1C7-43D9-B43C-A5A6535ED323}">
      <dgm:prSet/>
      <dgm:spPr/>
      <dgm:t>
        <a:bodyPr/>
        <a:lstStyle/>
        <a:p>
          <a:endParaRPr lang="ru-RU"/>
        </a:p>
      </dgm:t>
    </dgm:pt>
    <dgm:pt modelId="{57CE7899-248F-4330-8CBA-00B4D682BE70}" type="sibTrans" cxnId="{844D630C-B1C7-43D9-B43C-A5A6535ED323}">
      <dgm:prSet/>
      <dgm:spPr/>
      <dgm:t>
        <a:bodyPr/>
        <a:lstStyle/>
        <a:p>
          <a:endParaRPr lang="ru-RU"/>
        </a:p>
      </dgm:t>
    </dgm:pt>
    <dgm:pt modelId="{3C6AD410-444C-4E11-A30C-BE5046B654AD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 запрета</a:t>
          </a:r>
        </a:p>
      </dgm:t>
    </dgm:pt>
    <dgm:pt modelId="{318B11F7-41D3-4812-922C-C7C4BB6205F3}" type="parTrans" cxnId="{4E8FCF0C-E865-4CB8-91B1-1C24A0F8C14E}">
      <dgm:prSet/>
      <dgm:spPr/>
      <dgm:t>
        <a:bodyPr/>
        <a:lstStyle/>
        <a:p>
          <a:endParaRPr lang="ru-RU"/>
        </a:p>
      </dgm:t>
    </dgm:pt>
    <dgm:pt modelId="{91621DD0-2246-48F6-909F-3CF4C12AAAFE}" type="sibTrans" cxnId="{4E8FCF0C-E865-4CB8-91B1-1C24A0F8C14E}">
      <dgm:prSet/>
      <dgm:spPr/>
      <dgm:t>
        <a:bodyPr/>
        <a:lstStyle/>
        <a:p>
          <a:endParaRPr lang="ru-RU"/>
        </a:p>
      </dgm:t>
    </dgm:pt>
    <dgm:pt modelId="{192BBEC1-99E3-4527-B02C-086B6F0B7C0A}" type="pres">
      <dgm:prSet presAssocID="{9C4E2C17-8AEF-4DFF-974B-4006C8F89D76}" presName="linearFlow" presStyleCnt="0">
        <dgm:presLayoutVars>
          <dgm:dir/>
          <dgm:resizeHandles val="exact"/>
        </dgm:presLayoutVars>
      </dgm:prSet>
      <dgm:spPr/>
    </dgm:pt>
    <dgm:pt modelId="{87FB8C1C-24D3-4F48-8B5D-F2695CD2C09F}" type="pres">
      <dgm:prSet presAssocID="{04E0DA7B-7E3C-4011-B3B3-16F4FD3EE936}" presName="composite" presStyleCnt="0"/>
      <dgm:spPr/>
    </dgm:pt>
    <dgm:pt modelId="{D4757109-756C-4FFC-856F-10F58A148AF9}" type="pres">
      <dgm:prSet presAssocID="{04E0DA7B-7E3C-4011-B3B3-16F4FD3EE936}" presName="imgShp" presStyleLbl="fgImgPlace1" presStyleIdx="0" presStyleCnt="3" custLinFactNeighborX="-29644" custLinFactNeighborY="-96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3DB077E-288D-4354-85A3-6F1AD6E99801}" type="pres">
      <dgm:prSet presAssocID="{04E0DA7B-7E3C-4011-B3B3-16F4FD3EE936}" presName="txShp" presStyleLbl="node1" presStyleIdx="0" presStyleCnt="3">
        <dgm:presLayoutVars>
          <dgm:bulletEnabled val="1"/>
        </dgm:presLayoutVars>
      </dgm:prSet>
      <dgm:spPr/>
    </dgm:pt>
    <dgm:pt modelId="{8FE1F86A-FEC8-4E07-BA93-6E7AF547829C}" type="pres">
      <dgm:prSet presAssocID="{AACDA551-4EF2-4394-A2E6-54EBBFC062AD}" presName="spacing" presStyleCnt="0"/>
      <dgm:spPr/>
    </dgm:pt>
    <dgm:pt modelId="{82EA999E-CF05-4670-B7E8-EA717E4782CC}" type="pres">
      <dgm:prSet presAssocID="{02C466D1-2011-474B-8E59-1E9FF2C40A90}" presName="composite" presStyleCnt="0"/>
      <dgm:spPr/>
    </dgm:pt>
    <dgm:pt modelId="{D799A605-6EAE-4D37-94A2-741C76DE4EEE}" type="pres">
      <dgm:prSet presAssocID="{02C466D1-2011-474B-8E59-1E9FF2C40A90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9FA9AA8-6E64-49AA-B8CB-F2A9F6B32E39}" type="pres">
      <dgm:prSet presAssocID="{02C466D1-2011-474B-8E59-1E9FF2C40A90}" presName="txShp" presStyleLbl="node1" presStyleIdx="1" presStyleCnt="3" custLinFactNeighborX="340" custLinFactNeighborY="1904">
        <dgm:presLayoutVars>
          <dgm:bulletEnabled val="1"/>
        </dgm:presLayoutVars>
      </dgm:prSet>
      <dgm:spPr/>
    </dgm:pt>
    <dgm:pt modelId="{7B99EB64-8C28-4B92-A0B2-C29FAC8B7B81}" type="pres">
      <dgm:prSet presAssocID="{57CE7899-248F-4330-8CBA-00B4D682BE70}" presName="spacing" presStyleCnt="0"/>
      <dgm:spPr/>
    </dgm:pt>
    <dgm:pt modelId="{D5C36BF9-9FDC-4B20-AC3F-32E19EAD7D00}" type="pres">
      <dgm:prSet presAssocID="{3C6AD410-444C-4E11-A30C-BE5046B654AD}" presName="composite" presStyleCnt="0"/>
      <dgm:spPr/>
    </dgm:pt>
    <dgm:pt modelId="{2F9A7C95-B0D3-4AC2-8E68-B95DBDE036D6}" type="pres">
      <dgm:prSet presAssocID="{3C6AD410-444C-4E11-A30C-BE5046B654AD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DA2DA62-74A5-4EA5-9C5C-86212671175A}" type="pres">
      <dgm:prSet presAssocID="{3C6AD410-444C-4E11-A30C-BE5046B654AD}" presName="txShp" presStyleLbl="node1" presStyleIdx="2" presStyleCnt="3" custLinFactNeighborX="879" custLinFactNeighborY="-4754">
        <dgm:presLayoutVars>
          <dgm:bulletEnabled val="1"/>
        </dgm:presLayoutVars>
      </dgm:prSet>
      <dgm:spPr/>
    </dgm:pt>
  </dgm:ptLst>
  <dgm:cxnLst>
    <dgm:cxn modelId="{7943FF06-BA61-44D2-81CF-FE5C20C003A9}" type="presOf" srcId="{3C6AD410-444C-4E11-A30C-BE5046B654AD}" destId="{4DA2DA62-74A5-4EA5-9C5C-86212671175A}" srcOrd="0" destOrd="0" presId="urn:microsoft.com/office/officeart/2005/8/layout/vList3#1"/>
    <dgm:cxn modelId="{844D630C-B1C7-43D9-B43C-A5A6535ED323}" srcId="{9C4E2C17-8AEF-4DFF-974B-4006C8F89D76}" destId="{02C466D1-2011-474B-8E59-1E9FF2C40A90}" srcOrd="1" destOrd="0" parTransId="{0598F9BF-ACE4-4694-8FF4-D6CC2208F7CF}" sibTransId="{57CE7899-248F-4330-8CBA-00B4D682BE70}"/>
    <dgm:cxn modelId="{4E8FCF0C-E865-4CB8-91B1-1C24A0F8C14E}" srcId="{9C4E2C17-8AEF-4DFF-974B-4006C8F89D76}" destId="{3C6AD410-444C-4E11-A30C-BE5046B654AD}" srcOrd="2" destOrd="0" parTransId="{318B11F7-41D3-4812-922C-C7C4BB6205F3}" sibTransId="{91621DD0-2246-48F6-909F-3CF4C12AAAFE}"/>
    <dgm:cxn modelId="{10273D30-4523-41BA-9B52-83FA353106D2}" srcId="{9C4E2C17-8AEF-4DFF-974B-4006C8F89D76}" destId="{04E0DA7B-7E3C-4011-B3B3-16F4FD3EE936}" srcOrd="0" destOrd="0" parTransId="{EBC37A82-5166-4D2B-9467-40DFDF4CF36D}" sibTransId="{AACDA551-4EF2-4394-A2E6-54EBBFC062AD}"/>
    <dgm:cxn modelId="{4BE50141-972E-474A-A63E-DEEE9725C6F2}" type="presOf" srcId="{02C466D1-2011-474B-8E59-1E9FF2C40A90}" destId="{59FA9AA8-6E64-49AA-B8CB-F2A9F6B32E39}" srcOrd="0" destOrd="0" presId="urn:microsoft.com/office/officeart/2005/8/layout/vList3#1"/>
    <dgm:cxn modelId="{4A14FE83-6803-4C4F-AC16-89AE8980EB2D}" type="presOf" srcId="{9C4E2C17-8AEF-4DFF-974B-4006C8F89D76}" destId="{192BBEC1-99E3-4527-B02C-086B6F0B7C0A}" srcOrd="0" destOrd="0" presId="urn:microsoft.com/office/officeart/2005/8/layout/vList3#1"/>
    <dgm:cxn modelId="{933A0691-23A3-4314-B257-CC53BDF8EC0F}" type="presOf" srcId="{04E0DA7B-7E3C-4011-B3B3-16F4FD3EE936}" destId="{43DB077E-288D-4354-85A3-6F1AD6E99801}" srcOrd="0" destOrd="0" presId="urn:microsoft.com/office/officeart/2005/8/layout/vList3#1"/>
    <dgm:cxn modelId="{E0C7098C-5074-478A-9A51-B5E8003A16EF}" type="presParOf" srcId="{192BBEC1-99E3-4527-B02C-086B6F0B7C0A}" destId="{87FB8C1C-24D3-4F48-8B5D-F2695CD2C09F}" srcOrd="0" destOrd="0" presId="urn:microsoft.com/office/officeart/2005/8/layout/vList3#1"/>
    <dgm:cxn modelId="{DA0536E4-03E9-48A5-BABE-2996177B7370}" type="presParOf" srcId="{87FB8C1C-24D3-4F48-8B5D-F2695CD2C09F}" destId="{D4757109-756C-4FFC-856F-10F58A148AF9}" srcOrd="0" destOrd="0" presId="urn:microsoft.com/office/officeart/2005/8/layout/vList3#1"/>
    <dgm:cxn modelId="{74E29A14-C036-48B4-B35F-A79D3CCA7C1C}" type="presParOf" srcId="{87FB8C1C-24D3-4F48-8B5D-F2695CD2C09F}" destId="{43DB077E-288D-4354-85A3-6F1AD6E99801}" srcOrd="1" destOrd="0" presId="urn:microsoft.com/office/officeart/2005/8/layout/vList3#1"/>
    <dgm:cxn modelId="{C9087B05-BB62-4BEE-8094-FACCC823D34D}" type="presParOf" srcId="{192BBEC1-99E3-4527-B02C-086B6F0B7C0A}" destId="{8FE1F86A-FEC8-4E07-BA93-6E7AF547829C}" srcOrd="1" destOrd="0" presId="urn:microsoft.com/office/officeart/2005/8/layout/vList3#1"/>
    <dgm:cxn modelId="{B8CFE4DD-E035-4137-AEE3-FFC1A63C1ECE}" type="presParOf" srcId="{192BBEC1-99E3-4527-B02C-086B6F0B7C0A}" destId="{82EA999E-CF05-4670-B7E8-EA717E4782CC}" srcOrd="2" destOrd="0" presId="urn:microsoft.com/office/officeart/2005/8/layout/vList3#1"/>
    <dgm:cxn modelId="{2ED4077C-4B95-4A95-8F4A-17E93E0A2864}" type="presParOf" srcId="{82EA999E-CF05-4670-B7E8-EA717E4782CC}" destId="{D799A605-6EAE-4D37-94A2-741C76DE4EEE}" srcOrd="0" destOrd="0" presId="urn:microsoft.com/office/officeart/2005/8/layout/vList3#1"/>
    <dgm:cxn modelId="{C163B940-99FA-4077-BC9B-F8CA5FB307F0}" type="presParOf" srcId="{82EA999E-CF05-4670-B7E8-EA717E4782CC}" destId="{59FA9AA8-6E64-49AA-B8CB-F2A9F6B32E39}" srcOrd="1" destOrd="0" presId="urn:microsoft.com/office/officeart/2005/8/layout/vList3#1"/>
    <dgm:cxn modelId="{D1D370B5-9362-4254-A2FB-5B9948C60A42}" type="presParOf" srcId="{192BBEC1-99E3-4527-B02C-086B6F0B7C0A}" destId="{7B99EB64-8C28-4B92-A0B2-C29FAC8B7B81}" srcOrd="3" destOrd="0" presId="urn:microsoft.com/office/officeart/2005/8/layout/vList3#1"/>
    <dgm:cxn modelId="{A333644D-C198-497F-BFCC-B255F19E6D8B}" type="presParOf" srcId="{192BBEC1-99E3-4527-B02C-086B6F0B7C0A}" destId="{D5C36BF9-9FDC-4B20-AC3F-32E19EAD7D00}" srcOrd="4" destOrd="0" presId="urn:microsoft.com/office/officeart/2005/8/layout/vList3#1"/>
    <dgm:cxn modelId="{05898960-F4F9-4DD0-AA4C-652A60155FAD}" type="presParOf" srcId="{D5C36BF9-9FDC-4B20-AC3F-32E19EAD7D00}" destId="{2F9A7C95-B0D3-4AC2-8E68-B95DBDE036D6}" srcOrd="0" destOrd="0" presId="urn:microsoft.com/office/officeart/2005/8/layout/vList3#1"/>
    <dgm:cxn modelId="{3B77164A-36B2-493E-9FDF-C392236D4117}" type="presParOf" srcId="{D5C36BF9-9FDC-4B20-AC3F-32E19EAD7D00}" destId="{4DA2DA62-74A5-4EA5-9C5C-86212671175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AEC3A-A424-4AA4-A556-928977DC0F5D}">
      <dsp:nvSpPr>
        <dsp:cNvPr id="0" name=""/>
        <dsp:cNvSpPr/>
      </dsp:nvSpPr>
      <dsp:spPr>
        <a:xfrm rot="10800000">
          <a:off x="2091588" y="3323"/>
          <a:ext cx="6270806" cy="20483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287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Императивный (метод властных предписаний)</a:t>
          </a:r>
        </a:p>
      </dsp:txBody>
      <dsp:txXfrm rot="10800000">
        <a:off x="2603688" y="3323"/>
        <a:ext cx="5758706" cy="2048399"/>
      </dsp:txXfrm>
    </dsp:sp>
    <dsp:sp modelId="{FE1F40F2-18DC-414B-8C99-66784EE7AC7E}">
      <dsp:nvSpPr>
        <dsp:cNvPr id="0" name=""/>
        <dsp:cNvSpPr/>
      </dsp:nvSpPr>
      <dsp:spPr>
        <a:xfrm>
          <a:off x="1195700" y="2872"/>
          <a:ext cx="2048399" cy="20483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B077E-288D-4354-85A3-6F1AD6E99801}">
      <dsp:nvSpPr>
        <dsp:cNvPr id="0" name=""/>
        <dsp:cNvSpPr/>
      </dsp:nvSpPr>
      <dsp:spPr>
        <a:xfrm rot="10800000">
          <a:off x="2091588" y="2663185"/>
          <a:ext cx="6270806" cy="20483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287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Диспозитивный (взаимодействие сторон)</a:t>
          </a:r>
        </a:p>
      </dsp:txBody>
      <dsp:txXfrm rot="10800000">
        <a:off x="2603688" y="2663185"/>
        <a:ext cx="5758706" cy="2048399"/>
      </dsp:txXfrm>
    </dsp:sp>
    <dsp:sp modelId="{D4757109-756C-4FFC-856F-10F58A148AF9}">
      <dsp:nvSpPr>
        <dsp:cNvPr id="0" name=""/>
        <dsp:cNvSpPr/>
      </dsp:nvSpPr>
      <dsp:spPr>
        <a:xfrm>
          <a:off x="1039039" y="2665950"/>
          <a:ext cx="2048399" cy="204839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B077E-288D-4354-85A3-6F1AD6E99801}">
      <dsp:nvSpPr>
        <dsp:cNvPr id="0" name=""/>
        <dsp:cNvSpPr/>
      </dsp:nvSpPr>
      <dsp:spPr>
        <a:xfrm rot="10800000">
          <a:off x="2077257" y="962"/>
          <a:ext cx="6650877" cy="16081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9148" tIns="163830" rIns="305816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Предписания сторон</a:t>
          </a:r>
        </a:p>
      </dsp:txBody>
      <dsp:txXfrm rot="10800000">
        <a:off x="2479293" y="962"/>
        <a:ext cx="6248841" cy="1608146"/>
      </dsp:txXfrm>
    </dsp:sp>
    <dsp:sp modelId="{D4757109-756C-4FFC-856F-10F58A148AF9}">
      <dsp:nvSpPr>
        <dsp:cNvPr id="0" name=""/>
        <dsp:cNvSpPr/>
      </dsp:nvSpPr>
      <dsp:spPr>
        <a:xfrm>
          <a:off x="796465" y="0"/>
          <a:ext cx="1608146" cy="16081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A9AA8-6E64-49AA-B8CB-F2A9F6B32E39}">
      <dsp:nvSpPr>
        <dsp:cNvPr id="0" name=""/>
        <dsp:cNvSpPr/>
      </dsp:nvSpPr>
      <dsp:spPr>
        <a:xfrm rot="10800000">
          <a:off x="2099870" y="2119772"/>
          <a:ext cx="6650877" cy="16081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914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 дозволения </a:t>
          </a: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(разрешённый вариант поведения)</a:t>
          </a:r>
        </a:p>
      </dsp:txBody>
      <dsp:txXfrm rot="10800000">
        <a:off x="2501906" y="2119772"/>
        <a:ext cx="6248841" cy="1608146"/>
      </dsp:txXfrm>
    </dsp:sp>
    <dsp:sp modelId="{D799A605-6EAE-4D37-94A2-741C76DE4EEE}">
      <dsp:nvSpPr>
        <dsp:cNvPr id="0" name=""/>
        <dsp:cNvSpPr/>
      </dsp:nvSpPr>
      <dsp:spPr>
        <a:xfrm>
          <a:off x="1273184" y="2089153"/>
          <a:ext cx="1608146" cy="160814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2DA62-74A5-4EA5-9C5C-86212671175A}">
      <dsp:nvSpPr>
        <dsp:cNvPr id="0" name=""/>
        <dsp:cNvSpPr/>
      </dsp:nvSpPr>
      <dsp:spPr>
        <a:xfrm rot="10800000">
          <a:off x="2135719" y="4100892"/>
          <a:ext cx="6650877" cy="16081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9148" tIns="163830" rIns="305816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 запрета</a:t>
          </a:r>
        </a:p>
      </dsp:txBody>
      <dsp:txXfrm rot="10800000">
        <a:off x="2537755" y="4100892"/>
        <a:ext cx="6248841" cy="1608146"/>
      </dsp:txXfrm>
    </dsp:sp>
    <dsp:sp modelId="{2F9A7C95-B0D3-4AC2-8E68-B95DBDE036D6}">
      <dsp:nvSpPr>
        <dsp:cNvPr id="0" name=""/>
        <dsp:cNvSpPr/>
      </dsp:nvSpPr>
      <dsp:spPr>
        <a:xfrm>
          <a:off x="1273184" y="4177344"/>
          <a:ext cx="1608146" cy="160814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941CA-3C5F-4494-BD8C-E64FF2FC2A35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470E1-1C0A-4DDD-BFE9-DB76AA259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11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9B26B46-9039-4062-B445-418609683DAE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C8F2901-63B2-450D-BA3A-0B83CAA93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6B46-9039-4062-B445-418609683DAE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2901-63B2-450D-BA3A-0B83CAA93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6B46-9039-4062-B445-418609683DAE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2901-63B2-450D-BA3A-0B83CAA93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B26B46-9039-4062-B445-418609683DAE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C8F2901-63B2-450D-BA3A-0B83CAA930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9B26B46-9039-4062-B445-418609683DAE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C8F2901-63B2-450D-BA3A-0B83CAA93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6B46-9039-4062-B445-418609683DAE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2901-63B2-450D-BA3A-0B83CAA930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6B46-9039-4062-B445-418609683DAE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2901-63B2-450D-BA3A-0B83CAA930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B26B46-9039-4062-B445-418609683DAE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8F2901-63B2-450D-BA3A-0B83CAA930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6B46-9039-4062-B445-418609683DAE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2901-63B2-450D-BA3A-0B83CAA93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B26B46-9039-4062-B445-418609683DAE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C8F2901-63B2-450D-BA3A-0B83CAA930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B26B46-9039-4062-B445-418609683DAE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8F2901-63B2-450D-BA3A-0B83CAA930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B26B46-9039-4062-B445-418609683DAE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C8F2901-63B2-450D-BA3A-0B83CAA93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2214554"/>
            <a:ext cx="6172200" cy="116205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Административное право как отрасль права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административного права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Управленческие отношения внутриорганизационного характера, возникающие в процессе функционирования субъектов представительной, судебной власти и прокуратуры.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786190"/>
            <a:ext cx="3571885" cy="267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административного права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Отношения, которые возникают при осуществлении общественными организациями делегированными им государством специальных государственно-властных полномочий.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всех указанных отношения характерны является то, что они возникают в области государственного управления и местного самоуправления.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657020"/>
            <a:ext cx="3690930" cy="201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186766" cy="5545282"/>
          </a:xfrm>
        </p:spPr>
        <p:txBody>
          <a:bodyPr/>
          <a:lstStyle/>
          <a:p>
            <a:pPr lvl="0">
              <a:buNone/>
            </a:pPr>
            <a:r>
              <a:rPr lang="ru-RU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</a:t>
            </a:r>
            <a:r>
              <a:rPr lang="ru-RU" sz="4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Метод административного права </a:t>
            </a:r>
            <a:br>
              <a:rPr lang="ru-RU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2050" name="Picture 2" descr="C:\Users\Марина\Desktop\ad_227220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714620"/>
            <a:ext cx="4572000" cy="3714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административного права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-285784" y="1571612"/>
          <a:ext cx="942978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административного права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-642974" y="1071546"/>
          <a:ext cx="1000132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6353196" cy="796908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Императивный метод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8043890" cy="4873752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Установление определенного порядка действий, предписание к действию соответствующих условий, надлежащим образом оформленные в административно-правовой норме.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(метод предписаний).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Несоблюдение такого порядка не влечет за собой юридических последствий, на достижение которых ориентирует норма, однако за несоблюдение предписаний может последовать административное наказание (взыскание).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0034" y="142852"/>
            <a:ext cx="1181161" cy="1181161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715016"/>
            <a:ext cx="8286808" cy="92869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Призван обеспечить безопасность установления отношений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138882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Диспозитивный метод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проявляется в административном праве при заключении административных договоров и при перераспределении или делегировании полномочий одних органов управления другим.</a:t>
            </a:r>
          </a:p>
        </p:txBody>
      </p:sp>
      <p:sp>
        <p:nvSpPr>
          <p:cNvPr id="4" name="Овал 3"/>
          <p:cNvSpPr/>
          <p:nvPr/>
        </p:nvSpPr>
        <p:spPr>
          <a:xfrm>
            <a:off x="500034" y="285728"/>
            <a:ext cx="1181161" cy="1181161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дозволения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58138" cy="4873752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предоставление выбора одного из вариантов должного поведения или так называемое управление по усмотрению – это жесткий вариант дозволения, дающий возможность проявления самостоятельности должностными лицами при решении определенных задач, но они не вправе уклониться от такого выбора.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Например: при решении вопроса о привлечении лица к административной ответственности к нему могут быть применены различные административные наказания либо он может быть освобожден от ответственности.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067444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запрета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запрещение определенных действий под угрозой применения соответствующих административно-правовых санкций.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этого запрета влечет привлечение должностного лица к административной  ответственности.</a:t>
            </a:r>
          </a:p>
        </p:txBody>
      </p:sp>
      <p:sp>
        <p:nvSpPr>
          <p:cNvPr id="4" name="Овал 3"/>
          <p:cNvSpPr/>
          <p:nvPr/>
        </p:nvSpPr>
        <p:spPr>
          <a:xfrm>
            <a:off x="500034" y="285728"/>
            <a:ext cx="1181161" cy="1181161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000504"/>
            <a:ext cx="1928806" cy="2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143380"/>
            <a:ext cx="3452815" cy="248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115328" cy="5831034"/>
          </a:xfrm>
        </p:spPr>
        <p:txBody>
          <a:bodyPr/>
          <a:lstStyle/>
          <a:p>
            <a:pPr algn="ctr">
              <a:buNone/>
            </a:pPr>
            <a:r>
              <a:rPr lang="ru-RU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3. Административное право в правовой системе. Его взаимодействие с другими отраслями права.</a:t>
            </a:r>
            <a:r>
              <a:rPr lang="ru-RU" sz="3600" dirty="0"/>
              <a:t> </a:t>
            </a:r>
            <a:br>
              <a:rPr lang="ru-RU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098" name="Picture 2" descr="C:\Users\Марина\Desktop\ne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571876"/>
            <a:ext cx="5214974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Вопросы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/>
          <a:lstStyle/>
          <a:p>
            <a:r>
              <a:rPr lang="ru-RU" i="1" dirty="0"/>
              <a:t>1. Понятие административного права как отрасли права. Предмет административного права.</a:t>
            </a:r>
          </a:p>
          <a:p>
            <a:r>
              <a:rPr lang="ru-RU" i="1" dirty="0"/>
              <a:t>2. Метод административного права.</a:t>
            </a:r>
          </a:p>
          <a:p>
            <a:r>
              <a:rPr lang="ru-RU" i="1" dirty="0"/>
              <a:t>3. Административное право в правовой системе. Его взаимодействие с другими отраслями права.</a:t>
            </a:r>
          </a:p>
          <a:p>
            <a:r>
              <a:rPr lang="ru-RU" i="1" dirty="0"/>
              <a:t>4. Система административного права.</a:t>
            </a:r>
          </a:p>
          <a:p>
            <a:r>
              <a:rPr lang="ru-RU" i="1" dirty="0"/>
              <a:t>5. Источники административного права.</a:t>
            </a:r>
          </a:p>
          <a:p>
            <a:r>
              <a:rPr lang="ru-RU" i="1" dirty="0"/>
              <a:t>6. Принципы административного права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0014-014-Otrasli-pr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АП и Конституционное право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043890" cy="5259530"/>
          </a:xfrm>
        </p:spPr>
        <p:txBody>
          <a:bodyPr/>
          <a:lstStyle/>
          <a:p>
            <a:r>
              <a:rPr lang="ru-RU" dirty="0"/>
              <a:t>АП берёт начало в нормах КП, детализирует и конкретизирует их.</a:t>
            </a:r>
          </a:p>
          <a:p>
            <a:r>
              <a:rPr lang="ru-RU" dirty="0"/>
              <a:t>КП закрепляет:</a:t>
            </a:r>
          </a:p>
          <a:p>
            <a:r>
              <a:rPr lang="ru-RU" dirty="0"/>
              <a:t>- права и свободы личности;</a:t>
            </a:r>
          </a:p>
          <a:p>
            <a:r>
              <a:rPr lang="ru-RU" dirty="0"/>
              <a:t>- основные принципы организации и функционирования ИВ;</a:t>
            </a:r>
          </a:p>
          <a:p>
            <a:r>
              <a:rPr lang="ru-RU" dirty="0"/>
              <a:t>- взаимоотношения ОИВ с другими </a:t>
            </a:r>
            <a:br>
              <a:rPr lang="ru-RU" dirty="0"/>
            </a:br>
            <a:r>
              <a:rPr lang="ru-RU" dirty="0"/>
              <a:t>ветвями власти</a:t>
            </a:r>
          </a:p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Приоритет норм КП!</a:t>
            </a:r>
          </a:p>
        </p:txBody>
      </p:sp>
      <p:pic>
        <p:nvPicPr>
          <p:cNvPr id="5122" name="Picture 2" descr="C:\Users\Марина\Desktop\lib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214662"/>
            <a:ext cx="2314537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АП и гражданское право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972452" cy="554528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/>
              <a:t>Регулируют часто схожие отношения имущественного характера.</a:t>
            </a:r>
          </a:p>
          <a:p>
            <a:r>
              <a:rPr lang="ru-RU" sz="8000" dirty="0"/>
              <a:t>При совпадении предмета правового регулирования, ориентир – метод (договор или административное предписание)</a:t>
            </a:r>
          </a:p>
          <a:p>
            <a:r>
              <a:rPr lang="ru-RU" sz="8000" b="1" dirty="0"/>
              <a:t>Ст. 2 ГК</a:t>
            </a:r>
            <a:br>
              <a:rPr lang="ru-RU" sz="8000" dirty="0"/>
            </a:br>
            <a:r>
              <a:rPr lang="ru-RU" sz="8000" dirty="0"/>
              <a:t> К имущественным отношениям, основанным на административном или ином властном подчинении одной стороны другой, в том числе к налоговым и другим финансовым и административным отношениям, гражданское законодательство не применяется, если иное не предусмотрено законодательством.</a:t>
            </a:r>
          </a:p>
          <a:p>
            <a:r>
              <a:rPr lang="ru-RU" sz="8000" b="1" dirty="0"/>
              <a:t>Ст. 8 ГК</a:t>
            </a:r>
            <a:br>
              <a:rPr lang="ru-RU" sz="8000" dirty="0"/>
            </a:br>
            <a:r>
              <a:rPr lang="ru-RU" sz="8000" dirty="0"/>
              <a:t> гражданские права и обязанности могут возникать из актов государственных органов и ОМСУ, которые предусмотрены законом в качестве основания возникновения гражданских прав и обязанностей;</a:t>
            </a:r>
          </a:p>
          <a:p>
            <a:r>
              <a:rPr lang="ru-RU" sz="8000" b="1" dirty="0"/>
              <a:t>Ст. 11 ГК</a:t>
            </a:r>
            <a:br>
              <a:rPr lang="ru-RU" sz="8000" dirty="0"/>
            </a:br>
            <a:r>
              <a:rPr lang="ru-RU" sz="8000" dirty="0"/>
              <a:t> защита гражданских прав в административном порядке осуществляется лишь в случаях, предусмотренных законом. Решение, принятое в административном порядке, может быть оспорено в суде.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Трудовое право и АП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857232"/>
            <a:ext cx="8286808" cy="5786478"/>
          </a:xfrm>
        </p:spPr>
        <p:txBody>
          <a:bodyPr/>
          <a:lstStyle/>
          <a:p>
            <a:r>
              <a:rPr lang="ru-RU" dirty="0"/>
              <a:t>Тесно соприкасаются, поскольку трудовые отношения возникают как правило на основе односторонних адм. актов, которым предшествуют контракты об условиях будущей работы.</a:t>
            </a:r>
          </a:p>
          <a:p>
            <a:r>
              <a:rPr lang="ru-RU" dirty="0"/>
              <a:t>Правовой акт должностного лица требуется и при прекращении трудовых отношений, для юр.оформления суб.прав, связанных с трудовой деятельностью (отпуск, выход на пенсию).</a:t>
            </a:r>
          </a:p>
          <a:p>
            <a:r>
              <a:rPr lang="ru-RU" dirty="0"/>
              <a:t>Особенно тесное </a:t>
            </a:r>
            <a:br>
              <a:rPr lang="ru-RU" dirty="0"/>
            </a:br>
            <a:r>
              <a:rPr lang="ru-RU" dirty="0"/>
              <a:t>взаимодействие АП и ТП</a:t>
            </a:r>
            <a:br>
              <a:rPr lang="ru-RU" dirty="0"/>
            </a:br>
            <a:r>
              <a:rPr lang="ru-RU" dirty="0"/>
              <a:t> при регулировании</a:t>
            </a:r>
            <a:br>
              <a:rPr lang="ru-RU" dirty="0"/>
            </a:br>
            <a:r>
              <a:rPr lang="ru-RU" dirty="0"/>
              <a:t> государственно-служебных</a:t>
            </a:r>
            <a:br>
              <a:rPr lang="ru-RU" dirty="0"/>
            </a:br>
            <a:r>
              <a:rPr lang="ru-RU" dirty="0"/>
              <a:t> отношений.</a:t>
            </a:r>
          </a:p>
        </p:txBody>
      </p:sp>
      <p:pic>
        <p:nvPicPr>
          <p:cNvPr id="6146" name="Picture 2" descr="C:\Users\Марина\Desktop\73102dec8f1f17390cfbf7f93c8489d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000504"/>
            <a:ext cx="3729038" cy="260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72547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АП и уголовное право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358246" cy="5715040"/>
          </a:xfrm>
        </p:spPr>
        <p:txBody>
          <a:bodyPr/>
          <a:lstStyle/>
          <a:p>
            <a:r>
              <a:rPr lang="ru-RU" dirty="0"/>
              <a:t>Границы действия их норм определяются характером и направленностью соответствующих запретов:</a:t>
            </a:r>
          </a:p>
          <a:p>
            <a:r>
              <a:rPr lang="ru-RU" dirty="0"/>
              <a:t>- преступление;</a:t>
            </a:r>
          </a:p>
          <a:p>
            <a:r>
              <a:rPr lang="ru-RU" dirty="0"/>
              <a:t>- административное правонарушение.</a:t>
            </a:r>
          </a:p>
        </p:txBody>
      </p:sp>
      <p:pic>
        <p:nvPicPr>
          <p:cNvPr id="7170" name="Picture 2" descr="C:\Users\Марина\Desktop\image59152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64" y="4214818"/>
            <a:ext cx="3786226" cy="2357454"/>
          </a:xfrm>
          <a:prstGeom prst="rect">
            <a:avLst/>
          </a:prstGeom>
          <a:noFill/>
        </p:spPr>
      </p:pic>
      <p:pic>
        <p:nvPicPr>
          <p:cNvPr id="7171" name="Picture 3" descr="C:\Users\Марина\Desktop\129360341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132" y="3356992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АП и финансовое право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АП и земельное право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7896228" cy="557216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Отрасли, смежные с АП</a:t>
            </a:r>
          </a:p>
          <a:p>
            <a:r>
              <a:rPr lang="ru-RU" dirty="0"/>
              <a:t>Преобладающее значение имеет такой механизм их соотношения, при котором значительная часть общественных отношений, отнесённых к предмету регулирования названных отраслей, регулируется с помощью </a:t>
            </a:r>
            <a:r>
              <a:rPr lang="ru-RU" dirty="0" err="1"/>
              <a:t>адм.-правовых</a:t>
            </a:r>
            <a:r>
              <a:rPr lang="ru-RU" dirty="0"/>
              <a:t> средств:</a:t>
            </a:r>
          </a:p>
          <a:p>
            <a:r>
              <a:rPr lang="ru-RU" dirty="0"/>
              <a:t>- установление налогов;</a:t>
            </a:r>
          </a:p>
          <a:p>
            <a:r>
              <a:rPr lang="ru-RU" dirty="0"/>
              <a:t>- обеспечение налоговых поступлений;</a:t>
            </a:r>
          </a:p>
          <a:p>
            <a:r>
              <a:rPr lang="ru-RU" dirty="0"/>
              <a:t>- правовая защита налоговых и земельных отношений.</a:t>
            </a:r>
          </a:p>
          <a:p>
            <a:r>
              <a:rPr lang="ru-RU" dirty="0"/>
              <a:t>Государственные финансы –</a:t>
            </a:r>
            <a:br>
              <a:rPr lang="ru-RU" dirty="0"/>
            </a:br>
            <a:r>
              <a:rPr lang="ru-RU" dirty="0"/>
              <a:t>особый объект г.у., </a:t>
            </a:r>
            <a:br>
              <a:rPr lang="ru-RU" dirty="0"/>
            </a:br>
            <a:r>
              <a:rPr lang="ru-RU" dirty="0"/>
              <a:t>охватывающий все области, </a:t>
            </a:r>
          </a:p>
          <a:p>
            <a:pPr marL="273050" indent="-3175">
              <a:buNone/>
            </a:pPr>
            <a:r>
              <a:rPr lang="ru-RU" dirty="0"/>
              <a:t>отрасли и сферы государственной </a:t>
            </a:r>
            <a:br>
              <a:rPr lang="ru-RU" dirty="0"/>
            </a:br>
            <a:r>
              <a:rPr lang="ru-RU" dirty="0"/>
              <a:t>деятельности, а не только </a:t>
            </a:r>
            <a:br>
              <a:rPr lang="ru-RU" dirty="0"/>
            </a:br>
            <a:r>
              <a:rPr lang="ru-RU" dirty="0"/>
              <a:t>деятельность ОИВ. </a:t>
            </a:r>
          </a:p>
        </p:txBody>
      </p:sp>
      <p:pic>
        <p:nvPicPr>
          <p:cNvPr id="9218" name="Picture 2" descr="C:\Users\Марина\Desktop\f20121109055042-financ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000504"/>
            <a:ext cx="3357586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АПП и ГПП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ГПК предусматривает рассмотрение ряда дел, возникающих из административных правонарушений (служебные споры!)</a:t>
            </a:r>
          </a:p>
        </p:txBody>
      </p:sp>
      <p:pic>
        <p:nvPicPr>
          <p:cNvPr id="8194" name="Picture 2" descr="C:\Users\Марина\Desktop\s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286124"/>
            <a:ext cx="4543430" cy="3284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186766" cy="5616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4</a:t>
            </a:r>
            <a:r>
              <a:rPr lang="ru-RU" sz="4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Система административного права </a:t>
            </a:r>
            <a:br>
              <a:rPr lang="ru-RU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4000" dirty="0"/>
          </a:p>
        </p:txBody>
      </p:sp>
      <p:pic>
        <p:nvPicPr>
          <p:cNvPr id="10242" name="Picture 2" descr="C:\Users\Марина\Desktop\7464_466930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467100"/>
            <a:ext cx="4514850" cy="33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АПН, институты, подотрасли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58204" cy="5402406"/>
          </a:xfrm>
        </p:spPr>
        <p:txBody>
          <a:bodyPr>
            <a:normAutofit/>
          </a:bodyPr>
          <a:lstStyle/>
          <a:p>
            <a:r>
              <a:rPr lang="ru-RU" dirty="0"/>
              <a:t>АП, являясь частью правовой системы, имеет собственную внутреннюю структуру, характеризующуюся непосредственной связью входящих в неё АПН, институтов, подотраслей права.</a:t>
            </a:r>
          </a:p>
          <a:p>
            <a:r>
              <a:rPr lang="ru-RU" dirty="0"/>
              <a:t>- АПН – аттестация государственных служащих;</a:t>
            </a:r>
          </a:p>
          <a:p>
            <a:r>
              <a:rPr lang="ru-RU" dirty="0"/>
              <a:t>-АПИнститут – институт ПАУ;</a:t>
            </a:r>
          </a:p>
          <a:p>
            <a:r>
              <a:rPr lang="ru-RU" dirty="0"/>
              <a:t>- подотрасль АП – Служебное право, Административно-деликтное право.</a:t>
            </a:r>
          </a:p>
        </p:txBody>
      </p:sp>
      <p:pic>
        <p:nvPicPr>
          <p:cNvPr id="12290" name="Picture 2" descr="C:\Users\Марина\Desktop\perm-zakazhi_kursovuyu_diplomnuyu_i_kontrolnuyu_rabotu_1222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127" y="4833935"/>
            <a:ext cx="3214710" cy="2024065"/>
          </a:xfrm>
          <a:prstGeom prst="rect">
            <a:avLst/>
          </a:prstGeom>
          <a:noFill/>
        </p:spPr>
      </p:pic>
      <p:pic>
        <p:nvPicPr>
          <p:cNvPr id="12291" name="Picture 3" descr="C:\Users\Марина\Desktop\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833934"/>
            <a:ext cx="3333752" cy="2024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540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АП и административное законодательство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/>
          <a:lstStyle/>
          <a:p>
            <a:r>
              <a:rPr lang="ru-RU" dirty="0"/>
              <a:t>Необходимо различать систему АП и систему действующего административного законодательства.</a:t>
            </a:r>
          </a:p>
          <a:p>
            <a:r>
              <a:rPr lang="ru-RU" dirty="0"/>
              <a:t>АП и адм. законодательство – неразрывные понятия, взаимоотношения которых и обуславливают дальнейшее совершенствование механизма административно-правового регулирования. </a:t>
            </a:r>
          </a:p>
          <a:p>
            <a:endParaRPr lang="ru-RU" dirty="0"/>
          </a:p>
        </p:txBody>
      </p:sp>
      <p:pic>
        <p:nvPicPr>
          <p:cNvPr id="13314" name="Picture 2" descr="C:\Users\Марина\Desktop\0_659c5_ca4527ba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929066"/>
            <a:ext cx="2786062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972452" cy="5902472"/>
          </a:xfrm>
        </p:spPr>
        <p:txBody>
          <a:bodyPr/>
          <a:lstStyle/>
          <a:p>
            <a:pPr lvl="0">
              <a:buNone/>
            </a:pPr>
            <a:r>
              <a:rPr lang="ru-RU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1. Понятие административного права </a:t>
            </a:r>
            <a:br>
              <a:rPr lang="ru-RU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отрасли права. </a:t>
            </a:r>
            <a:br>
              <a:rPr lang="ru-RU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Предмет  административного права</a:t>
            </a:r>
            <a:endParaRPr lang="ru-RU" sz="3600" dirty="0"/>
          </a:p>
          <a:p>
            <a:endParaRPr lang="ru-RU" dirty="0"/>
          </a:p>
        </p:txBody>
      </p:sp>
      <p:pic>
        <p:nvPicPr>
          <p:cNvPr id="1026" name="Picture 2" descr="C:\Users\Марина\Desktop\Шурупова\wp_01_300w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143248"/>
            <a:ext cx="3819532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Система АП – </a:t>
            </a:r>
            <a:r>
              <a:rPr lang="ru-RU" sz="2800" b="1" dirty="0">
                <a:solidFill>
                  <a:srgbClr val="FF0000"/>
                </a:solidFill>
              </a:rPr>
              <a:t>2 части</a:t>
            </a:r>
            <a:r>
              <a:rPr lang="ru-RU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329642" cy="5402406"/>
          </a:xfrm>
        </p:spPr>
        <p:txBody>
          <a:bodyPr>
            <a:normAutofit/>
          </a:bodyPr>
          <a:lstStyle/>
          <a:p>
            <a:r>
              <a:rPr lang="ru-RU" b="1" u="sng" dirty="0"/>
              <a:t>1. Общая</a:t>
            </a:r>
            <a:r>
              <a:rPr lang="ru-RU" u="sng" dirty="0"/>
              <a:t>:</a:t>
            </a:r>
          </a:p>
          <a:p>
            <a:pPr>
              <a:buNone/>
            </a:pPr>
            <a:r>
              <a:rPr lang="ru-RU" dirty="0"/>
              <a:t>- нормы устанавливающие принципы ГУ;</a:t>
            </a:r>
          </a:p>
          <a:p>
            <a:pPr>
              <a:buNone/>
            </a:pPr>
            <a:r>
              <a:rPr lang="ru-RU" dirty="0"/>
              <a:t>- АПС граждан;</a:t>
            </a:r>
          </a:p>
          <a:p>
            <a:pPr>
              <a:buNone/>
            </a:pPr>
            <a:r>
              <a:rPr lang="ru-RU" dirty="0"/>
              <a:t>- АПС ОИВ и иных субъектов управления;</a:t>
            </a:r>
          </a:p>
          <a:p>
            <a:pPr>
              <a:buNone/>
            </a:pPr>
            <a:r>
              <a:rPr lang="ru-RU" dirty="0"/>
              <a:t>- АПС госслужащих;</a:t>
            </a:r>
          </a:p>
          <a:p>
            <a:pPr>
              <a:buNone/>
            </a:pPr>
            <a:r>
              <a:rPr lang="ru-RU" dirty="0"/>
              <a:t>- Формы и методы ГУ;</a:t>
            </a:r>
          </a:p>
          <a:p>
            <a:pPr>
              <a:buNone/>
            </a:pPr>
            <a:r>
              <a:rPr lang="ru-RU" dirty="0"/>
              <a:t>- Административное принуждение (АО);</a:t>
            </a:r>
          </a:p>
          <a:p>
            <a:pPr>
              <a:buNone/>
            </a:pPr>
            <a:r>
              <a:rPr lang="ru-RU" dirty="0"/>
              <a:t>- Контроль и надзор в ГУ</a:t>
            </a:r>
            <a:r>
              <a:rPr lang="ru-RU" b="1" dirty="0"/>
              <a:t>.</a:t>
            </a:r>
          </a:p>
          <a:p>
            <a:r>
              <a:rPr lang="ru-RU" b="1" u="sng" dirty="0"/>
              <a:t>2. Особенная</a:t>
            </a:r>
            <a:r>
              <a:rPr lang="ru-RU" b="1" dirty="0"/>
              <a:t>:</a:t>
            </a:r>
          </a:p>
          <a:p>
            <a:pPr>
              <a:buNone/>
            </a:pPr>
            <a:r>
              <a:rPr lang="ru-RU" dirty="0"/>
              <a:t>- Управление в экономике;</a:t>
            </a:r>
          </a:p>
          <a:p>
            <a:pPr>
              <a:buNone/>
            </a:pPr>
            <a:r>
              <a:rPr lang="ru-RU" dirty="0"/>
              <a:t>- Управление в социально-культурной области;</a:t>
            </a:r>
          </a:p>
          <a:p>
            <a:pPr>
              <a:buNone/>
            </a:pPr>
            <a:r>
              <a:rPr lang="ru-RU" dirty="0"/>
              <a:t>- Управление в административно-политической области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186766" cy="58310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</a:t>
            </a:r>
            <a:r>
              <a:rPr lang="ru-RU" sz="4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Источники административного права </a:t>
            </a:r>
            <a:br>
              <a:rPr lang="ru-RU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4000" dirty="0"/>
          </a:p>
        </p:txBody>
      </p:sp>
      <p:pic>
        <p:nvPicPr>
          <p:cNvPr id="11267" name="Picture 3" descr="C:\Users\Марина\Desktop\photos0-800x6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500302"/>
            <a:ext cx="5810264" cy="4357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65403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Виды источников АП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115328" cy="5402406"/>
          </a:xfrm>
        </p:spPr>
        <p:txBody>
          <a:bodyPr/>
          <a:lstStyle/>
          <a:p>
            <a:r>
              <a:rPr lang="ru-RU" dirty="0"/>
              <a:t>Международные правовые акты</a:t>
            </a:r>
          </a:p>
          <a:p>
            <a:r>
              <a:rPr lang="ru-RU" dirty="0"/>
              <a:t>Конституция РФ</a:t>
            </a:r>
          </a:p>
          <a:p>
            <a:r>
              <a:rPr lang="ru-RU" dirty="0"/>
              <a:t>ФКЗ</a:t>
            </a:r>
          </a:p>
          <a:p>
            <a:r>
              <a:rPr lang="ru-RU" dirty="0"/>
              <a:t>ФЗ</a:t>
            </a:r>
          </a:p>
          <a:p>
            <a:r>
              <a:rPr lang="ru-RU" dirty="0"/>
              <a:t>Законы субъектов РФ</a:t>
            </a:r>
          </a:p>
          <a:p>
            <a:r>
              <a:rPr lang="ru-RU" dirty="0"/>
              <a:t>Указы и распоряжения Президента РФ</a:t>
            </a:r>
          </a:p>
          <a:p>
            <a:r>
              <a:rPr lang="ru-RU" dirty="0"/>
              <a:t>Постановления и распоряжения Правительства РФ</a:t>
            </a:r>
          </a:p>
          <a:p>
            <a:r>
              <a:rPr lang="ru-RU" dirty="0"/>
              <a:t>Акты органов исполнительной власти</a:t>
            </a:r>
          </a:p>
        </p:txBody>
      </p:sp>
      <p:pic>
        <p:nvPicPr>
          <p:cNvPr id="6146" name="Picture 2" descr="C:\Users\Марина\Desktop\357b6c4c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686300"/>
            <a:ext cx="4572032" cy="217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642918"/>
            <a:ext cx="7467600" cy="57595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6</a:t>
            </a:r>
            <a:r>
              <a:rPr lang="ru-RU" sz="4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Принципы  административного права</a:t>
            </a:r>
            <a:endParaRPr lang="ru-RU" sz="4800" dirty="0"/>
          </a:p>
        </p:txBody>
      </p:sp>
      <p:pic>
        <p:nvPicPr>
          <p:cNvPr id="5122" name="Picture 2" descr="C:\Users\Марина\Desktop\Bala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496"/>
            <a:ext cx="464347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Принципы АП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/>
          <a:lstStyle/>
          <a:p>
            <a:r>
              <a:rPr lang="ru-RU" b="1" dirty="0"/>
              <a:t>основополагающие идеи</a:t>
            </a:r>
            <a:r>
              <a:rPr lang="ru-RU" dirty="0"/>
              <a:t>, обосновывающие предназначение этой правовой отрасли.</a:t>
            </a:r>
          </a:p>
          <a:p>
            <a:endParaRPr lang="ru-RU" dirty="0"/>
          </a:p>
          <a:p>
            <a:r>
              <a:rPr lang="ru-RU" dirty="0"/>
              <a:t> Конституция закрепляет </a:t>
            </a:r>
            <a:r>
              <a:rPr lang="ru-RU" b="1" dirty="0"/>
              <a:t>принципы деятельности исполнительной власти</a:t>
            </a:r>
            <a:r>
              <a:rPr lang="ru-RU" dirty="0"/>
              <a:t>, важнейшими из которых являются принципы народовластия; единства системы исполнительной власти, принцип федерализма.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Принцип народовластия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/>
          <a:lstStyle/>
          <a:p>
            <a:r>
              <a:rPr lang="ru-RU" dirty="0"/>
              <a:t>означает подотчетность и подконтрольность исполнительной власти, формируемых ею органов и их должностных лиц народу - носителю суверенитета Российской Федерации.</a:t>
            </a:r>
          </a:p>
          <a:p>
            <a:pPr algn="ctr">
              <a:buNone/>
            </a:pPr>
            <a:r>
              <a:rPr lang="ru-RU" b="1" dirty="0"/>
              <a:t>Подотчётность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3714752"/>
            <a:ext cx="312897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Непосредственная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(директивная)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00562" y="3714752"/>
            <a:ext cx="30003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Опосредованная</a:t>
            </a:r>
            <a:r>
              <a:rPr lang="ru-RU" dirty="0"/>
              <a:t>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143372" y="3214686"/>
            <a:ext cx="121444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2714612" y="3214686"/>
            <a:ext cx="142876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Директивная (непосредственная) подотчетность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972452" cy="5330968"/>
          </a:xfrm>
        </p:spPr>
        <p:txBody>
          <a:bodyPr>
            <a:normAutofit fontScale="92500"/>
          </a:bodyPr>
          <a:lstStyle/>
          <a:p>
            <a:r>
              <a:rPr lang="ru-RU" dirty="0"/>
              <a:t>означает </a:t>
            </a:r>
            <a:r>
              <a:rPr lang="ru-RU" b="1" dirty="0"/>
              <a:t>обязанность ОГВ </a:t>
            </a:r>
            <a:r>
              <a:rPr lang="ru-RU" dirty="0"/>
              <a:t>(должностного лица) </a:t>
            </a:r>
            <a:r>
              <a:rPr lang="ru-RU" b="1" dirty="0"/>
              <a:t>осуществить действие</a:t>
            </a:r>
            <a:r>
              <a:rPr lang="ru-RU" dirty="0"/>
              <a:t>, установленное федеральным законом, </a:t>
            </a:r>
            <a:r>
              <a:rPr lang="ru-RU" dirty="0" err="1"/>
              <a:t>н-р</a:t>
            </a:r>
            <a:r>
              <a:rPr lang="ru-RU" dirty="0"/>
              <a:t>, представить достоверную информацию об исполнении поручения. </a:t>
            </a:r>
          </a:p>
          <a:p>
            <a:r>
              <a:rPr lang="ru-RU" dirty="0"/>
              <a:t>Так, </a:t>
            </a:r>
            <a:r>
              <a:rPr lang="ru-RU" u="sng" dirty="0"/>
              <a:t>непосредственная подотчетность Правительства РФ Государственной Думе проявляется в бюджетной сфере</a:t>
            </a:r>
            <a:r>
              <a:rPr lang="ru-RU" dirty="0"/>
              <a:t>: Правительство является госорганом, ответственным за разработку федерального бюджета, и отчитывается о его исполнении (п. «а» ч. 1 ст. 114 Конституции). </a:t>
            </a:r>
          </a:p>
          <a:p>
            <a:r>
              <a:rPr lang="ru-RU" dirty="0"/>
              <a:t>Осуществляя право законодательной инициативы, Правительство РФ ответственно за финансовые обязательства государства и обязано представить Государственной Думе отчет об исполнении федеральных законов в части расходования бюджетных средств (ч. 3 ст. 104 Конституции).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Косвенное (опосредованное) воздействие на исполнительную власть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представительный орган народовластия санкционирует деятельность соответствующего публичного органа</a:t>
            </a:r>
            <a:r>
              <a:rPr lang="ru-RU" dirty="0"/>
              <a:t>, </a:t>
            </a:r>
            <a:r>
              <a:rPr lang="ru-RU" dirty="0" err="1"/>
              <a:t>н-р</a:t>
            </a:r>
            <a:r>
              <a:rPr lang="ru-RU" dirty="0"/>
              <a:t>, участвует в его формировании, назначении его высших должностных лиц, либо выражает недоверие соответствующему органу. </a:t>
            </a:r>
          </a:p>
          <a:p>
            <a:r>
              <a:rPr lang="ru-RU" dirty="0"/>
              <a:t>Так, согласно п. «а» и «б» ч. 1 ст. 103 Конституции </a:t>
            </a:r>
            <a:r>
              <a:rPr lang="ru-RU" u="sng" dirty="0"/>
              <a:t>к ведению Государственной Думы </a:t>
            </a:r>
            <a:r>
              <a:rPr lang="ru-RU" dirty="0"/>
              <a:t>относятся </a:t>
            </a:r>
            <a:r>
              <a:rPr lang="ru-RU" u="sng" dirty="0"/>
              <a:t>дача согласия Президенту РФ</a:t>
            </a:r>
            <a:r>
              <a:rPr lang="ru-RU" dirty="0"/>
              <a:t> на назначение Председателя Правительства РФ; решение вопроса о доверии Правительству РФ.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Подконтрольность исполнительной власти представительным органам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8358246" cy="5045216"/>
          </a:xfrm>
        </p:spPr>
        <p:txBody>
          <a:bodyPr>
            <a:noAutofit/>
          </a:bodyPr>
          <a:lstStyle/>
          <a:p>
            <a:r>
              <a:rPr lang="ru-RU" sz="2000" dirty="0"/>
              <a:t>проявляется </a:t>
            </a:r>
            <a:r>
              <a:rPr lang="ru-RU" sz="2000" b="1" dirty="0"/>
              <a:t>в области финансово-бюджетной деятельности</a:t>
            </a:r>
            <a:r>
              <a:rPr lang="ru-RU" sz="2000" dirty="0"/>
              <a:t>. </a:t>
            </a:r>
          </a:p>
          <a:p>
            <a:r>
              <a:rPr lang="ru-RU" sz="2000" dirty="0"/>
              <a:t>Например, обе палаты Федерального Собрания участвуют в формировании </a:t>
            </a:r>
            <a:r>
              <a:rPr lang="ru-RU" sz="2000" b="1" dirty="0"/>
              <a:t>Счетной палаты РФ </a:t>
            </a:r>
            <a:r>
              <a:rPr lang="ru-RU" sz="2000" dirty="0"/>
              <a:t>- постоянно действующего органа финансового контроля (п. «и» ч. 1 ст. 102 и п. «</a:t>
            </a:r>
            <a:r>
              <a:rPr lang="ru-RU" sz="2000" dirty="0" err="1"/>
              <a:t>д</a:t>
            </a:r>
            <a:r>
              <a:rPr lang="ru-RU" sz="2000" dirty="0"/>
              <a:t>» ч. 1 ст. 103 Конституции). </a:t>
            </a:r>
          </a:p>
          <a:p>
            <a:r>
              <a:rPr lang="ru-RU" sz="2000" dirty="0"/>
              <a:t>Контрольные полномочия Счетной палаты распространяются на все публичные органы.</a:t>
            </a:r>
          </a:p>
        </p:txBody>
      </p:sp>
      <p:pic>
        <p:nvPicPr>
          <p:cNvPr id="1026" name="Picture 2" descr="C:\Users\Марина\Desktop\1318665619_832673f9d2620cd34cae2a13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077072"/>
            <a:ext cx="5429288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Принцип народовластия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043890" cy="5473844"/>
          </a:xfrm>
        </p:spPr>
        <p:txBody>
          <a:bodyPr/>
          <a:lstStyle/>
          <a:p>
            <a:r>
              <a:rPr lang="ru-RU" dirty="0"/>
              <a:t>Одной из форм народовластия является </a:t>
            </a:r>
            <a:r>
              <a:rPr lang="ru-RU" b="1" dirty="0"/>
              <a:t>участие граждан в деятельности министерств,</a:t>
            </a:r>
            <a:r>
              <a:rPr lang="ru-RU" dirty="0"/>
              <a:t> </a:t>
            </a:r>
            <a:r>
              <a:rPr lang="ru-RU" b="1" dirty="0"/>
              <a:t>ведомств </a:t>
            </a:r>
            <a:r>
              <a:rPr lang="ru-RU" dirty="0"/>
              <a:t>и иных исполнительно-распорядительных органов. </a:t>
            </a:r>
          </a:p>
          <a:p>
            <a:r>
              <a:rPr lang="ru-RU" dirty="0"/>
              <a:t>Представители общественных объединений, деловых кругов, ученые, иные лица входят в состав коллегий министерств, ведомств, экспертных (научно-технических) советов. Указанные коллегиальные органы обсуждают проекты важнейших НПА соответствующего министерства, ведомства.</a:t>
            </a:r>
          </a:p>
          <a:p>
            <a:endParaRPr lang="ru-RU" dirty="0"/>
          </a:p>
        </p:txBody>
      </p:sp>
      <p:pic>
        <p:nvPicPr>
          <p:cNvPr id="2050" name="Picture 2" descr="C:\Users\Марина\Desktop\50b706a2-2485-16c3-2485-16ccb460aa06.photo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085184"/>
            <a:ext cx="4095762" cy="1772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Административное право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отрасль права, представляющая собой совокупность правовых норм, предназначенных для регулирования общественных отношений, возникающих в связи и по поводу практической реализации исполнительной власти.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071942"/>
            <a:ext cx="4929182" cy="25303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8429684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Принцип единства системы исполнительной власти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286808" cy="571504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ФОИВ и ОИВ субъектов РФ образуют единую систему исполнительной власти. </a:t>
            </a:r>
          </a:p>
          <a:p>
            <a:r>
              <a:rPr lang="ru-RU" dirty="0"/>
              <a:t>Таким образом, принцип единства ФИВ означает прежде всего подчинение нижестоящего органа решениям вышестоящего. </a:t>
            </a:r>
          </a:p>
          <a:p>
            <a:r>
              <a:rPr lang="ru-RU" dirty="0"/>
              <a:t>Вместе с тем Конституция ограничивает пределы единства исполнительной власти федеральными полномочиями и предметами совместного ведения Российской Федерации и субъектов РФ. </a:t>
            </a:r>
          </a:p>
          <a:p>
            <a:r>
              <a:rPr lang="ru-RU" dirty="0"/>
              <a:t>Из этого прежде всего следует, что ОИВ субъектов РФ, в компетенцию которых не входят функции и полномочия указанных двух групп, не являются элементом единой системы исполнительной власти. </a:t>
            </a:r>
          </a:p>
          <a:p>
            <a:r>
              <a:rPr lang="ru-RU" dirty="0"/>
              <a:t>Субъекты РФ вправе создавать неподотчетные федеральному центру ОИВ, действующие в сферах коммунального хозяйства, экологии, социального и культурного развития, информатики.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8286808" cy="6188224"/>
          </a:xfrm>
        </p:spPr>
        <p:txBody>
          <a:bodyPr>
            <a:noAutofit/>
          </a:bodyPr>
          <a:lstStyle/>
          <a:p>
            <a:r>
              <a:rPr lang="ru-RU" sz="2000" dirty="0"/>
              <a:t>Юридическим выражением единства системы исполнительной власти является </a:t>
            </a:r>
            <a:r>
              <a:rPr lang="ru-RU" sz="2000" b="1" dirty="0"/>
              <a:t>конституционный статус территориальных органов ФИВ.</a:t>
            </a:r>
          </a:p>
          <a:p>
            <a:r>
              <a:rPr lang="ru-RU" sz="2000" dirty="0"/>
              <a:t>В силу ч. 1 ст. 78 Конституции ФОИВ для осуществления своих полномочий могут создавать свои территориальные органы и назначать соответствующих должностных лиц. </a:t>
            </a:r>
          </a:p>
          <a:p>
            <a:r>
              <a:rPr lang="ru-RU" sz="2000" dirty="0"/>
              <a:t>Конституция не предусматривает необходимость согласования с государственными органами субъектов РФ в процессе создания названных территориальных органов.</a:t>
            </a:r>
          </a:p>
          <a:p>
            <a:r>
              <a:rPr lang="ru-RU" sz="2000" dirty="0"/>
              <a:t> Территориальные органы находятся в единоначальном подчинении вышестоящего федерального органа, в систему которого они входят. </a:t>
            </a:r>
          </a:p>
          <a:p>
            <a:r>
              <a:rPr lang="ru-RU" sz="2000" dirty="0"/>
              <a:t>Таким образом, единство системы исполнительной власти на федеральном уровне означает обязательность решений федерального Правительства для правительств и иных ОИВ субъектов РФ. </a:t>
            </a:r>
          </a:p>
          <a:p>
            <a:r>
              <a:rPr lang="ru-RU" sz="2000" dirty="0"/>
              <a:t>На отраслевом и межотраслевом уровнях единство исполнительной власти обеспечивается в системах министерств и ведомств Российской Федерации.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принципа федерализма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115328" cy="5545282"/>
          </a:xfrm>
        </p:spPr>
        <p:txBody>
          <a:bodyPr>
            <a:normAutofit/>
          </a:bodyPr>
          <a:lstStyle/>
          <a:p>
            <a:r>
              <a:rPr lang="ru-RU" dirty="0"/>
              <a:t>В содержании данного принципа Конституция выделяет следующие </a:t>
            </a:r>
            <a:r>
              <a:rPr lang="ru-RU" u="sng" dirty="0"/>
              <a:t>основные элементы </a:t>
            </a:r>
            <a:r>
              <a:rPr lang="ru-RU" dirty="0"/>
              <a:t>(ч. 3 ст. 5): 1) </a:t>
            </a:r>
            <a:r>
              <a:rPr lang="ru-RU" b="1" dirty="0"/>
              <a:t>единство системы государственной власти. </a:t>
            </a:r>
            <a:r>
              <a:rPr lang="ru-RU" dirty="0"/>
              <a:t>Согласно п. «г» ст. 71 и ч. 1 ст. 77 Конституции к ведению Российской Федерации отнесено установление системы федеральных органов законодательной, исполнительной и судебной власти и общих принципов организации ОГВ субъектов РФ;</a:t>
            </a:r>
          </a:p>
          <a:p>
            <a:r>
              <a:rPr lang="ru-RU" dirty="0"/>
              <a:t>2) </a:t>
            </a:r>
            <a:r>
              <a:rPr lang="ru-RU" b="1" dirty="0"/>
              <a:t>разграничение полномочий и предметов ведения между ФОГВ, ОГВ субъектов РФ и муниципальными органами.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8952"/>
            <a:ext cx="7467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принцип равноправия всех субъектов РФ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115328" cy="5402406"/>
          </a:xfrm>
        </p:spPr>
        <p:txBody>
          <a:bodyPr/>
          <a:lstStyle/>
          <a:p>
            <a:r>
              <a:rPr lang="ru-RU" dirty="0"/>
              <a:t>(ч. 1 и 4 ст. 5 Конституции). </a:t>
            </a:r>
          </a:p>
          <a:p>
            <a:r>
              <a:rPr lang="ru-RU" dirty="0"/>
              <a:t>Однако </a:t>
            </a:r>
            <a:r>
              <a:rPr lang="ru-RU" u="sng" dirty="0"/>
              <a:t>реализация</a:t>
            </a:r>
            <a:r>
              <a:rPr lang="ru-RU" dirty="0"/>
              <a:t> этого принципа сопряжена с </a:t>
            </a:r>
            <a:r>
              <a:rPr lang="ru-RU" u="sng" dirty="0"/>
              <a:t>объективными трудностями</a:t>
            </a:r>
            <a:r>
              <a:rPr lang="ru-RU" dirty="0"/>
              <a:t>. </a:t>
            </a:r>
          </a:p>
          <a:p>
            <a:pPr>
              <a:buNone/>
            </a:pPr>
            <a:r>
              <a:rPr lang="ru-RU" b="1" dirty="0"/>
              <a:t>Различия в статусе субъектов РФ подтверждаются</a:t>
            </a:r>
            <a:r>
              <a:rPr lang="ru-RU" dirty="0"/>
              <a:t>: </a:t>
            </a:r>
          </a:p>
          <a:p>
            <a:r>
              <a:rPr lang="ru-RU" dirty="0"/>
              <a:t>а) дифференциацией их социального и экономического развития; </a:t>
            </a:r>
          </a:p>
          <a:p>
            <a:r>
              <a:rPr lang="ru-RU" dirty="0"/>
              <a:t>б) численностью населения; </a:t>
            </a:r>
          </a:p>
          <a:p>
            <a:r>
              <a:rPr lang="ru-RU" dirty="0"/>
              <a:t>в) различиями сырьевых и продовольственных ресурсов. </a:t>
            </a:r>
          </a:p>
        </p:txBody>
      </p:sp>
      <p:pic>
        <p:nvPicPr>
          <p:cNvPr id="3075" name="Picture 3" descr="C:\Users\Марина\Desktop\sybe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429132"/>
            <a:ext cx="4572032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субъективные юридические критерии, свидетельствующие о различиях правового положения субъектов 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413104"/>
          </a:xfrm>
        </p:spPr>
        <p:txBody>
          <a:bodyPr/>
          <a:lstStyle/>
          <a:p>
            <a:pPr algn="ctr">
              <a:buNone/>
            </a:pPr>
            <a:r>
              <a:rPr lang="ru-RU" u="sng" dirty="0"/>
              <a:t>различия культурного развития и национального самосознания народов России.</a:t>
            </a:r>
          </a:p>
          <a:p>
            <a:endParaRPr lang="ru-RU" dirty="0"/>
          </a:p>
          <a:p>
            <a:r>
              <a:rPr lang="ru-RU" dirty="0"/>
              <a:t>В соответствии с Конституцией народы и народности, ведущие кочевой образ жизни, и граждане урбанизированных регионов должны обладать равными правами, однако их национальный уклад жизни препятствует фактическому достижению такого равноправия.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объективные юридические критерии, свидетельствующие о различиях правового положения субъектов РФ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 В силу ст. 5 Конституции правовое положение государства в составе </a:t>
            </a:r>
            <a:br>
              <a:rPr lang="ru-RU" dirty="0"/>
            </a:br>
            <a:r>
              <a:rPr lang="ru-RU" dirty="0"/>
              <a:t>Федерации закреплено </a:t>
            </a:r>
            <a:br>
              <a:rPr lang="ru-RU" dirty="0"/>
            </a:br>
            <a:r>
              <a:rPr lang="ru-RU" dirty="0"/>
              <a:t>только для республик </a:t>
            </a:r>
            <a:br>
              <a:rPr lang="ru-RU" dirty="0"/>
            </a:br>
            <a:r>
              <a:rPr lang="ru-RU" dirty="0"/>
              <a:t>— субъектов РФ.</a:t>
            </a:r>
          </a:p>
        </p:txBody>
      </p:sp>
      <p:pic>
        <p:nvPicPr>
          <p:cNvPr id="4098" name="Picture 2" descr="C:\Users\Марина\Desktop\1395228120_dh98p0xjywqsa2z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14554"/>
            <a:ext cx="3638553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8215370" cy="6188224"/>
          </a:xfrm>
        </p:spPr>
        <p:txBody>
          <a:bodyPr>
            <a:normAutofit/>
          </a:bodyPr>
          <a:lstStyle/>
          <a:p>
            <a:r>
              <a:rPr lang="ru-RU" dirty="0"/>
              <a:t>Действующая Конституция не предоставляет республикам статуса суверенного государства, однако это не препятствует закреплению принципа суверенитета в конституциях некоторых республик. </a:t>
            </a:r>
          </a:p>
          <a:p>
            <a:r>
              <a:rPr lang="ru-RU" dirty="0"/>
              <a:t>Договорные отношения ФОИВ с ОИВ субъектов РФ нельзя рассматривать как равноправные: эти взаимоотношения возникают внутри единой системы исполнительной власти, что предопределяет объективные различия в объеме полномочий на федеральном уровне и на уровне субъектов РФ. </a:t>
            </a:r>
          </a:p>
          <a:p>
            <a:r>
              <a:rPr lang="ru-RU" dirty="0"/>
              <a:t>Именно этот аспект взаимоотношений закреплен </a:t>
            </a:r>
            <a:br>
              <a:rPr lang="ru-RU" dirty="0"/>
            </a:br>
            <a:r>
              <a:rPr lang="ru-RU" dirty="0"/>
              <a:t>в ч. 4 ст. 5 Конституции, в соответствии с которой во взаимоотношениях с федеральными органами государственной власти все субъекты Федерации между собой равноправны.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Принципы АП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>
            <a:normAutofit/>
          </a:bodyPr>
          <a:lstStyle/>
          <a:p>
            <a:r>
              <a:rPr lang="ru-RU" sz="2800" dirty="0"/>
              <a:t>Принцип законности</a:t>
            </a:r>
          </a:p>
          <a:p>
            <a:r>
              <a:rPr lang="ru-RU" sz="2800" dirty="0"/>
              <a:t>Принцип гласности</a:t>
            </a:r>
          </a:p>
          <a:p>
            <a:r>
              <a:rPr lang="ru-RU" sz="2800" dirty="0"/>
              <a:t>Принцип приоритета интереса личности</a:t>
            </a:r>
          </a:p>
          <a:p>
            <a:r>
              <a:rPr lang="ru-RU" sz="2800" dirty="0"/>
              <a:t>Принцип ответственности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785818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tx1"/>
                </a:solidFill>
              </a:rPr>
            </a:br>
            <a:br>
              <a:rPr lang="ru-RU" b="1" dirty="0">
                <a:solidFill>
                  <a:schemeClr val="tx1"/>
                </a:solidFill>
              </a:rPr>
            </a:b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Предмет АП определяется исходя из положений: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8429684" cy="542928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1. АП регулирует управленческие отношения в соответствии </a:t>
            </a:r>
            <a:r>
              <a:rPr lang="ru-RU" b="1" dirty="0"/>
              <a:t>с интересами государства и общества </a:t>
            </a:r>
            <a:r>
              <a:rPr lang="ru-RU" dirty="0"/>
              <a:t>и направлено на </a:t>
            </a:r>
            <a:r>
              <a:rPr lang="ru-RU" b="1" dirty="0"/>
              <a:t>охрану</a:t>
            </a:r>
            <a:r>
              <a:rPr lang="ru-RU" dirty="0"/>
              <a:t> конституционных </a:t>
            </a:r>
            <a:r>
              <a:rPr lang="ru-RU" b="1" dirty="0"/>
              <a:t>прав и свобод граждан.</a:t>
            </a:r>
          </a:p>
          <a:p>
            <a:r>
              <a:rPr lang="ru-RU" dirty="0"/>
              <a:t>2. АП регулирует общественные отношения </a:t>
            </a:r>
            <a:r>
              <a:rPr lang="ru-RU" b="1" dirty="0"/>
              <a:t>между обеими сторонами </a:t>
            </a:r>
            <a:r>
              <a:rPr lang="ru-RU" dirty="0"/>
              <a:t>гос.управленческих отношений (управляющей и управляемой), которые складываются по поводу осуществления ОИВ возложенных на них управленческих функций.</a:t>
            </a:r>
          </a:p>
          <a:p>
            <a:r>
              <a:rPr lang="ru-RU" dirty="0"/>
              <a:t>3. АП устанавливает </a:t>
            </a:r>
            <a:r>
              <a:rPr lang="ru-RU" b="1" dirty="0"/>
              <a:t>виды и меры адм.принуждения, </a:t>
            </a:r>
            <a:r>
              <a:rPr lang="ru-RU" dirty="0"/>
              <a:t>используемого государством в целях:</a:t>
            </a:r>
          </a:p>
          <a:p>
            <a:r>
              <a:rPr lang="ru-RU" dirty="0"/>
              <a:t>- предупреждения ПН;</a:t>
            </a:r>
          </a:p>
          <a:p>
            <a:r>
              <a:rPr lang="ru-RU" dirty="0"/>
              <a:t>- наказания виновных за совершение АПН;</a:t>
            </a:r>
          </a:p>
          <a:p>
            <a:r>
              <a:rPr lang="ru-RU" dirty="0"/>
              <a:t>- пресечения противоправных действий;</a:t>
            </a:r>
          </a:p>
          <a:p>
            <a:r>
              <a:rPr lang="ru-RU" dirty="0"/>
              <a:t>- возмещения имущественного ущерба, причинённого ПН. </a:t>
            </a:r>
          </a:p>
          <a:p>
            <a:r>
              <a:rPr lang="ru-RU" dirty="0"/>
              <a:t>4. АП регулирование имеет место лишь тогда, когда в правоотношении </a:t>
            </a:r>
            <a:r>
              <a:rPr lang="ru-RU" b="1" dirty="0"/>
              <a:t>одна сторона </a:t>
            </a:r>
            <a:r>
              <a:rPr lang="ru-RU" dirty="0"/>
              <a:t>выступает в качестве </a:t>
            </a:r>
            <a:r>
              <a:rPr lang="ru-RU" b="1" dirty="0"/>
              <a:t>субъекта управленческой деятельности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65403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Предмет АП (принципиальный момент)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043890" cy="540240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АП – это совокупность правовых норм, которыми регулируется публичное управление </a:t>
            </a:r>
            <a:r>
              <a:rPr lang="ru-RU" b="1" dirty="0"/>
              <a:t>в государстве, в муниципальных образованиях и других публичных институтах.</a:t>
            </a:r>
          </a:p>
          <a:p>
            <a:r>
              <a:rPr lang="ru-RU" dirty="0"/>
              <a:t>Иными словами, АП регулирует отношения </a:t>
            </a:r>
            <a:r>
              <a:rPr lang="ru-RU" b="1" dirty="0"/>
              <a:t>не только в сфере ГУ, но и в сфере управления, осуществляемого на негосударственном уровне.</a:t>
            </a:r>
          </a:p>
          <a:p>
            <a:r>
              <a:rPr lang="ru-RU" dirty="0"/>
              <a:t>В отдельных случаях государство может передавать свои государственно-властные полномочия общественным организациям или негосударственным организациям (</a:t>
            </a:r>
            <a:r>
              <a:rPr lang="ru-RU" dirty="0" err="1"/>
              <a:t>общ-во</a:t>
            </a:r>
            <a:r>
              <a:rPr lang="ru-RU" dirty="0"/>
              <a:t> охраны прав потребителей, частный нотариат, аудиторские фирмы)</a:t>
            </a:r>
          </a:p>
          <a:p>
            <a:r>
              <a:rPr lang="ru-RU" b="1" dirty="0"/>
              <a:t>Передача государственно-властных полномочий </a:t>
            </a:r>
            <a:r>
              <a:rPr lang="ru-RU" dirty="0"/>
              <a:t>осуществляется </a:t>
            </a:r>
            <a:r>
              <a:rPr lang="ru-RU" u="sng" dirty="0"/>
              <a:t>на основе: </a:t>
            </a:r>
          </a:p>
          <a:p>
            <a:r>
              <a:rPr lang="ru-RU" dirty="0"/>
              <a:t>- принятия законодательного акта;</a:t>
            </a:r>
          </a:p>
          <a:p>
            <a:r>
              <a:rPr lang="ru-RU" dirty="0"/>
              <a:t>- издания ПАУ;</a:t>
            </a:r>
          </a:p>
          <a:p>
            <a:r>
              <a:rPr lang="ru-RU" dirty="0"/>
              <a:t>- заключаемого административного договора.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административного права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1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Управленческие отношения.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встречаются в сфере организации и функционирования органов, осуществляющих хозяйственное, социально-культурное, административное и политическое строительство.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00504"/>
            <a:ext cx="2405056" cy="261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071942"/>
            <a:ext cx="3409951" cy="255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административного права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Отношения, возникающие в связи с обеспечением правовой защиты прав и свобод граждан.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Речь идет о так называемой административной юстиции. Она представляет собой систему судебных и иных органов, рассматривающих споры между гражданами и исполнительной власти.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dirty="0"/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4214818"/>
            <a:ext cx="3095630" cy="29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административного права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58138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Административно-принудительные отношения.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Возникают в сфере обеспечения общественной безопасности и общественного порядка.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643314"/>
            <a:ext cx="4810132" cy="294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le_20110423181212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file_20110423181212</Template>
  <TotalTime>239</TotalTime>
  <Words>2208</Words>
  <Application>Microsoft Office PowerPoint</Application>
  <PresentationFormat>Экран (4:3)</PresentationFormat>
  <Paragraphs>184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Calibri</vt:lpstr>
      <vt:lpstr>Century Schoolbook</vt:lpstr>
      <vt:lpstr>Monotype Corsiva</vt:lpstr>
      <vt:lpstr>Wingdings</vt:lpstr>
      <vt:lpstr>Wingdings 2</vt:lpstr>
      <vt:lpstr>file_20110423181212</vt:lpstr>
      <vt:lpstr>Административное право как отрасль права</vt:lpstr>
      <vt:lpstr>Вопросы</vt:lpstr>
      <vt:lpstr>Презентация PowerPoint</vt:lpstr>
      <vt:lpstr>Административное право</vt:lpstr>
      <vt:lpstr>   Предмет АП определяется исходя из положений:</vt:lpstr>
      <vt:lpstr>Предмет АП (принципиальный момент) </vt:lpstr>
      <vt:lpstr>Предмет административного права</vt:lpstr>
      <vt:lpstr>Предмет административного права</vt:lpstr>
      <vt:lpstr>Предмет административного права</vt:lpstr>
      <vt:lpstr>Предмет административного права</vt:lpstr>
      <vt:lpstr>Предмет административного права</vt:lpstr>
      <vt:lpstr>Презентация PowerPoint</vt:lpstr>
      <vt:lpstr>Методы административного права</vt:lpstr>
      <vt:lpstr>Методы административного права</vt:lpstr>
      <vt:lpstr>Императивный метод </vt:lpstr>
      <vt:lpstr>Диспозитивный метод</vt:lpstr>
      <vt:lpstr>Метод дозволения</vt:lpstr>
      <vt:lpstr>Метод запрета</vt:lpstr>
      <vt:lpstr>Презентация PowerPoint</vt:lpstr>
      <vt:lpstr>Презентация PowerPoint</vt:lpstr>
      <vt:lpstr>АП и Конституционное право</vt:lpstr>
      <vt:lpstr>АП и гражданское право</vt:lpstr>
      <vt:lpstr>Трудовое право и АП</vt:lpstr>
      <vt:lpstr>АП и уголовное право</vt:lpstr>
      <vt:lpstr>АП и финансовое право АП и земельное право</vt:lpstr>
      <vt:lpstr>АПП и ГПП</vt:lpstr>
      <vt:lpstr>Презентация PowerPoint</vt:lpstr>
      <vt:lpstr>АПН, институты, подотрасли </vt:lpstr>
      <vt:lpstr>АП и административное законодательство</vt:lpstr>
      <vt:lpstr>Система АП – 2 части:</vt:lpstr>
      <vt:lpstr>Презентация PowerPoint</vt:lpstr>
      <vt:lpstr>Виды источников АП</vt:lpstr>
      <vt:lpstr>Презентация PowerPoint</vt:lpstr>
      <vt:lpstr>Принципы АП</vt:lpstr>
      <vt:lpstr>Принцип народовластия </vt:lpstr>
      <vt:lpstr>Директивная (непосредственная) подотчетность </vt:lpstr>
      <vt:lpstr>Косвенное (опосредованное) воздействие на исполнительную власть </vt:lpstr>
      <vt:lpstr>Подконтрольность исполнительной власти представительным органам </vt:lpstr>
      <vt:lpstr>Принцип народовластия</vt:lpstr>
      <vt:lpstr>Принцип единства системы исполнительной власти</vt:lpstr>
      <vt:lpstr>Презентация PowerPoint</vt:lpstr>
      <vt:lpstr>принципа федерализма </vt:lpstr>
      <vt:lpstr>принцип равноправия всех субъектов РФ </vt:lpstr>
      <vt:lpstr>субъективные юридические критерии, свидетельствующие о различиях правового положения субъектов РФ</vt:lpstr>
      <vt:lpstr>объективные юридические критерии, свидетельствующие о различиях правового положения субъектов РФ</vt:lpstr>
      <vt:lpstr>Презентация PowerPoint</vt:lpstr>
      <vt:lpstr>Принципы АП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Административное право</dc:title>
  <dc:subject>Административное право</dc:subject>
  <dc:creator>XP</dc:creator>
  <cp:lastModifiedBy>Галкин Никита Антонович</cp:lastModifiedBy>
  <cp:revision>47</cp:revision>
  <dcterms:created xsi:type="dcterms:W3CDTF">2012-04-25T12:47:55Z</dcterms:created>
  <dcterms:modified xsi:type="dcterms:W3CDTF">2023-09-13T16:57:32Z</dcterms:modified>
  <cp:category>презентация к уроку</cp:category>
</cp:coreProperties>
</file>