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FFFF00"/>
    <a:srgbClr val="FFCC00"/>
    <a:srgbClr val="FF0000"/>
    <a:srgbClr val="A2F1FC"/>
    <a:srgbClr val="0000CC"/>
    <a:srgbClr val="FFFF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044E943-93F1-471E-A799-6E851BF4C31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52C53F5-84E2-4883-9621-C360008EA45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5695095-351A-401B-8270-5D060035CF9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FE58E11-14BE-4316-AD85-5F4104CC1BF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F32EA85-88EC-4613-BA94-32531E952FD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988C381-F715-490A-B152-FE1214758A4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EE11C570-1F6B-4E47-831F-3738E2416EF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60E36FD-6E2D-43E1-A5D7-3097E55B165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61506F48-FFBD-44C0-AA83-6C751776D26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D4FDCAC-47AC-4322-83F1-55CEEB7AE5D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7A84518-586C-497C-9F8B-1848B303D5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7E0C404-7EC5-4658-976E-ACAE8000AD0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188913"/>
            <a:ext cx="7918450" cy="1584325"/>
          </a:xfrm>
          <a:solidFill>
            <a:srgbClr val="A1EEFD"/>
          </a:solidFill>
          <a:ln>
            <a:solidFill>
              <a:schemeClr val="accent2"/>
            </a:solidFill>
          </a:ln>
        </p:spPr>
        <p:txBody>
          <a:bodyPr/>
          <a:lstStyle/>
          <a:p>
            <a:pPr algn="l" eaLnBrk="1" hangingPunct="1"/>
            <a:r>
              <a:rPr lang="ru-RU" b="1" smtClean="0">
                <a:solidFill>
                  <a:schemeClr val="tx1"/>
                </a:solidFill>
              </a:rPr>
              <a:t>Тема:    </a:t>
            </a:r>
            <a:r>
              <a:rPr lang="ru-RU" b="1" smtClean="0">
                <a:solidFill>
                  <a:srgbClr val="FF0000"/>
                </a:solidFill>
              </a:rPr>
              <a:t>Субъекты административного права.</a:t>
            </a:r>
          </a:p>
        </p:txBody>
      </p:sp>
      <p:sp>
        <p:nvSpPr>
          <p:cNvPr id="2051" name="Rectangle 3"/>
          <p:cNvSpPr>
            <a:spLocks noGrp="1" noChangeArrowheads="1"/>
          </p:cNvSpPr>
          <p:nvPr>
            <p:ph type="subTitle" idx="1"/>
          </p:nvPr>
        </p:nvSpPr>
        <p:spPr>
          <a:xfrm>
            <a:off x="250825" y="1916113"/>
            <a:ext cx="8642350" cy="4941887"/>
          </a:xfrm>
          <a:solidFill>
            <a:srgbClr val="FFFF99"/>
          </a:solidFill>
          <a:ln>
            <a:solidFill>
              <a:schemeClr val="accent2"/>
            </a:solidFill>
          </a:ln>
        </p:spPr>
        <p:txBody>
          <a:bodyPr/>
          <a:lstStyle/>
          <a:p>
            <a:pPr marL="342900" indent="-342900" eaLnBrk="1" hangingPunct="1">
              <a:lnSpc>
                <a:spcPct val="80000"/>
              </a:lnSpc>
            </a:pPr>
            <a:r>
              <a:rPr lang="ru-RU" sz="2000" b="1" i="1" smtClean="0">
                <a:solidFill>
                  <a:srgbClr val="0000FF"/>
                </a:solidFill>
              </a:rPr>
              <a:t>Рекомендуемая литература (основная):</a:t>
            </a:r>
            <a:endParaRPr lang="ru-RU" sz="2000" smtClean="0">
              <a:solidFill>
                <a:srgbClr val="0000FF"/>
              </a:solidFill>
            </a:endParaRPr>
          </a:p>
          <a:p>
            <a:pPr marL="342900" indent="-342900" algn="l" eaLnBrk="1" hangingPunct="1">
              <a:lnSpc>
                <a:spcPct val="80000"/>
              </a:lnSpc>
              <a:buFontTx/>
              <a:buAutoNum type="arabicPeriod"/>
            </a:pPr>
            <a:r>
              <a:rPr lang="ru-RU" sz="2000" b="1" smtClean="0"/>
              <a:t>Административное право: Учебник / под ред. Ю. М. Козлова, Л. Л. Попова. - М.: Юристъ., 2006. - 728 с.</a:t>
            </a:r>
          </a:p>
          <a:p>
            <a:pPr marL="342900" indent="-342900" algn="l" eaLnBrk="1" hangingPunct="1">
              <a:lnSpc>
                <a:spcPct val="80000"/>
              </a:lnSpc>
              <a:buFontTx/>
              <a:buAutoNum type="arabicPeriod"/>
            </a:pPr>
            <a:r>
              <a:rPr lang="ru-RU" sz="2000" b="1" smtClean="0"/>
              <a:t>Конин Н.М. Административное право России: Учебник – М.: ТК Велби, Изд-во Проспект, 2006. – 448 с.;  </a:t>
            </a:r>
            <a:r>
              <a:rPr lang="en-US" sz="2000" b="1" smtClean="0"/>
              <a:t>ISBN </a:t>
            </a:r>
            <a:r>
              <a:rPr lang="ru-RU" sz="2000" b="1" smtClean="0"/>
              <a:t>5-482-00411-2</a:t>
            </a:r>
          </a:p>
          <a:p>
            <a:pPr marL="342900" indent="-342900" algn="l" eaLnBrk="1" hangingPunct="1">
              <a:lnSpc>
                <a:spcPct val="80000"/>
              </a:lnSpc>
              <a:buFontTx/>
              <a:buAutoNum type="arabicPeriod"/>
            </a:pPr>
            <a:r>
              <a:rPr lang="ru-RU" sz="2000" b="1" smtClean="0"/>
              <a:t>Бахрах Д.Н. Административное право России: Учебник для вузов. -М.: Издательство Норма, 2002. - 640.</a:t>
            </a:r>
          </a:p>
          <a:p>
            <a:pPr marL="342900" indent="-342900" algn="l" eaLnBrk="1" hangingPunct="1">
              <a:lnSpc>
                <a:spcPct val="80000"/>
              </a:lnSpc>
              <a:buFontTx/>
              <a:buAutoNum type="arabicPeriod"/>
            </a:pPr>
            <a:r>
              <a:rPr lang="ru-RU" sz="2000" b="1" smtClean="0"/>
              <a:t>Габричидзе Б. Н., Чернявский А. Г. Административное право. - М.: ООО «ТК Вельби»., 2002. - 480 с.</a:t>
            </a:r>
          </a:p>
          <a:p>
            <a:pPr marL="342900" indent="-342900" algn="l" eaLnBrk="1" hangingPunct="1">
              <a:lnSpc>
                <a:spcPct val="80000"/>
              </a:lnSpc>
              <a:buFontTx/>
              <a:buAutoNum type="arabicPeriod"/>
            </a:pPr>
            <a:r>
              <a:rPr lang="ru-RU" sz="2000" b="1" smtClean="0"/>
              <a:t>Коренев А.П. Административное право России. Учебник в трех частях. Ч. 1.-М.,2002.</a:t>
            </a:r>
          </a:p>
          <a:p>
            <a:pPr marL="342900" indent="-342900" algn="l" eaLnBrk="1" hangingPunct="1">
              <a:lnSpc>
                <a:spcPct val="80000"/>
              </a:lnSpc>
              <a:buFontTx/>
              <a:buAutoNum type="arabicPeriod"/>
            </a:pPr>
            <a:r>
              <a:rPr lang="ru-RU" sz="2000" b="1" smtClean="0"/>
              <a:t>Административное право России. Учебник в трех частях. Ч. 2., Ч.3.,  / Под ред. Корнева А. П. - М., 2002.</a:t>
            </a:r>
          </a:p>
          <a:p>
            <a:pPr marL="342900" indent="-342900" algn="l" eaLnBrk="1" hangingPunct="1">
              <a:lnSpc>
                <a:spcPct val="80000"/>
              </a:lnSpc>
              <a:buFontTx/>
              <a:buAutoNum type="arabicPeriod"/>
            </a:pPr>
            <a:r>
              <a:rPr lang="ru-RU" sz="2000" b="1" smtClean="0"/>
              <a:t>Котельникова Е. А., Семенцова И. А., Смоленский М. Б. Административное право. - Ростов н/Д.: «Феникс»., 2002. - 352с. </a:t>
            </a:r>
          </a:p>
          <a:p>
            <a:pPr marL="342900" indent="-342900" algn="l" eaLnBrk="1" hangingPunct="1">
              <a:lnSpc>
                <a:spcPct val="80000"/>
              </a:lnSpc>
              <a:buFontTx/>
              <a:buAutoNum type="arabicPeriod"/>
            </a:pPr>
            <a:r>
              <a:rPr lang="ru-RU" sz="2000" b="1" smtClean="0"/>
              <a:t>КоАП РФ. М.: «Юрайт», 2003. - 251 с.</a:t>
            </a:r>
            <a:endParaRPr lang="ru-RU" sz="2000" b="1" i="1" smtClean="0"/>
          </a:p>
          <a:p>
            <a:pPr marL="342900" indent="-342900" algn="l" eaLnBrk="1" hangingPunct="1">
              <a:lnSpc>
                <a:spcPct val="80000"/>
              </a:lnSpc>
            </a:pPr>
            <a:endParaRPr lang="ru-RU" sz="2000" smtClean="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3200" b="1" smtClean="0">
                <a:solidFill>
                  <a:srgbClr val="FF0000"/>
                </a:solidFill>
              </a:rPr>
              <a:t>Административно-правовые гарантии прав и свобод граждан</a:t>
            </a:r>
            <a:r>
              <a:rPr lang="ru-RU" sz="4000" smtClean="0"/>
              <a:t> </a:t>
            </a:r>
          </a:p>
        </p:txBody>
      </p:sp>
      <p:sp>
        <p:nvSpPr>
          <p:cNvPr id="11267" name="Rectangle 3"/>
          <p:cNvSpPr>
            <a:spLocks noGrp="1" noChangeArrowheads="1"/>
          </p:cNvSpPr>
          <p:nvPr>
            <p:ph type="body" idx="1"/>
          </p:nvPr>
        </p:nvSpPr>
        <p:spPr>
          <a:xfrm>
            <a:off x="323850" y="1600200"/>
            <a:ext cx="8362950" cy="5068888"/>
          </a:xfrm>
          <a:solidFill>
            <a:srgbClr val="FFFF99"/>
          </a:solidFill>
          <a:ln>
            <a:solidFill>
              <a:schemeClr val="accent2"/>
            </a:solidFill>
          </a:ln>
        </p:spPr>
        <p:txBody>
          <a:bodyPr/>
          <a:lstStyle/>
          <a:p>
            <a:pPr marL="381000" indent="-381000" algn="ctr" eaLnBrk="1" hangingPunct="1">
              <a:lnSpc>
                <a:spcPct val="90000"/>
              </a:lnSpc>
              <a:buFontTx/>
              <a:buNone/>
            </a:pPr>
            <a:r>
              <a:rPr lang="ru-RU" sz="2400" smtClean="0">
                <a:solidFill>
                  <a:srgbClr val="0000CC"/>
                </a:solidFill>
              </a:rPr>
              <a:t>Они </a:t>
            </a:r>
            <a:r>
              <a:rPr lang="ru-RU" sz="2400" b="1" smtClean="0">
                <a:solidFill>
                  <a:srgbClr val="0000CC"/>
                </a:solidFill>
              </a:rPr>
              <a:t>возможны,</a:t>
            </a:r>
            <a:r>
              <a:rPr lang="ru-RU" sz="2400" smtClean="0">
                <a:solidFill>
                  <a:srgbClr val="0000CC"/>
                </a:solidFill>
              </a:rPr>
              <a:t> если</a:t>
            </a:r>
            <a:r>
              <a:rPr lang="ru-RU" sz="2400" b="1" smtClean="0">
                <a:solidFill>
                  <a:srgbClr val="0000CC"/>
                </a:solidFill>
              </a:rPr>
              <a:t> положения, содержащиеся в законе :</a:t>
            </a:r>
          </a:p>
          <a:p>
            <a:pPr marL="381000" indent="-381000" eaLnBrk="1" hangingPunct="1">
              <a:lnSpc>
                <a:spcPct val="90000"/>
              </a:lnSpc>
              <a:buFontTx/>
              <a:buAutoNum type="arabicPeriod"/>
            </a:pPr>
            <a:r>
              <a:rPr lang="ru-RU" sz="2400" smtClean="0">
                <a:solidFill>
                  <a:srgbClr val="0000CC"/>
                </a:solidFill>
              </a:rPr>
              <a:t>Адекватны</a:t>
            </a:r>
            <a:r>
              <a:rPr lang="ru-RU" sz="2400" smtClean="0">
                <a:solidFill>
                  <a:srgbClr val="FF0000"/>
                </a:solidFill>
              </a:rPr>
              <a:t> экономической и политической ситуации в стране</a:t>
            </a:r>
            <a:r>
              <a:rPr lang="ru-RU" sz="2400" smtClean="0">
                <a:solidFill>
                  <a:srgbClr val="0000FF"/>
                </a:solidFill>
              </a:rPr>
              <a:t> и </a:t>
            </a:r>
            <a:r>
              <a:rPr lang="ru-RU" sz="2400" smtClean="0">
                <a:solidFill>
                  <a:srgbClr val="0000CC"/>
                </a:solidFill>
              </a:rPr>
              <a:t>обладают юридической стабильностью;</a:t>
            </a:r>
          </a:p>
          <a:p>
            <a:pPr marL="381000" indent="-381000" eaLnBrk="1" hangingPunct="1">
              <a:lnSpc>
                <a:spcPct val="90000"/>
              </a:lnSpc>
              <a:buFontTx/>
              <a:buAutoNum type="arabicPeriod"/>
            </a:pPr>
            <a:r>
              <a:rPr lang="ru-RU" sz="2400" smtClean="0">
                <a:solidFill>
                  <a:schemeClr val="accent2"/>
                </a:solidFill>
              </a:rPr>
              <a:t>Отвечают</a:t>
            </a:r>
            <a:r>
              <a:rPr lang="ru-RU" sz="2400" smtClean="0">
                <a:solidFill>
                  <a:srgbClr val="0000FF"/>
                </a:solidFill>
              </a:rPr>
              <a:t> </a:t>
            </a:r>
            <a:r>
              <a:rPr lang="ru-RU" sz="2400" smtClean="0">
                <a:solidFill>
                  <a:srgbClr val="FF0000"/>
                </a:solidFill>
              </a:rPr>
              <a:t>необходимому уровню юридической техники </a:t>
            </a:r>
            <a:r>
              <a:rPr lang="ru-RU" sz="2400" smtClean="0">
                <a:solidFill>
                  <a:schemeClr val="accent2"/>
                </a:solidFill>
              </a:rPr>
              <a:t>и</a:t>
            </a:r>
            <a:r>
              <a:rPr lang="ru-RU" sz="2400" smtClean="0">
                <a:solidFill>
                  <a:srgbClr val="0000FF"/>
                </a:solidFill>
              </a:rPr>
              <a:t> </a:t>
            </a:r>
            <a:r>
              <a:rPr lang="ru-RU" sz="2400" smtClean="0">
                <a:solidFill>
                  <a:schemeClr val="accent2"/>
                </a:solidFill>
              </a:rPr>
              <a:t>содержат </a:t>
            </a:r>
            <a:r>
              <a:rPr lang="ru-RU" sz="2400" smtClean="0">
                <a:solidFill>
                  <a:srgbClr val="FF0000"/>
                </a:solidFill>
              </a:rPr>
              <a:t>конкретные механизмы их реализации</a:t>
            </a:r>
            <a:r>
              <a:rPr lang="ru-RU" sz="2400" smtClean="0">
                <a:solidFill>
                  <a:schemeClr val="accent2"/>
                </a:solidFill>
              </a:rPr>
              <a:t>;</a:t>
            </a:r>
          </a:p>
          <a:p>
            <a:pPr marL="381000" indent="-381000" eaLnBrk="1" hangingPunct="1">
              <a:lnSpc>
                <a:spcPct val="90000"/>
              </a:lnSpc>
              <a:buFontTx/>
              <a:buAutoNum type="arabicPeriod"/>
            </a:pPr>
            <a:r>
              <a:rPr lang="ru-RU" sz="2400" smtClean="0">
                <a:solidFill>
                  <a:srgbClr val="0000FF"/>
                </a:solidFill>
              </a:rPr>
              <a:t>Четко </a:t>
            </a:r>
            <a:r>
              <a:rPr lang="ru-RU" sz="2400" smtClean="0">
                <a:solidFill>
                  <a:srgbClr val="FF0000"/>
                </a:solidFill>
              </a:rPr>
              <a:t>определяют круг государственных органов и должностных лиц</a:t>
            </a:r>
            <a:r>
              <a:rPr lang="ru-RU" sz="2400" smtClean="0">
                <a:solidFill>
                  <a:srgbClr val="0000FF"/>
                </a:solidFill>
              </a:rPr>
              <a:t>, на которых возложены обязанности создавать условия для реализации прав и свобод;</a:t>
            </a:r>
          </a:p>
          <a:p>
            <a:pPr marL="381000" indent="-381000" eaLnBrk="1" hangingPunct="1">
              <a:lnSpc>
                <a:spcPct val="90000"/>
              </a:lnSpc>
              <a:buFontTx/>
              <a:buAutoNum type="arabicPeriod"/>
            </a:pPr>
            <a:r>
              <a:rPr lang="ru-RU" sz="2400" smtClean="0">
                <a:solidFill>
                  <a:srgbClr val="0000FF"/>
                </a:solidFill>
              </a:rPr>
              <a:t>Предусматривают ответственность органов и должностных лиц за ущемление прав и обязанностей граждан.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333375"/>
            <a:ext cx="8713787" cy="1557338"/>
          </a:xfrm>
          <a:solidFill>
            <a:srgbClr val="A1EEFD"/>
          </a:solidFill>
          <a:ln>
            <a:solidFill>
              <a:schemeClr val="accent2"/>
            </a:solidFill>
          </a:ln>
        </p:spPr>
        <p:txBody>
          <a:bodyPr/>
          <a:lstStyle/>
          <a:p>
            <a:pPr eaLnBrk="1" hangingPunct="1"/>
            <a:r>
              <a:rPr lang="ru-RU" sz="2800" b="1" smtClean="0">
                <a:solidFill>
                  <a:srgbClr val="0000FF"/>
                </a:solidFill>
              </a:rPr>
              <a:t>В качестве гарантий прав и свобод граждан предусмотрены также следующие</a:t>
            </a:r>
            <a:r>
              <a:rPr lang="ru-RU" sz="2800" smtClean="0">
                <a:solidFill>
                  <a:srgbClr val="0000FF"/>
                </a:solidFill>
              </a:rPr>
              <a:t> </a:t>
            </a:r>
            <a:r>
              <a:rPr lang="ru-RU" sz="2800" b="1" smtClean="0">
                <a:solidFill>
                  <a:srgbClr val="0000FF"/>
                </a:solidFill>
              </a:rPr>
              <a:t>конституционные </a:t>
            </a:r>
            <a:r>
              <a:rPr lang="ru-RU" sz="2800" b="1" i="1" smtClean="0">
                <a:solidFill>
                  <a:srgbClr val="0000FF"/>
                </a:solidFill>
              </a:rPr>
              <a:t>положения:</a:t>
            </a:r>
            <a:endParaRPr lang="ru-RU" sz="2800" smtClean="0">
              <a:solidFill>
                <a:srgbClr val="0000FF"/>
              </a:solidFill>
            </a:endParaRPr>
          </a:p>
        </p:txBody>
      </p:sp>
      <p:sp>
        <p:nvSpPr>
          <p:cNvPr id="12291" name="Rectangle 3"/>
          <p:cNvSpPr>
            <a:spLocks noGrp="1" noChangeArrowheads="1"/>
          </p:cNvSpPr>
          <p:nvPr>
            <p:ph type="body" idx="1"/>
          </p:nvPr>
        </p:nvSpPr>
        <p:spPr>
          <a:xfrm>
            <a:off x="395288" y="2205038"/>
            <a:ext cx="8229600" cy="4525962"/>
          </a:xfrm>
          <a:solidFill>
            <a:srgbClr val="A1EEFD"/>
          </a:solidFill>
          <a:ln>
            <a:solidFill>
              <a:schemeClr val="accent2"/>
            </a:solidFill>
          </a:ln>
        </p:spPr>
        <p:txBody>
          <a:bodyPr/>
          <a:lstStyle/>
          <a:p>
            <a:pPr marL="457200" indent="-457200" eaLnBrk="1" hangingPunct="1">
              <a:lnSpc>
                <a:spcPct val="90000"/>
              </a:lnSpc>
              <a:buFontTx/>
              <a:buAutoNum type="arabicPeriod"/>
            </a:pPr>
            <a:r>
              <a:rPr lang="ru-RU" sz="2400" smtClean="0">
                <a:solidFill>
                  <a:srgbClr val="0000FF"/>
                </a:solidFill>
              </a:rPr>
              <a:t>в Российской Федерации </a:t>
            </a:r>
            <a:r>
              <a:rPr lang="ru-RU" sz="2400" b="1" smtClean="0">
                <a:solidFill>
                  <a:srgbClr val="0000FF"/>
                </a:solidFill>
              </a:rPr>
              <a:t>не должны издаваться законы, отменяющие или умаляющие</a:t>
            </a:r>
            <a:r>
              <a:rPr lang="ru-RU" sz="2400" smtClean="0">
                <a:solidFill>
                  <a:srgbClr val="0000FF"/>
                </a:solidFill>
              </a:rPr>
              <a:t> права и свободы человека и гражданина;</a:t>
            </a:r>
          </a:p>
          <a:p>
            <a:pPr marL="457200" indent="-457200" eaLnBrk="1" hangingPunct="1">
              <a:lnSpc>
                <a:spcPct val="90000"/>
              </a:lnSpc>
              <a:buFontTx/>
              <a:buAutoNum type="arabicPeriod"/>
            </a:pPr>
            <a:r>
              <a:rPr lang="ru-RU" sz="2400" smtClean="0">
                <a:solidFill>
                  <a:srgbClr val="0000FF"/>
                </a:solidFill>
              </a:rPr>
              <a:t>ограничение прав возможно только при наличии определенных обстоятельств и должно быть установлено </a:t>
            </a:r>
            <a:r>
              <a:rPr lang="ru-RU" sz="2400" b="1" smtClean="0">
                <a:solidFill>
                  <a:srgbClr val="0000FF"/>
                </a:solidFill>
              </a:rPr>
              <a:t>только законодательством;</a:t>
            </a:r>
          </a:p>
          <a:p>
            <a:pPr marL="457200" indent="-457200" eaLnBrk="1" hangingPunct="1">
              <a:lnSpc>
                <a:spcPct val="90000"/>
              </a:lnSpc>
              <a:buFontTx/>
              <a:buAutoNum type="arabicPeriod"/>
            </a:pPr>
            <a:r>
              <a:rPr lang="ru-RU" sz="2400" smtClean="0">
                <a:solidFill>
                  <a:srgbClr val="0000FF"/>
                </a:solidFill>
              </a:rPr>
              <a:t>определен перечень прав и свобод, вообще </a:t>
            </a:r>
            <a:r>
              <a:rPr lang="ru-RU" sz="2400" b="1" smtClean="0">
                <a:solidFill>
                  <a:srgbClr val="0000FF"/>
                </a:solidFill>
              </a:rPr>
              <a:t>не подлежащих ограничению;</a:t>
            </a:r>
          </a:p>
          <a:p>
            <a:pPr marL="457200" indent="-457200" eaLnBrk="1" hangingPunct="1">
              <a:lnSpc>
                <a:spcPct val="90000"/>
              </a:lnSpc>
              <a:buFontTx/>
              <a:buAutoNum type="arabicPeriod"/>
            </a:pPr>
            <a:r>
              <a:rPr lang="ru-RU" sz="2400" smtClean="0">
                <a:solidFill>
                  <a:srgbClr val="0000FF"/>
                </a:solidFill>
              </a:rPr>
              <a:t>любые нормативные акты, затрагивающие права, свободы и обязанности человека и гражданина, не могут применяться </a:t>
            </a:r>
            <a:r>
              <a:rPr lang="ru-RU" sz="2400" b="1" smtClean="0">
                <a:solidFill>
                  <a:srgbClr val="0000FF"/>
                </a:solidFill>
              </a:rPr>
              <a:t>без официального опубликования.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0"/>
            <a:ext cx="8291512" cy="1196975"/>
          </a:xfrm>
          <a:solidFill>
            <a:srgbClr val="A1EEFD"/>
          </a:solidFill>
          <a:ln>
            <a:solidFill>
              <a:schemeClr val="accent2"/>
            </a:solidFill>
          </a:ln>
        </p:spPr>
        <p:txBody>
          <a:bodyPr/>
          <a:lstStyle/>
          <a:p>
            <a:pPr eaLnBrk="1" hangingPunct="1"/>
            <a:r>
              <a:rPr lang="ru-RU" sz="3200" b="1" u="sng" smtClean="0">
                <a:solidFill>
                  <a:srgbClr val="0000FF"/>
                </a:solidFill>
              </a:rPr>
              <a:t/>
            </a:r>
            <a:br>
              <a:rPr lang="ru-RU" sz="3200" b="1" u="sng" smtClean="0">
                <a:solidFill>
                  <a:srgbClr val="0000FF"/>
                </a:solidFill>
              </a:rPr>
            </a:br>
            <a:r>
              <a:rPr lang="ru-RU" sz="3200" b="1" u="sng" smtClean="0">
                <a:solidFill>
                  <a:srgbClr val="0000FF"/>
                </a:solidFill>
              </a:rPr>
              <a:t>Организационно-правовые гарантии можно подразделить на </a:t>
            </a:r>
            <a:r>
              <a:rPr lang="ru-RU" sz="3200" b="1" i="1" u="sng" smtClean="0">
                <a:solidFill>
                  <a:srgbClr val="0000FF"/>
                </a:solidFill>
              </a:rPr>
              <a:t>два вида:</a:t>
            </a:r>
            <a:r>
              <a:rPr lang="ru-RU" sz="4000" smtClean="0">
                <a:solidFill>
                  <a:srgbClr val="0000FF"/>
                </a:solidFill>
              </a:rPr>
              <a:t/>
            </a:r>
            <a:br>
              <a:rPr lang="ru-RU" sz="4000" smtClean="0">
                <a:solidFill>
                  <a:srgbClr val="0000FF"/>
                </a:solidFill>
              </a:rPr>
            </a:br>
            <a:endParaRPr lang="ru-RU" sz="4000" smtClean="0">
              <a:solidFill>
                <a:srgbClr val="0000FF"/>
              </a:solidFill>
            </a:endParaRPr>
          </a:p>
        </p:txBody>
      </p:sp>
      <p:sp>
        <p:nvSpPr>
          <p:cNvPr id="13315" name="Rectangle 3"/>
          <p:cNvSpPr>
            <a:spLocks noGrp="1" noChangeArrowheads="1"/>
          </p:cNvSpPr>
          <p:nvPr>
            <p:ph type="body" idx="1"/>
          </p:nvPr>
        </p:nvSpPr>
        <p:spPr>
          <a:xfrm>
            <a:off x="179388" y="1412875"/>
            <a:ext cx="8785225" cy="5256213"/>
          </a:xfrm>
        </p:spPr>
        <p:txBody>
          <a:bodyPr/>
          <a:lstStyle/>
          <a:p>
            <a:pPr eaLnBrk="1" hangingPunct="1">
              <a:lnSpc>
                <a:spcPct val="80000"/>
              </a:lnSpc>
            </a:pPr>
            <a:r>
              <a:rPr lang="ru-RU" sz="1600" b="1" smtClean="0">
                <a:solidFill>
                  <a:srgbClr val="FF0000"/>
                </a:solidFill>
              </a:rPr>
              <a:t>а) </a:t>
            </a:r>
            <a:r>
              <a:rPr lang="ru-RU" sz="1600" b="1" i="1" smtClean="0">
                <a:solidFill>
                  <a:srgbClr val="FF0000"/>
                </a:solidFill>
              </a:rPr>
              <a:t>судебные,</a:t>
            </a:r>
            <a:r>
              <a:rPr lang="ru-RU" sz="1600" b="1" i="1" smtClean="0">
                <a:solidFill>
                  <a:srgbClr val="0000FF"/>
                </a:solidFill>
              </a:rPr>
              <a:t> </a:t>
            </a:r>
            <a:r>
              <a:rPr lang="ru-RU" sz="1600" b="1" smtClean="0">
                <a:solidFill>
                  <a:srgbClr val="0000FF"/>
                </a:solidFill>
              </a:rPr>
              <a:t>т. е. реализуемые судами в процессе осуществления правосудия. Порядок рассмотрения дел, возникающих из административно-правовых отношений, установлен законодательством о гражданском судопроизводстве (дела по жалобам на действия государственных органов и должностных лиц в связи с наложением административных взысканий; дела по жалобам на действия государственных органов, общественных организаций и должностных лиц, нарушающие права и свободы граждан). Дела по экономическим спорам, возникающим из административных правоотношений, подведомственны арбитражному суду;</a:t>
            </a:r>
          </a:p>
          <a:p>
            <a:pPr eaLnBrk="1" hangingPunct="1">
              <a:lnSpc>
                <a:spcPct val="80000"/>
              </a:lnSpc>
            </a:pPr>
            <a:r>
              <a:rPr lang="ru-RU" sz="1600" b="1" smtClean="0">
                <a:solidFill>
                  <a:srgbClr val="FF0000"/>
                </a:solidFill>
              </a:rPr>
              <a:t>б) </a:t>
            </a:r>
            <a:r>
              <a:rPr lang="ru-RU" sz="1600" b="1" i="1" smtClean="0">
                <a:solidFill>
                  <a:srgbClr val="FF0000"/>
                </a:solidFill>
              </a:rPr>
              <a:t>административные,</a:t>
            </a:r>
            <a:r>
              <a:rPr lang="ru-RU" sz="1600" b="1" i="1" smtClean="0">
                <a:solidFill>
                  <a:srgbClr val="0000FF"/>
                </a:solidFill>
              </a:rPr>
              <a:t> </a:t>
            </a:r>
            <a:r>
              <a:rPr lang="ru-RU" sz="1600" b="1" smtClean="0">
                <a:solidFill>
                  <a:srgbClr val="0000FF"/>
                </a:solidFill>
              </a:rPr>
              <a:t>т. е. реализуемые во внесудебном порядке. В рамках управленческой компетенции должностные лица вправе, а во многих случаях - обязаны рассматривать вопросы обеспечения административно-правовых гарантий прав граждан и принимать меры для их реализации.</a:t>
            </a:r>
          </a:p>
          <a:p>
            <a:pPr eaLnBrk="1" hangingPunct="1">
              <a:lnSpc>
                <a:spcPct val="80000"/>
              </a:lnSpc>
            </a:pPr>
            <a:r>
              <a:rPr lang="ru-RU" sz="1600" b="1" smtClean="0">
                <a:solidFill>
                  <a:srgbClr val="0000FF"/>
                </a:solidFill>
              </a:rPr>
              <a:t>Конституцией Российской Федерации закреплено право граждан обращаться лично, а также направлять индивидуальные и коллективные обращения в государственные органы и органы местного самоуправления. </a:t>
            </a:r>
          </a:p>
          <a:p>
            <a:pPr algn="ctr" eaLnBrk="1" hangingPunct="1">
              <a:lnSpc>
                <a:spcPct val="80000"/>
              </a:lnSpc>
            </a:pPr>
            <a:r>
              <a:rPr lang="ru-RU" sz="1600" b="1" i="1" smtClean="0">
                <a:solidFill>
                  <a:srgbClr val="FF0000"/>
                </a:solidFill>
              </a:rPr>
              <a:t>Основные виды </a:t>
            </a:r>
            <a:r>
              <a:rPr lang="ru-RU" sz="1600" b="1" smtClean="0">
                <a:solidFill>
                  <a:srgbClr val="FF0000"/>
                </a:solidFill>
              </a:rPr>
              <a:t>обращений граждан:</a:t>
            </a:r>
            <a:endParaRPr lang="ru-RU" sz="1600" b="1" i="1" smtClean="0">
              <a:solidFill>
                <a:srgbClr val="FF0000"/>
              </a:solidFill>
            </a:endParaRPr>
          </a:p>
          <a:p>
            <a:pPr eaLnBrk="1" hangingPunct="1">
              <a:lnSpc>
                <a:spcPct val="80000"/>
              </a:lnSpc>
              <a:buFontTx/>
              <a:buAutoNum type="arabicPeriod"/>
            </a:pPr>
            <a:r>
              <a:rPr lang="ru-RU" sz="1600" b="1" i="1" smtClean="0">
                <a:solidFill>
                  <a:srgbClr val="FF0000"/>
                </a:solidFill>
              </a:rPr>
              <a:t>предложение</a:t>
            </a:r>
            <a:r>
              <a:rPr lang="ru-RU" sz="1600" b="1" i="1" smtClean="0">
                <a:solidFill>
                  <a:srgbClr val="0000FF"/>
                </a:solidFill>
              </a:rPr>
              <a:t> - </a:t>
            </a:r>
            <a:r>
              <a:rPr lang="ru-RU" sz="1600" b="1" smtClean="0">
                <a:solidFill>
                  <a:srgbClr val="0000FF"/>
                </a:solidFill>
              </a:rPr>
              <a:t>привлечение внимания к несовершенству организации, деятельности или регулирования в той или иной области и указание на пути их устранения;</a:t>
            </a:r>
            <a:endParaRPr lang="ru-RU" sz="1600" b="1" i="1" smtClean="0">
              <a:solidFill>
                <a:srgbClr val="0000FF"/>
              </a:solidFill>
            </a:endParaRPr>
          </a:p>
          <a:p>
            <a:pPr eaLnBrk="1" hangingPunct="1">
              <a:lnSpc>
                <a:spcPct val="80000"/>
              </a:lnSpc>
              <a:buFontTx/>
              <a:buAutoNum type="arabicPeriod"/>
            </a:pPr>
            <a:r>
              <a:rPr lang="ru-RU" sz="1600" b="1" i="1" smtClean="0">
                <a:solidFill>
                  <a:srgbClr val="FF0000"/>
                </a:solidFill>
              </a:rPr>
              <a:t>заявлени</a:t>
            </a:r>
            <a:r>
              <a:rPr lang="ru-RU" sz="1600" b="1" i="1" smtClean="0">
                <a:solidFill>
                  <a:srgbClr val="0000FF"/>
                </a:solidFill>
              </a:rPr>
              <a:t>е - </a:t>
            </a:r>
            <a:r>
              <a:rPr lang="ru-RU" sz="1600" b="1" smtClean="0">
                <a:solidFill>
                  <a:srgbClr val="0000FF"/>
                </a:solidFill>
              </a:rPr>
              <a:t>обращение гражданина по поводу реализации права или законного интереса, не связанного с его нарушением;</a:t>
            </a:r>
            <a:endParaRPr lang="ru-RU" sz="1600" b="1" i="1" smtClean="0">
              <a:solidFill>
                <a:srgbClr val="0000FF"/>
              </a:solidFill>
            </a:endParaRPr>
          </a:p>
          <a:p>
            <a:pPr eaLnBrk="1" hangingPunct="1">
              <a:lnSpc>
                <a:spcPct val="80000"/>
              </a:lnSpc>
              <a:buFontTx/>
              <a:buAutoNum type="arabicPeriod"/>
            </a:pPr>
            <a:r>
              <a:rPr lang="ru-RU" sz="1600" b="1" i="1" smtClean="0">
                <a:solidFill>
                  <a:srgbClr val="FF0000"/>
                </a:solidFill>
              </a:rPr>
              <a:t>жалоба</a:t>
            </a:r>
            <a:r>
              <a:rPr lang="ru-RU" sz="1600" b="1" i="1" smtClean="0">
                <a:solidFill>
                  <a:srgbClr val="0000FF"/>
                </a:solidFill>
              </a:rPr>
              <a:t> - </a:t>
            </a:r>
            <a:r>
              <a:rPr lang="ru-RU" sz="1600" b="1" smtClean="0">
                <a:solidFill>
                  <a:srgbClr val="0000FF"/>
                </a:solidFill>
              </a:rPr>
              <a:t>обращение в государственные или иные официальные органы к должностным лицам по поводу нарушенного права или законного интереса гражданина.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smtClean="0">
                <a:solidFill>
                  <a:srgbClr val="FF0000"/>
                </a:solidFill>
              </a:rPr>
              <a:t>Административно-правовой статус иностранных граждан и лиц без гражданства</a:t>
            </a:r>
            <a:r>
              <a:rPr lang="ru-RU" sz="2800" b="1" i="1" smtClean="0">
                <a:solidFill>
                  <a:srgbClr val="FF0000"/>
                </a:solidFill>
              </a:rPr>
              <a:t/>
            </a:r>
            <a:br>
              <a:rPr lang="ru-RU" sz="2800" b="1" i="1" smtClean="0">
                <a:solidFill>
                  <a:srgbClr val="FF0000"/>
                </a:solidFill>
              </a:rPr>
            </a:br>
            <a:endParaRPr lang="ru-RU" sz="2800" b="1" i="1" smtClean="0">
              <a:solidFill>
                <a:srgbClr val="FF0000"/>
              </a:solidFill>
            </a:endParaRPr>
          </a:p>
        </p:txBody>
      </p:sp>
      <p:sp>
        <p:nvSpPr>
          <p:cNvPr id="14339" name="Rectangle 3"/>
          <p:cNvSpPr>
            <a:spLocks noGrp="1" noChangeArrowheads="1"/>
          </p:cNvSpPr>
          <p:nvPr>
            <p:ph type="body" idx="1"/>
          </p:nvPr>
        </p:nvSpPr>
        <p:spPr>
          <a:solidFill>
            <a:srgbClr val="A1EEFD"/>
          </a:solidFill>
        </p:spPr>
        <p:txBody>
          <a:bodyPr/>
          <a:lstStyle/>
          <a:p>
            <a:pPr eaLnBrk="1" hangingPunct="1"/>
            <a:r>
              <a:rPr lang="ru-RU" b="1" i="1" smtClean="0">
                <a:solidFill>
                  <a:srgbClr val="0000FF"/>
                </a:solidFill>
              </a:rPr>
              <a:t>1. Административно-правовой статус  иностранных граждан и лиц без гражданства.</a:t>
            </a:r>
          </a:p>
          <a:p>
            <a:pPr eaLnBrk="1" hangingPunct="1"/>
            <a:r>
              <a:rPr lang="ru-RU" b="1" i="1" smtClean="0">
                <a:solidFill>
                  <a:srgbClr val="0000FF"/>
                </a:solidFill>
              </a:rPr>
              <a:t>2. Особенности правосубъектности иностранных граждан и лиц без гражданства.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484313"/>
          </a:xfrm>
          <a:solidFill>
            <a:srgbClr val="A1EEFD"/>
          </a:solidFill>
          <a:ln>
            <a:solidFill>
              <a:schemeClr val="accent2"/>
            </a:solidFill>
          </a:ln>
        </p:spPr>
        <p:txBody>
          <a:bodyPr/>
          <a:lstStyle/>
          <a:p>
            <a:pPr eaLnBrk="1" hangingPunct="1"/>
            <a:r>
              <a:rPr lang="ru-RU" sz="2800" b="1" smtClean="0">
                <a:solidFill>
                  <a:srgbClr val="0000FF"/>
                </a:solidFill>
              </a:rPr>
              <a:t>Правовое положение иностранных граждан регламентируется </a:t>
            </a:r>
            <a:r>
              <a:rPr lang="ru-RU" sz="2800" b="1" smtClean="0">
                <a:solidFill>
                  <a:srgbClr val="FF0000"/>
                </a:solidFill>
              </a:rPr>
              <a:t>Конституцией Российской Федерации, международными договорами:</a:t>
            </a:r>
          </a:p>
        </p:txBody>
      </p:sp>
      <p:sp>
        <p:nvSpPr>
          <p:cNvPr id="15363" name="Rectangle 3"/>
          <p:cNvSpPr>
            <a:spLocks noGrp="1" noChangeArrowheads="1"/>
          </p:cNvSpPr>
          <p:nvPr>
            <p:ph type="body" idx="1"/>
          </p:nvPr>
        </p:nvSpPr>
        <p:spPr>
          <a:xfrm>
            <a:off x="0" y="1484313"/>
            <a:ext cx="9144000" cy="5373687"/>
          </a:xfrm>
          <a:solidFill>
            <a:srgbClr val="A1EEFD"/>
          </a:solidFill>
          <a:ln>
            <a:solidFill>
              <a:schemeClr val="accent2"/>
            </a:solidFill>
          </a:ln>
        </p:spPr>
        <p:txBody>
          <a:bodyPr/>
          <a:lstStyle/>
          <a:p>
            <a:pPr eaLnBrk="1" hangingPunct="1">
              <a:lnSpc>
                <a:spcPct val="80000"/>
              </a:lnSpc>
              <a:buFontTx/>
              <a:buAutoNum type="arabicPeriod"/>
            </a:pPr>
            <a:endParaRPr lang="ru-RU" sz="2000" b="1" smtClean="0">
              <a:solidFill>
                <a:srgbClr val="0000FF"/>
              </a:solidFill>
            </a:endParaRPr>
          </a:p>
          <a:p>
            <a:pPr eaLnBrk="1" hangingPunct="1">
              <a:lnSpc>
                <a:spcPct val="80000"/>
              </a:lnSpc>
              <a:buFontTx/>
              <a:buAutoNum type="arabicPeriod"/>
            </a:pPr>
            <a:r>
              <a:rPr lang="ru-RU" sz="2000" b="1" smtClean="0">
                <a:solidFill>
                  <a:srgbClr val="0000FF"/>
                </a:solidFill>
              </a:rPr>
              <a:t>Распоряжение Президента РФ от 6 ноября 1997 г. N 456-рп "О подписании Европейской конвенции о гражданстве"; Договор между Республикой Белоруссия, Республикой Казахстан, Киргизской Республикой и Российской Федерацией об углублении интеграции в экономической и гуманитарной областях (Москва, 29 марта 1996 г.) и др., законами РФ: «О правовом положении иностранных граждан в РФ» от 25 июля 2002 года, Указ Президента РФ от 25 июля 2002 г. N 777 "О приеме в гражданство Российской Федерации»,  Порядок предоставления временного убежища на территории РФ Утвержден Постановлением Правительства Российской Федерации от 9 апреля 2001 г. N 274.</a:t>
            </a:r>
          </a:p>
          <a:p>
            <a:pPr eaLnBrk="1" hangingPunct="1">
              <a:lnSpc>
                <a:spcPct val="80000"/>
              </a:lnSpc>
              <a:buFontTx/>
              <a:buAutoNum type="arabicPeriod"/>
            </a:pPr>
            <a:endParaRPr lang="ru-RU" sz="2000" b="1" smtClean="0">
              <a:solidFill>
                <a:srgbClr val="0000FF"/>
              </a:solidFill>
            </a:endParaRPr>
          </a:p>
          <a:p>
            <a:pPr eaLnBrk="1" hangingPunct="1">
              <a:lnSpc>
                <a:spcPct val="80000"/>
              </a:lnSpc>
              <a:buFontTx/>
              <a:buAutoNum type="arabicPeriod"/>
            </a:pPr>
            <a:r>
              <a:rPr lang="ru-RU" sz="2000" b="1" smtClean="0">
                <a:solidFill>
                  <a:srgbClr val="0000FF"/>
                </a:solidFill>
              </a:rPr>
              <a:t>Согласно Конституции РФ (ч. 3 ст. 62) иностранные граждане и лица без гражданства пользуются в Российской Федерации правами и несут обязанности наравне с гражданами Российской Федерации, кроме случаев, установленных федеральными законами или международными договорами РФ.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333375"/>
            <a:ext cx="8229600" cy="6335713"/>
          </a:xfrm>
          <a:solidFill>
            <a:srgbClr val="A1EEFD"/>
          </a:solidFill>
          <a:ln>
            <a:solidFill>
              <a:schemeClr val="accent2"/>
            </a:solidFill>
          </a:ln>
        </p:spPr>
        <p:txBody>
          <a:bodyPr/>
          <a:lstStyle/>
          <a:p>
            <a:pPr eaLnBrk="1" hangingPunct="1"/>
            <a:r>
              <a:rPr lang="ru-RU" sz="2800" b="1" smtClean="0">
                <a:solidFill>
                  <a:srgbClr val="0000FF"/>
                </a:solidFill>
              </a:rPr>
              <a:t>Законодательство различает иностранных граждан, </a:t>
            </a:r>
            <a:r>
              <a:rPr lang="ru-RU" sz="2800" b="1" i="1" smtClean="0">
                <a:solidFill>
                  <a:srgbClr val="FF0000"/>
                </a:solidFill>
              </a:rPr>
              <a:t>постоянно проживающих</a:t>
            </a:r>
            <a:r>
              <a:rPr lang="ru-RU" sz="2800" b="1" i="1" smtClean="0">
                <a:solidFill>
                  <a:srgbClr val="0000FF"/>
                </a:solidFill>
              </a:rPr>
              <a:t> </a:t>
            </a:r>
            <a:r>
              <a:rPr lang="ru-RU" sz="2800" b="1" smtClean="0">
                <a:solidFill>
                  <a:srgbClr val="0000FF"/>
                </a:solidFill>
              </a:rPr>
              <a:t>и </a:t>
            </a:r>
            <a:r>
              <a:rPr lang="ru-RU" sz="2800" b="1" i="1" smtClean="0">
                <a:solidFill>
                  <a:srgbClr val="FF0000"/>
                </a:solidFill>
              </a:rPr>
              <a:t>временно пребывающих</a:t>
            </a:r>
            <a:r>
              <a:rPr lang="ru-RU" sz="2800" b="1" i="1" smtClean="0">
                <a:solidFill>
                  <a:srgbClr val="0000FF"/>
                </a:solidFill>
              </a:rPr>
              <a:t> </a:t>
            </a:r>
            <a:r>
              <a:rPr lang="ru-RU" sz="2800" b="1" smtClean="0">
                <a:solidFill>
                  <a:srgbClr val="0000FF"/>
                </a:solidFill>
              </a:rPr>
              <a:t>на территории Российской Федерации, а также </a:t>
            </a:r>
            <a:r>
              <a:rPr lang="ru-RU" sz="2800" b="1" i="1" smtClean="0">
                <a:solidFill>
                  <a:srgbClr val="FF0000"/>
                </a:solidFill>
              </a:rPr>
              <a:t>проезжающих через территорию РФ транзитом</a:t>
            </a:r>
            <a:r>
              <a:rPr lang="ru-RU" sz="2800" b="1" i="1" smtClean="0">
                <a:solidFill>
                  <a:srgbClr val="0000FF"/>
                </a:solidFill>
              </a:rPr>
              <a:t>. </a:t>
            </a:r>
            <a:r>
              <a:rPr lang="ru-RU" sz="2800" b="1" smtClean="0">
                <a:solidFill>
                  <a:srgbClr val="0000FF"/>
                </a:solidFill>
              </a:rPr>
              <a:t>Иностранные граждане, находящиеся на территории Российской Федерации, если они имеют разрешение и вид на жительство, выданное органами внутренних дел, - постоянно проживающие. Иностранные граждане, находящиеся на территории РФ на иных законных основаниях, - временно пребывающие.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0"/>
            <a:ext cx="8964612" cy="1196975"/>
          </a:xfrm>
          <a:solidFill>
            <a:srgbClr val="A1EEFD"/>
          </a:solidFill>
          <a:ln>
            <a:solidFill>
              <a:schemeClr val="accent2"/>
            </a:solidFill>
          </a:ln>
        </p:spPr>
        <p:txBody>
          <a:bodyPr/>
          <a:lstStyle/>
          <a:p>
            <a:pPr eaLnBrk="1" hangingPunct="1"/>
            <a:r>
              <a:rPr lang="ru-RU" sz="2400" b="1" i="1" smtClean="0">
                <a:solidFill>
                  <a:srgbClr val="0000FF"/>
                </a:solidFill>
              </a:rPr>
              <a:t/>
            </a:r>
            <a:br>
              <a:rPr lang="ru-RU" sz="2400" b="1" i="1" smtClean="0">
                <a:solidFill>
                  <a:srgbClr val="0000FF"/>
                </a:solidFill>
              </a:rPr>
            </a:br>
            <a:r>
              <a:rPr lang="ru-RU" sz="2400" b="1" i="1" smtClean="0">
                <a:solidFill>
                  <a:srgbClr val="FF0000"/>
                </a:solidFill>
              </a:rPr>
              <a:t>Особенности </a:t>
            </a:r>
            <a:r>
              <a:rPr lang="ru-RU" sz="2400" b="1" smtClean="0">
                <a:solidFill>
                  <a:srgbClr val="FF0000"/>
                </a:solidFill>
              </a:rPr>
              <a:t>правосубъектности</a:t>
            </a:r>
            <a:r>
              <a:rPr lang="ru-RU" sz="2400" b="1" smtClean="0">
                <a:solidFill>
                  <a:srgbClr val="0000FF"/>
                </a:solidFill>
              </a:rPr>
              <a:t> лиц, находящихся на территории Российской Федерации и не являющихся ее гражданами:</a:t>
            </a:r>
            <a:r>
              <a:rPr lang="ru-RU" sz="2400" smtClean="0">
                <a:solidFill>
                  <a:srgbClr val="0000FF"/>
                </a:solidFill>
              </a:rPr>
              <a:t/>
            </a:r>
            <a:br>
              <a:rPr lang="ru-RU" sz="2400" smtClean="0">
                <a:solidFill>
                  <a:srgbClr val="0000FF"/>
                </a:solidFill>
              </a:rPr>
            </a:br>
            <a:endParaRPr lang="ru-RU" sz="2400" smtClean="0">
              <a:solidFill>
                <a:srgbClr val="0000FF"/>
              </a:solidFill>
            </a:endParaRPr>
          </a:p>
        </p:txBody>
      </p:sp>
      <p:sp>
        <p:nvSpPr>
          <p:cNvPr id="17411" name="Rectangle 3"/>
          <p:cNvSpPr>
            <a:spLocks noGrp="1" noChangeArrowheads="1"/>
          </p:cNvSpPr>
          <p:nvPr>
            <p:ph type="body" idx="1"/>
          </p:nvPr>
        </p:nvSpPr>
        <p:spPr>
          <a:xfrm>
            <a:off x="179388" y="1341438"/>
            <a:ext cx="8964612" cy="5516562"/>
          </a:xfrm>
          <a:solidFill>
            <a:srgbClr val="A1EEFD"/>
          </a:solidFill>
          <a:ln>
            <a:solidFill>
              <a:schemeClr val="accent2"/>
            </a:solidFill>
          </a:ln>
        </p:spPr>
        <p:txBody>
          <a:bodyPr/>
          <a:lstStyle/>
          <a:p>
            <a:pPr eaLnBrk="1" hangingPunct="1">
              <a:lnSpc>
                <a:spcPct val="80000"/>
              </a:lnSpc>
              <a:buFontTx/>
              <a:buAutoNum type="arabicPeriod"/>
            </a:pPr>
            <a:r>
              <a:rPr lang="ru-RU" sz="1600" b="1" smtClean="0">
                <a:solidFill>
                  <a:srgbClr val="0000FF"/>
                </a:solidFill>
              </a:rPr>
              <a:t>• иностранные граждане и лица без гражданства не могут быть государственными служащими, занимать некоторые должности, работать в органах внутренних дел;</a:t>
            </a:r>
          </a:p>
          <a:p>
            <a:pPr eaLnBrk="1" hangingPunct="1">
              <a:lnSpc>
                <a:spcPct val="80000"/>
              </a:lnSpc>
              <a:buFontTx/>
              <a:buAutoNum type="arabicPeriod"/>
            </a:pPr>
            <a:r>
              <a:rPr lang="ru-RU" sz="1600" b="1" smtClean="0">
                <a:solidFill>
                  <a:srgbClr val="0000FF"/>
                </a:solidFill>
              </a:rPr>
              <a:t>• иностранные граждане и лица без гражданства не допускаются к деятельности, связанной с государственной тайной;</a:t>
            </a:r>
          </a:p>
          <a:p>
            <a:pPr eaLnBrk="1" hangingPunct="1">
              <a:lnSpc>
                <a:spcPct val="80000"/>
              </a:lnSpc>
              <a:buFontTx/>
              <a:buAutoNum type="arabicPeriod"/>
            </a:pPr>
            <a:r>
              <a:rPr lang="ru-RU" sz="1600" b="1" smtClean="0">
                <a:solidFill>
                  <a:srgbClr val="0000FF"/>
                </a:solidFill>
              </a:rPr>
              <a:t>• на иностранных граждан и лиц без гражданства не распространяется воинская обязанность;</a:t>
            </a:r>
          </a:p>
          <a:p>
            <a:pPr eaLnBrk="1" hangingPunct="1">
              <a:lnSpc>
                <a:spcPct val="80000"/>
              </a:lnSpc>
              <a:buFontTx/>
              <a:buAutoNum type="arabicPeriod"/>
            </a:pPr>
            <a:r>
              <a:rPr lang="ru-RU" sz="1600" b="1" smtClean="0">
                <a:solidFill>
                  <a:srgbClr val="0000FF"/>
                </a:solidFill>
              </a:rPr>
              <a:t>• за ряд правонарушений к ответственности могут привлекаться только иностранные граждане и лица без гражданства;</a:t>
            </a:r>
          </a:p>
          <a:p>
            <a:pPr eaLnBrk="1" hangingPunct="1">
              <a:lnSpc>
                <a:spcPct val="80000"/>
              </a:lnSpc>
              <a:buFontTx/>
              <a:buAutoNum type="arabicPeriod"/>
            </a:pPr>
            <a:r>
              <a:rPr lang="ru-RU" sz="1600" b="1" smtClean="0">
                <a:solidFill>
                  <a:srgbClr val="0000FF"/>
                </a:solidFill>
              </a:rPr>
              <a:t>• только к иностранным гражданам и лицам без гражданства применяется такое административное наказание, как выдворение;</a:t>
            </a:r>
          </a:p>
          <a:p>
            <a:pPr eaLnBrk="1" hangingPunct="1">
              <a:lnSpc>
                <a:spcPct val="80000"/>
              </a:lnSpc>
              <a:buFontTx/>
              <a:buAutoNum type="arabicPeriod"/>
            </a:pPr>
            <a:r>
              <a:rPr lang="ru-RU" sz="1600" b="1" smtClean="0">
                <a:solidFill>
                  <a:srgbClr val="0000FF"/>
                </a:solidFill>
              </a:rPr>
              <a:t>• иностранные граждане и лица без гражданства могут въезжать на территорию РФ при наличии разрешения;</a:t>
            </a:r>
          </a:p>
          <a:p>
            <a:pPr eaLnBrk="1" hangingPunct="1">
              <a:lnSpc>
                <a:spcPct val="80000"/>
              </a:lnSpc>
              <a:buFontTx/>
              <a:buAutoNum type="arabicPeriod"/>
            </a:pPr>
            <a:r>
              <a:rPr lang="ru-RU" sz="1600" b="1" smtClean="0">
                <a:solidFill>
                  <a:srgbClr val="0000FF"/>
                </a:solidFill>
              </a:rPr>
              <a:t>• иностранные граждане и лица без гражданства проживают и осуществляют свою деятельность на основании специальных документов;</a:t>
            </a:r>
          </a:p>
          <a:p>
            <a:pPr eaLnBrk="1" hangingPunct="1">
              <a:lnSpc>
                <a:spcPct val="80000"/>
              </a:lnSpc>
              <a:buFontTx/>
              <a:buAutoNum type="arabicPeriod"/>
            </a:pPr>
            <a:r>
              <a:rPr lang="ru-RU" sz="1600" b="1" smtClean="0">
                <a:solidFill>
                  <a:srgbClr val="0000FF"/>
                </a:solidFill>
              </a:rPr>
              <a:t>• для иностранных граждан могут быть установлены ограничения в передвижении и выборе места жительства (например, Постановлением Правительства РФ от 4 июля 1992 года № 470, в ред. от 30 октября 2001 года, утвержден Перечень территорий Российской Федерации с регламентированным посещением для иностранных граждан);</a:t>
            </a:r>
          </a:p>
          <a:p>
            <a:pPr eaLnBrk="1" hangingPunct="1">
              <a:lnSpc>
                <a:spcPct val="80000"/>
              </a:lnSpc>
              <a:buFontTx/>
              <a:buAutoNum type="arabicPeriod"/>
            </a:pPr>
            <a:r>
              <a:rPr lang="ru-RU" sz="1600" b="1" smtClean="0">
                <a:solidFill>
                  <a:srgbClr val="0000FF"/>
                </a:solidFill>
              </a:rPr>
              <a:t>• по территории, открытой для иностранцев, они могут свободно перемещаться при условии уведомления об этом органов внутренних дел. По прибытии в пункт назначения они должны зарегистрировать свое временное пребывание;</a:t>
            </a:r>
          </a:p>
          <a:p>
            <a:pPr eaLnBrk="1" hangingPunct="1">
              <a:lnSpc>
                <a:spcPct val="80000"/>
              </a:lnSpc>
              <a:buFontTx/>
              <a:buAutoNum type="arabicPeriod"/>
            </a:pPr>
            <a:r>
              <a:rPr lang="ru-RU" sz="1600" b="1" smtClean="0">
                <a:solidFill>
                  <a:srgbClr val="0000FF"/>
                </a:solidFill>
              </a:rPr>
              <a:t>• при наличии обстоятельств, установленных законодательством, выезд из России может быть не разрешен.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3200" b="1" smtClean="0">
                <a:solidFill>
                  <a:srgbClr val="0000FF"/>
                </a:solidFill>
              </a:rPr>
              <a:t>Органы исполнительной власти как субъекты административного права</a:t>
            </a:r>
            <a:br>
              <a:rPr lang="ru-RU" sz="3200" b="1" smtClean="0">
                <a:solidFill>
                  <a:srgbClr val="0000FF"/>
                </a:solidFill>
              </a:rPr>
            </a:br>
            <a:endParaRPr lang="ru-RU" sz="3200" b="1" smtClean="0">
              <a:solidFill>
                <a:srgbClr val="0000FF"/>
              </a:solidFill>
            </a:endParaRPr>
          </a:p>
        </p:txBody>
      </p:sp>
      <p:sp>
        <p:nvSpPr>
          <p:cNvPr id="18435" name="Rectangle 3"/>
          <p:cNvSpPr>
            <a:spLocks noGrp="1" noChangeArrowheads="1"/>
          </p:cNvSpPr>
          <p:nvPr>
            <p:ph type="body" idx="1"/>
          </p:nvPr>
        </p:nvSpPr>
        <p:spPr>
          <a:xfrm>
            <a:off x="457200" y="1600200"/>
            <a:ext cx="8229600" cy="4997450"/>
          </a:xfrm>
          <a:solidFill>
            <a:srgbClr val="A1EEFD"/>
          </a:solidFill>
          <a:ln>
            <a:solidFill>
              <a:schemeClr val="accent2"/>
            </a:solidFill>
          </a:ln>
        </p:spPr>
        <p:txBody>
          <a:bodyPr/>
          <a:lstStyle/>
          <a:p>
            <a:pPr eaLnBrk="1" hangingPunct="1">
              <a:lnSpc>
                <a:spcPct val="80000"/>
              </a:lnSpc>
            </a:pPr>
            <a:r>
              <a:rPr lang="ru-RU" sz="2800" b="1" i="1" smtClean="0">
                <a:solidFill>
                  <a:srgbClr val="FF0000"/>
                </a:solidFill>
              </a:rPr>
              <a:t>Орган исполнительной власти</a:t>
            </a:r>
            <a:r>
              <a:rPr lang="ru-RU" sz="2800" b="1" i="1" smtClean="0">
                <a:solidFill>
                  <a:srgbClr val="0000FF"/>
                </a:solidFill>
              </a:rPr>
              <a:t> - </a:t>
            </a:r>
            <a:r>
              <a:rPr lang="ru-RU" sz="2800" b="1" smtClean="0">
                <a:solidFill>
                  <a:srgbClr val="0000FF"/>
                </a:solidFill>
              </a:rPr>
              <a:t>это организация, которая, являясь частью государственного аппарата, имеет свою структуру, компетенцию, территориальный масштаб деятельности, образована в соответствии с законодательством, наделена правом выступать по поручению государства, призвана в порядке исполнительной и распорядительной деятельности осуществлять повседневное руководство хозяйственной, социально-культурной, административно-политической сферами, заниматься межотраслевым управлением.</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388" y="274638"/>
            <a:ext cx="8507412" cy="2074862"/>
          </a:xfrm>
          <a:solidFill>
            <a:srgbClr val="A1EEFD"/>
          </a:solidFill>
          <a:ln>
            <a:solidFill>
              <a:schemeClr val="accent2"/>
            </a:solidFill>
          </a:ln>
        </p:spPr>
        <p:txBody>
          <a:bodyPr/>
          <a:lstStyle/>
          <a:p>
            <a:pPr eaLnBrk="1" hangingPunct="1"/>
            <a:r>
              <a:rPr lang="ru-RU" sz="2800" b="1" i="1" smtClean="0">
                <a:solidFill>
                  <a:srgbClr val="FF0000"/>
                </a:solidFill>
              </a:rPr>
              <a:t>Административная правоспособность</a:t>
            </a:r>
            <a:r>
              <a:rPr lang="ru-RU" sz="2800" b="1" i="1" smtClean="0">
                <a:solidFill>
                  <a:srgbClr val="0000FF"/>
                </a:solidFill>
              </a:rPr>
              <a:t> </a:t>
            </a:r>
            <a:r>
              <a:rPr lang="ru-RU" sz="2800" b="1" smtClean="0">
                <a:solidFill>
                  <a:srgbClr val="0000FF"/>
                </a:solidFill>
              </a:rPr>
              <a:t>и </a:t>
            </a:r>
            <a:r>
              <a:rPr lang="ru-RU" sz="2800" b="1" i="1" smtClean="0">
                <a:solidFill>
                  <a:srgbClr val="FF0000"/>
                </a:solidFill>
              </a:rPr>
              <a:t>дееспособность </a:t>
            </a:r>
            <a:r>
              <a:rPr lang="ru-RU" sz="2800" b="1" smtClean="0">
                <a:solidFill>
                  <a:srgbClr val="0000FF"/>
                </a:solidFill>
              </a:rPr>
              <a:t>органов исполнительной власти возникают одновременно с их образованием и определением компетенции; прекращаются в связи с их упразднением.</a:t>
            </a:r>
          </a:p>
        </p:txBody>
      </p:sp>
      <p:sp>
        <p:nvSpPr>
          <p:cNvPr id="19459" name="Rectangle 3"/>
          <p:cNvSpPr>
            <a:spLocks noGrp="1" noChangeArrowheads="1"/>
          </p:cNvSpPr>
          <p:nvPr>
            <p:ph type="body" idx="1"/>
          </p:nvPr>
        </p:nvSpPr>
        <p:spPr>
          <a:xfrm>
            <a:off x="323850" y="2565400"/>
            <a:ext cx="8640763" cy="4103688"/>
          </a:xfrm>
          <a:solidFill>
            <a:srgbClr val="A1EEFD"/>
          </a:solidFill>
          <a:ln>
            <a:solidFill>
              <a:schemeClr val="accent2"/>
            </a:solidFill>
          </a:ln>
        </p:spPr>
        <p:txBody>
          <a:bodyPr/>
          <a:lstStyle/>
          <a:p>
            <a:pPr eaLnBrk="1" hangingPunct="1"/>
            <a:endParaRPr lang="ru-RU" sz="2800" b="1" i="1" smtClean="0"/>
          </a:p>
          <a:p>
            <a:pPr eaLnBrk="1" hangingPunct="1"/>
            <a:r>
              <a:rPr lang="ru-RU" sz="2800" b="1" i="1" smtClean="0">
                <a:solidFill>
                  <a:srgbClr val="FF0000"/>
                </a:solidFill>
              </a:rPr>
              <a:t>Административно-правовой статус органа:</a:t>
            </a:r>
            <a:r>
              <a:rPr lang="ru-RU" sz="2800" b="1" i="1" smtClean="0">
                <a:solidFill>
                  <a:srgbClr val="0000FF"/>
                </a:solidFill>
              </a:rPr>
              <a:t> о</a:t>
            </a:r>
            <a:r>
              <a:rPr lang="ru-RU" sz="2800" b="1" smtClean="0">
                <a:solidFill>
                  <a:srgbClr val="0000FF"/>
                </a:solidFill>
              </a:rPr>
              <a:t>бразование, структура, порядок деятельности и компетенция органов исполнительной власти (их задачи, функции, права и обязанности, формы и методы деятельности) определены и закреплены в соответствующих законах, положениях и иных нормативных актах.</a:t>
            </a:r>
            <a:r>
              <a:rPr lang="ru-RU" sz="2800" b="1"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3600" b="1" smtClean="0">
                <a:solidFill>
                  <a:srgbClr val="FF0000"/>
                </a:solidFill>
              </a:rPr>
              <a:t>Органы исполнительной власти:</a:t>
            </a:r>
            <a:r>
              <a:rPr lang="ru-RU" sz="3600" b="1" smtClean="0">
                <a:solidFill>
                  <a:srgbClr val="0000FF"/>
                </a:solidFill>
              </a:rPr>
              <a:t/>
            </a:r>
            <a:br>
              <a:rPr lang="ru-RU" sz="3600" b="1" smtClean="0">
                <a:solidFill>
                  <a:srgbClr val="0000FF"/>
                </a:solidFill>
              </a:rPr>
            </a:br>
            <a:endParaRPr lang="ru-RU" sz="3600" b="1" smtClean="0">
              <a:solidFill>
                <a:srgbClr val="0000FF"/>
              </a:solidFill>
            </a:endParaRPr>
          </a:p>
        </p:txBody>
      </p:sp>
      <p:sp>
        <p:nvSpPr>
          <p:cNvPr id="20483" name="Rectangle 3"/>
          <p:cNvSpPr>
            <a:spLocks noGrp="1" noChangeArrowheads="1"/>
          </p:cNvSpPr>
          <p:nvPr>
            <p:ph type="body" idx="1"/>
          </p:nvPr>
        </p:nvSpPr>
        <p:spPr>
          <a:xfrm>
            <a:off x="457200" y="1600200"/>
            <a:ext cx="8229600" cy="4924425"/>
          </a:xfrm>
          <a:solidFill>
            <a:srgbClr val="A1EEFD"/>
          </a:solidFill>
          <a:ln>
            <a:solidFill>
              <a:schemeClr val="accent2"/>
            </a:solidFill>
          </a:ln>
        </p:spPr>
        <p:txBody>
          <a:bodyPr/>
          <a:lstStyle/>
          <a:p>
            <a:pPr marL="381000" indent="-381000" eaLnBrk="1" hangingPunct="1">
              <a:lnSpc>
                <a:spcPct val="80000"/>
              </a:lnSpc>
              <a:buFontTx/>
              <a:buAutoNum type="arabicPeriod"/>
            </a:pPr>
            <a:r>
              <a:rPr lang="ru-RU" sz="2000" smtClean="0">
                <a:solidFill>
                  <a:srgbClr val="0000FF"/>
                </a:solidFill>
              </a:rPr>
              <a:t>• осуществляют </a:t>
            </a:r>
            <a:r>
              <a:rPr lang="ru-RU" sz="2000" i="1" smtClean="0">
                <a:solidFill>
                  <a:srgbClr val="0000FF"/>
                </a:solidFill>
              </a:rPr>
              <a:t>организационно-распорядительную </a:t>
            </a:r>
            <a:r>
              <a:rPr lang="ru-RU" sz="2000" smtClean="0">
                <a:solidFill>
                  <a:srgbClr val="0000FF"/>
                </a:solidFill>
              </a:rPr>
              <a:t>деятельность; наделены оперативной самостоятельностью; имеют, как правило, постоянные штаты;</a:t>
            </a:r>
          </a:p>
          <a:p>
            <a:pPr marL="381000" indent="-381000" eaLnBrk="1" hangingPunct="1">
              <a:lnSpc>
                <a:spcPct val="80000"/>
              </a:lnSpc>
              <a:buFontTx/>
              <a:buAutoNum type="arabicPeriod"/>
            </a:pPr>
            <a:r>
              <a:rPr lang="ru-RU" sz="2000" smtClean="0">
                <a:solidFill>
                  <a:srgbClr val="0000FF"/>
                </a:solidFill>
              </a:rPr>
              <a:t>• образуются вышестоящими органами;</a:t>
            </a:r>
          </a:p>
          <a:p>
            <a:pPr marL="381000" indent="-381000" eaLnBrk="1" hangingPunct="1">
              <a:lnSpc>
                <a:spcPct val="80000"/>
              </a:lnSpc>
              <a:buFontTx/>
              <a:buAutoNum type="arabicPeriod"/>
            </a:pPr>
            <a:r>
              <a:rPr lang="ru-RU" sz="2000" smtClean="0">
                <a:solidFill>
                  <a:srgbClr val="0000FF"/>
                </a:solidFill>
              </a:rPr>
              <a:t>• подотчетны и подконтрольны вышестоящим органам исполнительной власти.</a:t>
            </a:r>
            <a:endParaRPr lang="ru-RU" sz="2000" i="1" smtClean="0">
              <a:solidFill>
                <a:srgbClr val="0000FF"/>
              </a:solidFill>
            </a:endParaRPr>
          </a:p>
          <a:p>
            <a:pPr marL="381000" indent="-381000" algn="ctr" eaLnBrk="1" hangingPunct="1">
              <a:lnSpc>
                <a:spcPct val="80000"/>
              </a:lnSpc>
              <a:buFontTx/>
              <a:buNone/>
            </a:pPr>
            <a:r>
              <a:rPr lang="ru-RU" sz="2000" i="1" smtClean="0">
                <a:solidFill>
                  <a:srgbClr val="FF0000"/>
                </a:solidFill>
              </a:rPr>
              <a:t>Административно-правовой статус </a:t>
            </a:r>
            <a:r>
              <a:rPr lang="ru-RU" sz="2000" smtClean="0">
                <a:solidFill>
                  <a:srgbClr val="FF0000"/>
                </a:solidFill>
              </a:rPr>
              <a:t>органа исполнительной власти как статус коллективного субъекта состоит из следующих </a:t>
            </a:r>
            <a:r>
              <a:rPr lang="ru-RU" sz="2000" i="1" smtClean="0">
                <a:solidFill>
                  <a:srgbClr val="FF0000"/>
                </a:solidFill>
              </a:rPr>
              <a:t>блоков:</a:t>
            </a:r>
            <a:endParaRPr lang="ru-RU" sz="2000" smtClean="0">
              <a:solidFill>
                <a:srgbClr val="FF0000"/>
              </a:solidFill>
            </a:endParaRPr>
          </a:p>
          <a:p>
            <a:pPr marL="381000" indent="-381000" eaLnBrk="1" hangingPunct="1">
              <a:lnSpc>
                <a:spcPct val="80000"/>
              </a:lnSpc>
              <a:buFontTx/>
              <a:buAutoNum type="arabicPeriod"/>
            </a:pPr>
            <a:r>
              <a:rPr lang="ru-RU" sz="2000" smtClean="0">
                <a:solidFill>
                  <a:srgbClr val="0000FF"/>
                </a:solidFill>
              </a:rPr>
              <a:t>• </a:t>
            </a:r>
            <a:r>
              <a:rPr lang="ru-RU" sz="2000" i="1" smtClean="0">
                <a:solidFill>
                  <a:srgbClr val="0000FF"/>
                </a:solidFill>
              </a:rPr>
              <a:t>целевого </a:t>
            </a:r>
            <a:r>
              <a:rPr lang="ru-RU" sz="2000" smtClean="0">
                <a:solidFill>
                  <a:srgbClr val="0000FF"/>
                </a:solidFill>
              </a:rPr>
              <a:t>(включает нормы о целях, задачах, функциях, принципах деятельности);</a:t>
            </a:r>
          </a:p>
          <a:p>
            <a:pPr marL="381000" indent="-381000" eaLnBrk="1" hangingPunct="1">
              <a:lnSpc>
                <a:spcPct val="80000"/>
              </a:lnSpc>
              <a:buFontTx/>
              <a:buAutoNum type="arabicPeriod"/>
            </a:pPr>
            <a:r>
              <a:rPr lang="ru-RU" sz="2000" smtClean="0">
                <a:solidFill>
                  <a:srgbClr val="0000FF"/>
                </a:solidFill>
              </a:rPr>
              <a:t>• </a:t>
            </a:r>
            <a:r>
              <a:rPr lang="ru-RU" sz="2000" i="1" smtClean="0">
                <a:solidFill>
                  <a:srgbClr val="0000FF"/>
                </a:solidFill>
              </a:rPr>
              <a:t>организационно-структурного </a:t>
            </a:r>
            <a:r>
              <a:rPr lang="ru-RU" sz="2000" smtClean="0">
                <a:solidFill>
                  <a:srgbClr val="0000FF"/>
                </a:solidFill>
              </a:rPr>
              <a:t>(предусматривает правовые предписания, регламентирующие: порядок образования, реорганизации и ликвидации; структуру; линейную и функциональную подчиненность);</a:t>
            </a:r>
          </a:p>
          <a:p>
            <a:pPr marL="381000" indent="-381000" eaLnBrk="1" hangingPunct="1">
              <a:lnSpc>
                <a:spcPct val="80000"/>
              </a:lnSpc>
              <a:buFontTx/>
              <a:buAutoNum type="arabicPeriod"/>
            </a:pPr>
            <a:r>
              <a:rPr lang="ru-RU" sz="2000" smtClean="0">
                <a:solidFill>
                  <a:srgbClr val="0000FF"/>
                </a:solidFill>
              </a:rPr>
              <a:t>• </a:t>
            </a:r>
            <a:r>
              <a:rPr lang="ru-RU" sz="2000" i="1" smtClean="0">
                <a:solidFill>
                  <a:srgbClr val="0000FF"/>
                </a:solidFill>
              </a:rPr>
              <a:t>компетенционного - </a:t>
            </a:r>
            <a:r>
              <a:rPr lang="ru-RU" sz="2000" smtClean="0">
                <a:solidFill>
                  <a:srgbClr val="0000FF"/>
                </a:solidFill>
              </a:rPr>
              <a:t>совокупность властных полномочий и подведомственности (компетенция в области планирования, контроля и т. 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250825" y="3213100"/>
            <a:ext cx="8713788" cy="3455988"/>
          </a:xfrm>
          <a:solidFill>
            <a:schemeClr val="bg1"/>
          </a:solidFill>
          <a:ln>
            <a:solidFill>
              <a:schemeClr val="accent2"/>
            </a:solidFill>
          </a:ln>
        </p:spPr>
        <p:txBody>
          <a:bodyPr/>
          <a:lstStyle/>
          <a:p>
            <a:pPr eaLnBrk="1" hangingPunct="1">
              <a:lnSpc>
                <a:spcPct val="80000"/>
              </a:lnSpc>
              <a:buFontTx/>
              <a:buNone/>
            </a:pPr>
            <a:r>
              <a:rPr lang="ru-RU" sz="2800" b="1" smtClean="0">
                <a:solidFill>
                  <a:srgbClr val="FF0000"/>
                </a:solidFill>
              </a:rPr>
              <a:t>Субъект административного права</a:t>
            </a:r>
            <a:r>
              <a:rPr lang="ru-RU" sz="2800" smtClean="0"/>
              <a:t> </a:t>
            </a:r>
            <a:r>
              <a:rPr lang="ru-RU" sz="2800" i="1" smtClean="0">
                <a:solidFill>
                  <a:srgbClr val="0000CC"/>
                </a:solidFill>
              </a:rPr>
              <a:t>становится  </a:t>
            </a:r>
            <a:r>
              <a:rPr lang="ru-RU" sz="2800" b="1" i="1" smtClean="0">
                <a:solidFill>
                  <a:srgbClr val="0000CC"/>
                </a:solidFill>
              </a:rPr>
              <a:t>субъектом административных правоотношений</a:t>
            </a:r>
            <a:r>
              <a:rPr lang="ru-RU" sz="2800" i="1" smtClean="0">
                <a:solidFill>
                  <a:srgbClr val="0000CC"/>
                </a:solidFill>
              </a:rPr>
              <a:t>, если он оказался в </a:t>
            </a:r>
            <a:r>
              <a:rPr lang="ru-RU" sz="2800" i="1" u="sng" smtClean="0">
                <a:solidFill>
                  <a:srgbClr val="0000CC"/>
                </a:solidFill>
              </a:rPr>
              <a:t>обстоятельствах </a:t>
            </a:r>
            <a:r>
              <a:rPr lang="ru-RU" sz="2800" i="1" smtClean="0">
                <a:solidFill>
                  <a:srgbClr val="0000CC"/>
                </a:solidFill>
              </a:rPr>
              <a:t>либо на него распространились </a:t>
            </a:r>
            <a:r>
              <a:rPr lang="ru-RU" sz="2800" i="1" u="sng" smtClean="0">
                <a:solidFill>
                  <a:srgbClr val="0000CC"/>
                </a:solidFill>
              </a:rPr>
              <a:t>условия</a:t>
            </a:r>
            <a:r>
              <a:rPr lang="ru-RU" sz="2800" i="1" smtClean="0">
                <a:solidFill>
                  <a:srgbClr val="0000CC"/>
                </a:solidFill>
              </a:rPr>
              <a:t>, предусмотренные </a:t>
            </a:r>
            <a:r>
              <a:rPr lang="ru-RU" sz="2800" b="1" i="1" smtClean="0">
                <a:solidFill>
                  <a:schemeClr val="accent2"/>
                </a:solidFill>
              </a:rPr>
              <a:t>гипотезой </a:t>
            </a:r>
            <a:r>
              <a:rPr lang="ru-RU" sz="2800" i="1" smtClean="0">
                <a:solidFill>
                  <a:srgbClr val="0000CC"/>
                </a:solidFill>
              </a:rPr>
              <a:t>административно-правовой нормы, и в соответствии с </a:t>
            </a:r>
            <a:r>
              <a:rPr lang="ru-RU" sz="2800" b="1" i="1" smtClean="0">
                <a:solidFill>
                  <a:schemeClr val="accent2"/>
                </a:solidFill>
              </a:rPr>
              <a:t>диспозицией </a:t>
            </a:r>
            <a:r>
              <a:rPr lang="ru-RU" sz="2800" i="1" smtClean="0">
                <a:solidFill>
                  <a:srgbClr val="0000CC"/>
                </a:solidFill>
              </a:rPr>
              <a:t>данной нормы он приобрел  определенные права и обязанности;</a:t>
            </a:r>
          </a:p>
        </p:txBody>
      </p:sp>
      <p:sp>
        <p:nvSpPr>
          <p:cNvPr id="3075" name="Rectangle 5"/>
          <p:cNvSpPr>
            <a:spLocks noChangeArrowheads="1"/>
          </p:cNvSpPr>
          <p:nvPr/>
        </p:nvSpPr>
        <p:spPr bwMode="auto">
          <a:xfrm>
            <a:off x="179388" y="188913"/>
            <a:ext cx="8785225" cy="2892425"/>
          </a:xfrm>
          <a:prstGeom prst="rect">
            <a:avLst/>
          </a:prstGeom>
          <a:solidFill>
            <a:schemeClr val="accent1"/>
          </a:solidFill>
          <a:ln w="9525">
            <a:noFill/>
            <a:miter lim="800000"/>
            <a:headEnd/>
            <a:tailEnd/>
          </a:ln>
        </p:spPr>
        <p:txBody>
          <a:bodyPr>
            <a:spAutoFit/>
          </a:bodyPr>
          <a:lstStyle/>
          <a:p>
            <a:pPr>
              <a:spcBef>
                <a:spcPct val="50000"/>
              </a:spcBef>
            </a:pPr>
            <a:r>
              <a:rPr lang="ru-RU" sz="2800" b="1">
                <a:solidFill>
                  <a:srgbClr val="FF0000"/>
                </a:solidFill>
              </a:rPr>
              <a:t>Субъект административного права</a:t>
            </a:r>
            <a:r>
              <a:rPr lang="ru-RU" sz="2800">
                <a:solidFill>
                  <a:srgbClr val="FF0000"/>
                </a:solidFill>
              </a:rPr>
              <a:t> </a:t>
            </a:r>
            <a:r>
              <a:rPr lang="ru-RU" sz="2400">
                <a:solidFill>
                  <a:schemeClr val="accent2"/>
                </a:solidFill>
              </a:rPr>
              <a:t>- </a:t>
            </a:r>
            <a:r>
              <a:rPr lang="ru-RU" sz="2400" b="1">
                <a:solidFill>
                  <a:schemeClr val="accent2"/>
                </a:solidFill>
              </a:rPr>
              <a:t>обладатель прав и обязанностей, которыми он наделен нормами административного права, с целью реализации тех или иных полномочий в системе государственных управленческих отношений. </a:t>
            </a:r>
          </a:p>
          <a:p>
            <a:pPr>
              <a:spcBef>
                <a:spcPct val="50000"/>
              </a:spcBef>
            </a:pPr>
            <a:r>
              <a:rPr lang="ru-RU" sz="2400" b="1" i="1">
                <a:solidFill>
                  <a:schemeClr val="hlink"/>
                </a:solidFill>
              </a:rPr>
              <a:t>(Фактически это любой потенциальный участник административных правоотношений).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4000" b="1" smtClean="0">
                <a:solidFill>
                  <a:srgbClr val="FF0000"/>
                </a:solidFill>
              </a:rPr>
              <a:t>Виды органов исполнительной власти</a:t>
            </a:r>
          </a:p>
        </p:txBody>
      </p:sp>
      <p:sp>
        <p:nvSpPr>
          <p:cNvPr id="21507" name="Rectangle 3"/>
          <p:cNvSpPr>
            <a:spLocks noGrp="1" noChangeArrowheads="1"/>
          </p:cNvSpPr>
          <p:nvPr>
            <p:ph type="body" idx="1"/>
          </p:nvPr>
        </p:nvSpPr>
        <p:spPr>
          <a:xfrm>
            <a:off x="457200" y="1600200"/>
            <a:ext cx="8229600" cy="4997450"/>
          </a:xfrm>
          <a:solidFill>
            <a:srgbClr val="A1EEFD"/>
          </a:solidFill>
          <a:ln>
            <a:solidFill>
              <a:schemeClr val="accent2"/>
            </a:solidFill>
          </a:ln>
        </p:spPr>
        <p:txBody>
          <a:bodyPr/>
          <a:lstStyle/>
          <a:p>
            <a:pPr marL="457200" indent="-457200" algn="ctr" eaLnBrk="1" hangingPunct="1">
              <a:lnSpc>
                <a:spcPct val="90000"/>
              </a:lnSpc>
            </a:pPr>
            <a:r>
              <a:rPr lang="ru-RU" sz="2400" b="1" smtClean="0">
                <a:solidFill>
                  <a:srgbClr val="FF0000"/>
                </a:solidFill>
              </a:rPr>
              <a:t>В соответствии с </a:t>
            </a:r>
            <a:r>
              <a:rPr lang="ru-RU" sz="2400" b="1" i="1" smtClean="0">
                <a:solidFill>
                  <a:srgbClr val="FF0000"/>
                </a:solidFill>
              </a:rPr>
              <a:t>федеративным государственным устройством </a:t>
            </a:r>
            <a:r>
              <a:rPr lang="ru-RU" sz="2400" b="1" smtClean="0">
                <a:solidFill>
                  <a:srgbClr val="FF0000"/>
                </a:solidFill>
              </a:rPr>
              <a:t>Российской Федерации различают:</a:t>
            </a:r>
          </a:p>
          <a:p>
            <a:pPr marL="457200" indent="-457200" eaLnBrk="1" hangingPunct="1">
              <a:lnSpc>
                <a:spcPct val="90000"/>
              </a:lnSpc>
              <a:buFontTx/>
              <a:buAutoNum type="arabicPeriod"/>
            </a:pPr>
            <a:r>
              <a:rPr lang="ru-RU" sz="2400" b="1" smtClean="0">
                <a:solidFill>
                  <a:srgbClr val="0000FF"/>
                </a:solidFill>
              </a:rPr>
              <a:t>• </a:t>
            </a:r>
            <a:r>
              <a:rPr lang="ru-RU" sz="2400" b="1" i="1" smtClean="0">
                <a:solidFill>
                  <a:srgbClr val="FF0000"/>
                </a:solidFill>
              </a:rPr>
              <a:t>федеральные органы исполнительной власти</a:t>
            </a:r>
            <a:r>
              <a:rPr lang="ru-RU" sz="2400" b="1" i="1" smtClean="0">
                <a:solidFill>
                  <a:srgbClr val="0000FF"/>
                </a:solidFill>
              </a:rPr>
              <a:t> </a:t>
            </a:r>
            <a:r>
              <a:rPr lang="ru-RU" sz="2400" smtClean="0">
                <a:solidFill>
                  <a:srgbClr val="0000FF"/>
                </a:solidFill>
              </a:rPr>
              <a:t>(Правительство РФ, федеральные министерства, государственные комитеты, федеральные службы, федеральные надзоры, департаменты, главные управления, агентства);</a:t>
            </a:r>
            <a:endParaRPr lang="ru-RU" sz="2400" b="1" smtClean="0">
              <a:solidFill>
                <a:srgbClr val="0000FF"/>
              </a:solidFill>
            </a:endParaRPr>
          </a:p>
          <a:p>
            <a:pPr marL="457200" indent="-457200" eaLnBrk="1" hangingPunct="1">
              <a:lnSpc>
                <a:spcPct val="90000"/>
              </a:lnSpc>
              <a:buFontTx/>
              <a:buAutoNum type="arabicPeriod"/>
            </a:pPr>
            <a:r>
              <a:rPr lang="ru-RU" sz="2400" b="1" smtClean="0">
                <a:solidFill>
                  <a:srgbClr val="0000FF"/>
                </a:solidFill>
              </a:rPr>
              <a:t>• </a:t>
            </a:r>
            <a:r>
              <a:rPr lang="ru-RU" sz="2400" b="1" i="1" smtClean="0">
                <a:solidFill>
                  <a:srgbClr val="FF0000"/>
                </a:solidFill>
              </a:rPr>
              <a:t>органы исполнительной власти субъектов Российской Федерации:</a:t>
            </a:r>
            <a:r>
              <a:rPr lang="ru-RU" sz="2400" b="1" i="1" smtClean="0">
                <a:solidFill>
                  <a:srgbClr val="0000FF"/>
                </a:solidFill>
              </a:rPr>
              <a:t> </a:t>
            </a:r>
            <a:r>
              <a:rPr lang="ru-RU" sz="2400" smtClean="0">
                <a:solidFill>
                  <a:srgbClr val="0000FF"/>
                </a:solidFill>
              </a:rPr>
              <a:t>республик, краев, областей, автономных округов, автономной области, городов федерального значения.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3200" b="1" smtClean="0">
                <a:solidFill>
                  <a:srgbClr val="FF0000"/>
                </a:solidFill>
              </a:rPr>
              <a:t>В зависимости от</a:t>
            </a:r>
            <a:r>
              <a:rPr lang="ru-RU" sz="3200" smtClean="0">
                <a:solidFill>
                  <a:srgbClr val="FF0000"/>
                </a:solidFill>
              </a:rPr>
              <a:t> </a:t>
            </a:r>
            <a:r>
              <a:rPr lang="ru-RU" sz="3200" b="1" i="1" smtClean="0">
                <a:solidFill>
                  <a:srgbClr val="FF0000"/>
                </a:solidFill>
              </a:rPr>
              <a:t>объема и характера компетенции </a:t>
            </a:r>
            <a:r>
              <a:rPr lang="ru-RU" sz="3200" b="1" smtClean="0">
                <a:solidFill>
                  <a:srgbClr val="FF0000"/>
                </a:solidFill>
              </a:rPr>
              <a:t>можно выделить:</a:t>
            </a:r>
            <a:r>
              <a:rPr lang="ru-RU" sz="3200" b="1" i="1" smtClean="0">
                <a:solidFill>
                  <a:srgbClr val="FF0000"/>
                </a:solidFill>
              </a:rPr>
              <a:t/>
            </a:r>
            <a:br>
              <a:rPr lang="ru-RU" sz="3200" b="1" i="1" smtClean="0">
                <a:solidFill>
                  <a:srgbClr val="FF0000"/>
                </a:solidFill>
              </a:rPr>
            </a:br>
            <a:endParaRPr lang="ru-RU" sz="3200" b="1" i="1" smtClean="0">
              <a:solidFill>
                <a:srgbClr val="FF0000"/>
              </a:solidFill>
            </a:endParaRPr>
          </a:p>
        </p:txBody>
      </p:sp>
      <p:sp>
        <p:nvSpPr>
          <p:cNvPr id="22531" name="Rectangle 3"/>
          <p:cNvSpPr>
            <a:spLocks noGrp="1" noChangeArrowheads="1"/>
          </p:cNvSpPr>
          <p:nvPr>
            <p:ph type="body" idx="1"/>
          </p:nvPr>
        </p:nvSpPr>
        <p:spPr>
          <a:xfrm>
            <a:off x="179388" y="1484313"/>
            <a:ext cx="8713787" cy="5184775"/>
          </a:xfrm>
          <a:solidFill>
            <a:srgbClr val="A1EEFD"/>
          </a:solidFill>
          <a:ln>
            <a:solidFill>
              <a:schemeClr val="accent2"/>
            </a:solidFill>
          </a:ln>
        </p:spPr>
        <p:txBody>
          <a:bodyPr/>
          <a:lstStyle/>
          <a:p>
            <a:pPr eaLnBrk="1" hangingPunct="1">
              <a:lnSpc>
                <a:spcPct val="80000"/>
              </a:lnSpc>
              <a:buFontTx/>
              <a:buAutoNum type="arabicPeriod"/>
            </a:pPr>
            <a:r>
              <a:rPr lang="ru-RU" sz="2000" b="1" i="1" smtClean="0">
                <a:solidFill>
                  <a:srgbClr val="FF0000"/>
                </a:solidFill>
              </a:rPr>
              <a:t>органы общей компетенции,</a:t>
            </a:r>
            <a:r>
              <a:rPr lang="ru-RU" sz="2000" b="1" i="1" smtClean="0">
                <a:solidFill>
                  <a:srgbClr val="0000FF"/>
                </a:solidFill>
              </a:rPr>
              <a:t> </a:t>
            </a:r>
            <a:r>
              <a:rPr lang="ru-RU" sz="2000" b="1" smtClean="0">
                <a:solidFill>
                  <a:srgbClr val="0000FF"/>
                </a:solidFill>
              </a:rPr>
              <a:t>которые осуществляют управление большинством отраслей их сферы деятельности;</a:t>
            </a:r>
            <a:endParaRPr lang="ru-RU" sz="2000" b="1" i="1" smtClean="0">
              <a:solidFill>
                <a:srgbClr val="0000FF"/>
              </a:solidFill>
            </a:endParaRPr>
          </a:p>
          <a:p>
            <a:pPr eaLnBrk="1" hangingPunct="1">
              <a:lnSpc>
                <a:spcPct val="80000"/>
              </a:lnSpc>
              <a:buFontTx/>
              <a:buAutoNum type="arabicPeriod"/>
            </a:pPr>
            <a:r>
              <a:rPr lang="ru-RU" sz="2000" b="1" i="1" smtClean="0">
                <a:solidFill>
                  <a:srgbClr val="FF0000"/>
                </a:solidFill>
              </a:rPr>
              <a:t>органы специальной компетенции,</a:t>
            </a:r>
            <a:r>
              <a:rPr lang="ru-RU" sz="2000" b="1" i="1" smtClean="0">
                <a:solidFill>
                  <a:srgbClr val="0000FF"/>
                </a:solidFill>
              </a:rPr>
              <a:t> </a:t>
            </a:r>
            <a:r>
              <a:rPr lang="ru-RU" sz="2000" b="1" smtClean="0">
                <a:solidFill>
                  <a:srgbClr val="0000FF"/>
                </a:solidFill>
              </a:rPr>
              <a:t>которые осуществляют отраслевое, межотраслевое (функциональное) или смешанное управление: </a:t>
            </a:r>
            <a:r>
              <a:rPr lang="ru-RU" sz="2000" b="1" i="1" smtClean="0">
                <a:solidFill>
                  <a:srgbClr val="0000FF"/>
                </a:solidFill>
              </a:rPr>
              <a:t>органы отраслевой компетенции - </a:t>
            </a:r>
            <a:r>
              <a:rPr lang="ru-RU" sz="2000" b="1" smtClean="0">
                <a:solidFill>
                  <a:srgbClr val="0000FF"/>
                </a:solidFill>
              </a:rPr>
              <a:t>осуществляют руководство отдельными сферами или отраслями управления;</a:t>
            </a:r>
            <a:endParaRPr lang="ru-RU" sz="2000" b="1" i="1" smtClean="0">
              <a:solidFill>
                <a:srgbClr val="0000FF"/>
              </a:solidFill>
            </a:endParaRPr>
          </a:p>
          <a:p>
            <a:pPr eaLnBrk="1" hangingPunct="1">
              <a:lnSpc>
                <a:spcPct val="80000"/>
              </a:lnSpc>
              <a:buFontTx/>
              <a:buAutoNum type="arabicPeriod"/>
            </a:pPr>
            <a:r>
              <a:rPr lang="ru-RU" sz="2000" b="1" i="1" smtClean="0">
                <a:solidFill>
                  <a:srgbClr val="FF0000"/>
                </a:solidFill>
              </a:rPr>
              <a:t>органы внутриотраслевой компетенции</a:t>
            </a:r>
            <a:r>
              <a:rPr lang="ru-RU" sz="2000" b="1" i="1" smtClean="0">
                <a:solidFill>
                  <a:srgbClr val="0000FF"/>
                </a:solidFill>
              </a:rPr>
              <a:t> - </a:t>
            </a:r>
            <a:r>
              <a:rPr lang="ru-RU" sz="2000" b="1" smtClean="0">
                <a:solidFill>
                  <a:srgbClr val="0000FF"/>
                </a:solidFill>
              </a:rPr>
              <a:t>руководят в рамках отраслей порученными участками работ (например, территориальные органы федеральных министерств);</a:t>
            </a:r>
            <a:endParaRPr lang="ru-RU" sz="2000" b="1" i="1" smtClean="0">
              <a:solidFill>
                <a:srgbClr val="0000FF"/>
              </a:solidFill>
            </a:endParaRPr>
          </a:p>
          <a:p>
            <a:pPr eaLnBrk="1" hangingPunct="1">
              <a:lnSpc>
                <a:spcPct val="80000"/>
              </a:lnSpc>
              <a:buFontTx/>
              <a:buAutoNum type="arabicPeriod"/>
            </a:pPr>
            <a:r>
              <a:rPr lang="ru-RU" sz="2000" b="1" i="1" smtClean="0">
                <a:solidFill>
                  <a:srgbClr val="FF0000"/>
                </a:solidFill>
              </a:rPr>
              <a:t>органы межотраслевой</a:t>
            </a:r>
            <a:r>
              <a:rPr lang="ru-RU" sz="2000" b="1" i="1" smtClean="0">
                <a:solidFill>
                  <a:srgbClr val="0000FF"/>
                </a:solidFill>
              </a:rPr>
              <a:t> (функциональной) компетенции - </a:t>
            </a:r>
            <a:r>
              <a:rPr lang="ru-RU" sz="2000" b="1" smtClean="0">
                <a:solidFill>
                  <a:srgbClr val="0000FF"/>
                </a:solidFill>
              </a:rPr>
              <a:t>выполняют общие специализированные функции для всех или большинства отраслей и сфер управления;</a:t>
            </a:r>
            <a:endParaRPr lang="ru-RU" sz="2000" b="1" i="1" smtClean="0">
              <a:solidFill>
                <a:srgbClr val="0000FF"/>
              </a:solidFill>
            </a:endParaRPr>
          </a:p>
          <a:p>
            <a:pPr eaLnBrk="1" hangingPunct="1">
              <a:lnSpc>
                <a:spcPct val="80000"/>
              </a:lnSpc>
              <a:buFontTx/>
              <a:buAutoNum type="arabicPeriod"/>
            </a:pPr>
            <a:r>
              <a:rPr lang="ru-RU" sz="2000" b="1" i="1" smtClean="0">
                <a:solidFill>
                  <a:srgbClr val="FF0000"/>
                </a:solidFill>
              </a:rPr>
              <a:t>органы смешанной компетенции,</a:t>
            </a:r>
            <a:r>
              <a:rPr lang="ru-RU" sz="2000" b="1" i="1" smtClean="0">
                <a:solidFill>
                  <a:srgbClr val="0000FF"/>
                </a:solidFill>
              </a:rPr>
              <a:t> </a:t>
            </a:r>
            <a:r>
              <a:rPr lang="ru-RU" sz="2000" b="1" smtClean="0">
                <a:solidFill>
                  <a:srgbClr val="0000FF"/>
                </a:solidFill>
              </a:rPr>
              <a:t>т. е. органы, имеющие признаки как отраслевой, так и межотраслевой сферы деятельности (например, Министерство здравоохранения РФ руководит подведомственными учреждениями и органами здравоохранения и осуществляет межотраслевое управление медицинскими службами Министерства внутренних дел и Министерства обороны).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9388" y="274638"/>
            <a:ext cx="8785225" cy="1143000"/>
          </a:xfrm>
          <a:solidFill>
            <a:srgbClr val="A1EEFD"/>
          </a:solidFill>
          <a:ln>
            <a:solidFill>
              <a:schemeClr val="accent2"/>
            </a:solidFill>
          </a:ln>
        </p:spPr>
        <p:txBody>
          <a:bodyPr/>
          <a:lstStyle/>
          <a:p>
            <a:pPr eaLnBrk="1" hangingPunct="1"/>
            <a:r>
              <a:rPr lang="ru-RU" sz="2400" b="1" u="sng" smtClean="0"/>
              <a:t/>
            </a:r>
            <a:br>
              <a:rPr lang="ru-RU" sz="2400" b="1" u="sng" smtClean="0"/>
            </a:br>
            <a:r>
              <a:rPr lang="ru-RU" sz="2400" b="1" u="sng" smtClean="0">
                <a:solidFill>
                  <a:srgbClr val="FF0000"/>
                </a:solidFill>
              </a:rPr>
              <a:t>Организационно-правовая форма - признак, по которому органы исполнительной власти подразделяются  </a:t>
            </a:r>
            <a:r>
              <a:rPr lang="ru-RU" sz="2400" b="1" smtClean="0">
                <a:solidFill>
                  <a:srgbClr val="FF0000"/>
                </a:solidFill>
              </a:rPr>
              <a:t>на</a:t>
            </a:r>
            <a:r>
              <a:rPr lang="ru-RU" sz="2400" smtClean="0">
                <a:solidFill>
                  <a:srgbClr val="FF0000"/>
                </a:solidFill>
                <a:hlinkClick r:id="" action="ppaction://noaction"/>
              </a:rPr>
              <a:t>[1]</a:t>
            </a:r>
            <a:r>
              <a:rPr lang="ru-RU" sz="2400" b="1" smtClean="0">
                <a:solidFill>
                  <a:srgbClr val="FF0000"/>
                </a:solidFill>
              </a:rPr>
              <a:t>:</a:t>
            </a:r>
            <a:r>
              <a:rPr lang="ru-RU" sz="2800" b="1" smtClean="0">
                <a:solidFill>
                  <a:srgbClr val="FF0000"/>
                </a:solidFill>
              </a:rPr>
              <a:t/>
            </a:r>
            <a:br>
              <a:rPr lang="ru-RU" sz="2800" b="1" smtClean="0">
                <a:solidFill>
                  <a:srgbClr val="FF0000"/>
                </a:solidFill>
              </a:rPr>
            </a:br>
            <a:endParaRPr lang="ru-RU" sz="2800" b="1" smtClean="0">
              <a:solidFill>
                <a:srgbClr val="FF0000"/>
              </a:solidFill>
            </a:endParaRPr>
          </a:p>
        </p:txBody>
      </p:sp>
      <p:sp>
        <p:nvSpPr>
          <p:cNvPr id="23555" name="Rectangle 3"/>
          <p:cNvSpPr>
            <a:spLocks noGrp="1" noChangeArrowheads="1"/>
          </p:cNvSpPr>
          <p:nvPr>
            <p:ph type="body" idx="1"/>
          </p:nvPr>
        </p:nvSpPr>
        <p:spPr>
          <a:solidFill>
            <a:srgbClr val="A1EEFD"/>
          </a:solidFill>
          <a:ln>
            <a:solidFill>
              <a:schemeClr val="accent2"/>
            </a:solidFill>
          </a:ln>
        </p:spPr>
        <p:txBody>
          <a:bodyPr/>
          <a:lstStyle/>
          <a:p>
            <a:pPr marL="609600" indent="-609600" eaLnBrk="1" hangingPunct="1">
              <a:lnSpc>
                <a:spcPct val="90000"/>
              </a:lnSpc>
              <a:buFontTx/>
              <a:buAutoNum type="arabicPeriod"/>
            </a:pPr>
            <a:r>
              <a:rPr lang="ru-RU" b="1" smtClean="0">
                <a:solidFill>
                  <a:srgbClr val="0000FF"/>
                </a:solidFill>
              </a:rPr>
              <a:t>• правительство;</a:t>
            </a:r>
          </a:p>
          <a:p>
            <a:pPr marL="609600" indent="-609600" eaLnBrk="1" hangingPunct="1">
              <a:lnSpc>
                <a:spcPct val="90000"/>
              </a:lnSpc>
              <a:buFontTx/>
              <a:buAutoNum type="arabicPeriod"/>
            </a:pPr>
            <a:r>
              <a:rPr lang="ru-RU" b="1" smtClean="0">
                <a:solidFill>
                  <a:srgbClr val="0000FF"/>
                </a:solidFill>
              </a:rPr>
              <a:t>• министерства;</a:t>
            </a:r>
          </a:p>
          <a:p>
            <a:pPr marL="609600" indent="-609600" eaLnBrk="1" hangingPunct="1">
              <a:lnSpc>
                <a:spcPct val="90000"/>
              </a:lnSpc>
              <a:buFontTx/>
              <a:buAutoNum type="arabicPeriod"/>
            </a:pPr>
            <a:r>
              <a:rPr lang="ru-RU" b="1" smtClean="0">
                <a:solidFill>
                  <a:srgbClr val="0000FF"/>
                </a:solidFill>
              </a:rPr>
              <a:t>• федеральные государственные службы;</a:t>
            </a:r>
          </a:p>
          <a:p>
            <a:pPr marL="609600" indent="-609600" eaLnBrk="1" hangingPunct="1">
              <a:lnSpc>
                <a:spcPct val="90000"/>
              </a:lnSpc>
              <a:buFontTx/>
              <a:buAutoNum type="arabicPeriod"/>
            </a:pPr>
            <a:r>
              <a:rPr lang="ru-RU" b="1" smtClean="0">
                <a:solidFill>
                  <a:srgbClr val="0000FF"/>
                </a:solidFill>
              </a:rPr>
              <a:t>• федеральные государственные агентства;</a:t>
            </a:r>
          </a:p>
          <a:p>
            <a:pPr marL="609600" indent="-609600" eaLnBrk="1" hangingPunct="1">
              <a:lnSpc>
                <a:spcPct val="90000"/>
              </a:lnSpc>
            </a:pPr>
            <a:r>
              <a:rPr lang="ru-RU" smtClean="0"/>
              <a:t/>
            </a:r>
            <a:br>
              <a:rPr lang="ru-RU" smtClean="0"/>
            </a:br>
            <a:r>
              <a:rPr lang="ru-RU" sz="1600" b="1" smtClean="0">
                <a:solidFill>
                  <a:srgbClr val="0000FF"/>
                </a:solidFill>
                <a:hlinkClick r:id="" action="ppaction://noaction"/>
              </a:rPr>
              <a:t>[1]</a:t>
            </a:r>
            <a:r>
              <a:rPr lang="ru-RU" sz="1600" b="1" smtClean="0">
                <a:solidFill>
                  <a:srgbClr val="0000FF"/>
                </a:solidFill>
              </a:rPr>
              <a:t> См.: Указ Президента РФ от 17 мая 2000 года с последующими изм. и дополнениями «О структуре федеральных органов исполнительной власти».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2400" b="1" i="1" u="sng" smtClean="0">
                <a:solidFill>
                  <a:srgbClr val="0000FF"/>
                </a:solidFill>
              </a:rPr>
              <a:t>По порядку разрешения подведомственных вопросов </a:t>
            </a:r>
            <a:r>
              <a:rPr lang="ru-RU" sz="2400" b="1" u="sng" smtClean="0">
                <a:solidFill>
                  <a:srgbClr val="0000FF"/>
                </a:solidFill>
              </a:rPr>
              <a:t>органы исполнительной власти подразделяются:</a:t>
            </a:r>
            <a:r>
              <a:rPr lang="ru-RU" sz="2400" smtClean="0">
                <a:solidFill>
                  <a:srgbClr val="0000FF"/>
                </a:solidFill>
              </a:rPr>
              <a:t/>
            </a:r>
            <a:br>
              <a:rPr lang="ru-RU" sz="2400" smtClean="0">
                <a:solidFill>
                  <a:srgbClr val="0000FF"/>
                </a:solidFill>
              </a:rPr>
            </a:br>
            <a:endParaRPr lang="ru-RU" sz="2400" smtClean="0">
              <a:solidFill>
                <a:srgbClr val="0000FF"/>
              </a:solidFill>
            </a:endParaRPr>
          </a:p>
        </p:txBody>
      </p:sp>
      <p:sp>
        <p:nvSpPr>
          <p:cNvPr id="24579" name="Rectangle 3"/>
          <p:cNvSpPr>
            <a:spLocks noGrp="1" noChangeArrowheads="1"/>
          </p:cNvSpPr>
          <p:nvPr>
            <p:ph type="body" idx="1"/>
          </p:nvPr>
        </p:nvSpPr>
        <p:spPr>
          <a:xfrm>
            <a:off x="323850" y="1600200"/>
            <a:ext cx="8640763" cy="4492625"/>
          </a:xfrm>
          <a:solidFill>
            <a:srgbClr val="A1EEFD"/>
          </a:solidFill>
          <a:ln>
            <a:solidFill>
              <a:schemeClr val="accent2"/>
            </a:solidFill>
          </a:ln>
        </p:spPr>
        <p:txBody>
          <a:bodyPr/>
          <a:lstStyle/>
          <a:p>
            <a:pPr marL="457200" indent="-457200" eaLnBrk="1" hangingPunct="1">
              <a:lnSpc>
                <a:spcPct val="90000"/>
              </a:lnSpc>
              <a:buFontTx/>
              <a:buAutoNum type="arabicPeriod"/>
            </a:pPr>
            <a:r>
              <a:rPr lang="ru-RU" sz="2400" b="1" smtClean="0">
                <a:solidFill>
                  <a:srgbClr val="FF0000"/>
                </a:solidFill>
              </a:rPr>
              <a:t>на </a:t>
            </a:r>
            <a:r>
              <a:rPr lang="ru-RU" sz="2400" b="1" i="1" smtClean="0">
                <a:solidFill>
                  <a:srgbClr val="FF0000"/>
                </a:solidFill>
              </a:rPr>
              <a:t>единоначальные</a:t>
            </a:r>
            <a:r>
              <a:rPr lang="ru-RU" sz="2400" b="1" i="1" smtClean="0">
                <a:solidFill>
                  <a:srgbClr val="0000FF"/>
                </a:solidFill>
              </a:rPr>
              <a:t> - </a:t>
            </a:r>
            <a:r>
              <a:rPr lang="ru-RU" sz="2400" b="1" smtClean="0">
                <a:solidFill>
                  <a:srgbClr val="0000FF"/>
                </a:solidFill>
              </a:rPr>
              <a:t>органы, в которых решающая власть по всем вопросам их компетенции принадлежит возглавляющему данный орган руководителю;</a:t>
            </a:r>
          </a:p>
          <a:p>
            <a:pPr marL="457200" indent="-457200" eaLnBrk="1" hangingPunct="1">
              <a:lnSpc>
                <a:spcPct val="90000"/>
              </a:lnSpc>
              <a:buFontTx/>
              <a:buAutoNum type="arabicPeriod"/>
            </a:pPr>
            <a:r>
              <a:rPr lang="ru-RU" sz="2400" b="1" smtClean="0">
                <a:solidFill>
                  <a:srgbClr val="0000FF"/>
                </a:solidFill>
              </a:rPr>
              <a:t>•  </a:t>
            </a:r>
            <a:r>
              <a:rPr lang="ru-RU" sz="2400" b="1" i="1" smtClean="0">
                <a:solidFill>
                  <a:srgbClr val="FF0000"/>
                </a:solidFill>
              </a:rPr>
              <a:t>коллегиальные</a:t>
            </a:r>
            <a:r>
              <a:rPr lang="ru-RU" sz="2400" b="1" i="1" smtClean="0">
                <a:solidFill>
                  <a:srgbClr val="0000FF"/>
                </a:solidFill>
              </a:rPr>
              <a:t> - </a:t>
            </a:r>
            <a:r>
              <a:rPr lang="ru-RU" sz="2400" b="1" smtClean="0">
                <a:solidFill>
                  <a:srgbClr val="0000FF"/>
                </a:solidFill>
              </a:rPr>
              <a:t>организационно и юридически объединенные группы лиц, которым принадлежит приоритет в принятии решений по всем вопросам компетенции данных органов. В коллегиальных органах решения принимаются большинством их членов в сочетании с персональной ответственностью за их исполнение, за руководство порученными участками работы.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3200" b="1" smtClean="0">
                <a:solidFill>
                  <a:srgbClr val="0000FF"/>
                </a:solidFill>
              </a:rPr>
              <a:t>Принципы построения органов исполнительной власти</a:t>
            </a:r>
            <a:br>
              <a:rPr lang="ru-RU" sz="3200" b="1" smtClean="0">
                <a:solidFill>
                  <a:srgbClr val="0000FF"/>
                </a:solidFill>
              </a:rPr>
            </a:br>
            <a:endParaRPr lang="ru-RU" sz="3200" b="1" smtClean="0">
              <a:solidFill>
                <a:srgbClr val="0000FF"/>
              </a:solidFill>
            </a:endParaRPr>
          </a:p>
        </p:txBody>
      </p:sp>
      <p:sp>
        <p:nvSpPr>
          <p:cNvPr id="25603" name="Rectangle 3"/>
          <p:cNvSpPr>
            <a:spLocks noGrp="1" noChangeArrowheads="1"/>
          </p:cNvSpPr>
          <p:nvPr>
            <p:ph type="body" idx="1"/>
          </p:nvPr>
        </p:nvSpPr>
        <p:spPr>
          <a:solidFill>
            <a:srgbClr val="A1EEFD"/>
          </a:solidFill>
          <a:ln>
            <a:solidFill>
              <a:schemeClr val="accent2"/>
            </a:solidFill>
          </a:ln>
        </p:spPr>
        <p:txBody>
          <a:bodyPr/>
          <a:lstStyle/>
          <a:p>
            <a:pPr eaLnBrk="1" hangingPunct="1"/>
            <a:r>
              <a:rPr lang="ru-RU" b="1" smtClean="0">
                <a:solidFill>
                  <a:srgbClr val="0000FF"/>
                </a:solidFill>
              </a:rPr>
              <a:t>Система органов исполнительной власти в Российской Федерации строится и функционирует на основе принципов:</a:t>
            </a:r>
          </a:p>
          <a:p>
            <a:pPr algn="ctr" eaLnBrk="1" hangingPunct="1"/>
            <a:r>
              <a:rPr lang="ru-RU" b="1" smtClean="0">
                <a:solidFill>
                  <a:srgbClr val="FF0000"/>
                </a:solidFill>
              </a:rPr>
              <a:t>федерализма;</a:t>
            </a:r>
          </a:p>
          <a:p>
            <a:pPr algn="ctr" eaLnBrk="1" hangingPunct="1"/>
            <a:r>
              <a:rPr lang="ru-RU" b="1" smtClean="0">
                <a:solidFill>
                  <a:srgbClr val="FF0000"/>
                </a:solidFill>
              </a:rPr>
              <a:t>сочетания централизации и децентрализации;</a:t>
            </a:r>
          </a:p>
          <a:p>
            <a:pPr algn="ctr" eaLnBrk="1" hangingPunct="1"/>
            <a:r>
              <a:rPr lang="ru-RU" b="1" smtClean="0">
                <a:solidFill>
                  <a:srgbClr val="FF0000"/>
                </a:solidFill>
              </a:rPr>
              <a:t>законности.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2800" b="1" smtClean="0">
                <a:solidFill>
                  <a:srgbClr val="0000FF"/>
                </a:solidFill>
              </a:rPr>
              <a:t/>
            </a:r>
            <a:br>
              <a:rPr lang="ru-RU" sz="2800" b="1" smtClean="0">
                <a:solidFill>
                  <a:srgbClr val="0000FF"/>
                </a:solidFill>
              </a:rPr>
            </a:br>
            <a:r>
              <a:rPr lang="ru-RU" sz="2800" b="1" smtClean="0">
                <a:solidFill>
                  <a:srgbClr val="0000FF"/>
                </a:solidFill>
              </a:rPr>
              <a:t>Полномочия Президента Российской Федерации в сфере исполнительной власти</a:t>
            </a:r>
            <a:r>
              <a:rPr lang="ru-RU" sz="4000" smtClean="0"/>
              <a:t/>
            </a:r>
            <a:br>
              <a:rPr lang="ru-RU" sz="4000" smtClean="0"/>
            </a:br>
            <a:endParaRPr lang="ru-RU" sz="4000" smtClean="0"/>
          </a:p>
        </p:txBody>
      </p:sp>
      <p:sp>
        <p:nvSpPr>
          <p:cNvPr id="26627" name="Rectangle 3"/>
          <p:cNvSpPr>
            <a:spLocks noGrp="1" noChangeArrowheads="1"/>
          </p:cNvSpPr>
          <p:nvPr>
            <p:ph type="body" idx="1"/>
          </p:nvPr>
        </p:nvSpPr>
        <p:spPr>
          <a:solidFill>
            <a:srgbClr val="A1EEFD"/>
          </a:solidFill>
          <a:ln>
            <a:solidFill>
              <a:schemeClr val="accent2"/>
            </a:solidFill>
          </a:ln>
        </p:spPr>
        <p:txBody>
          <a:bodyPr/>
          <a:lstStyle/>
          <a:p>
            <a:pPr marL="457200" indent="-457200" eaLnBrk="1" hangingPunct="1">
              <a:lnSpc>
                <a:spcPct val="80000"/>
              </a:lnSpc>
            </a:pPr>
            <a:r>
              <a:rPr lang="ru-RU" sz="2400" b="1" smtClean="0">
                <a:solidFill>
                  <a:srgbClr val="0000FF"/>
                </a:solidFill>
              </a:rPr>
              <a:t>Осуществляя государственную власть в качестве главы государства, </a:t>
            </a:r>
            <a:r>
              <a:rPr lang="ru-RU" sz="2400" b="1" smtClean="0">
                <a:solidFill>
                  <a:srgbClr val="FF0000"/>
                </a:solidFill>
              </a:rPr>
              <a:t>Президент Российской Федерации</a:t>
            </a:r>
            <a:r>
              <a:rPr lang="ru-RU" sz="2400" b="1" smtClean="0">
                <a:solidFill>
                  <a:srgbClr val="0000FF"/>
                </a:solidFill>
              </a:rPr>
              <a:t> возвышается над </a:t>
            </a:r>
            <a:r>
              <a:rPr lang="ru-RU" sz="2400" b="1" u="sng" smtClean="0">
                <a:solidFill>
                  <a:srgbClr val="FF0000"/>
                </a:solidFill>
              </a:rPr>
              <a:t>законодательной, исполнительной и судебной</a:t>
            </a:r>
            <a:r>
              <a:rPr lang="ru-RU" sz="2400" b="1" smtClean="0">
                <a:solidFill>
                  <a:srgbClr val="FF0000"/>
                </a:solidFill>
              </a:rPr>
              <a:t> ветвями власти. </a:t>
            </a:r>
          </a:p>
          <a:p>
            <a:pPr marL="457200" indent="-457200" algn="ctr" eaLnBrk="1" hangingPunct="1">
              <a:lnSpc>
                <a:spcPct val="80000"/>
              </a:lnSpc>
            </a:pPr>
            <a:r>
              <a:rPr lang="ru-RU" sz="2400" b="1" smtClean="0">
                <a:solidFill>
                  <a:srgbClr val="FF0000"/>
                </a:solidFill>
              </a:rPr>
              <a:t>Президент Российской Федерации</a:t>
            </a:r>
            <a:r>
              <a:rPr lang="ru-RU" sz="2400" b="1" smtClean="0">
                <a:solidFill>
                  <a:srgbClr val="0000FF"/>
                </a:solidFill>
              </a:rPr>
              <a:t>, не являясь формально главой исполнительной власти, активно влияет на деятельность исполнительно-распорядительных органов, что выражается в следующих формах:</a:t>
            </a:r>
            <a:endParaRPr lang="ru-RU" sz="2400" b="1" i="1" smtClean="0">
              <a:solidFill>
                <a:srgbClr val="0000FF"/>
              </a:solidFill>
            </a:endParaRPr>
          </a:p>
          <a:p>
            <a:pPr marL="457200" indent="-457200" eaLnBrk="1" hangingPunct="1">
              <a:lnSpc>
                <a:spcPct val="80000"/>
              </a:lnSpc>
              <a:buFontTx/>
              <a:buAutoNum type="arabicPeriod"/>
            </a:pPr>
            <a:r>
              <a:rPr lang="ru-RU" sz="2400" b="1" i="1" smtClean="0">
                <a:solidFill>
                  <a:srgbClr val="0000FF"/>
                </a:solidFill>
              </a:rPr>
              <a:t>непосредственно </a:t>
            </a:r>
            <a:r>
              <a:rPr lang="ru-RU" sz="2400" b="1" smtClean="0">
                <a:solidFill>
                  <a:srgbClr val="0000FF"/>
                </a:solidFill>
              </a:rPr>
              <a:t>(исходя из прямой подчиненности федеральных органов исполнительной власти);</a:t>
            </a:r>
            <a:endParaRPr lang="ru-RU" sz="2400" b="1" i="1" smtClean="0">
              <a:solidFill>
                <a:srgbClr val="0000FF"/>
              </a:solidFill>
            </a:endParaRPr>
          </a:p>
          <a:p>
            <a:pPr marL="457200" indent="-457200" eaLnBrk="1" hangingPunct="1">
              <a:lnSpc>
                <a:spcPct val="80000"/>
              </a:lnSpc>
              <a:buFontTx/>
              <a:buAutoNum type="arabicPeriod"/>
            </a:pPr>
            <a:r>
              <a:rPr lang="ru-RU" sz="2400" b="1" i="1" smtClean="0">
                <a:solidFill>
                  <a:srgbClr val="0000FF"/>
                </a:solidFill>
              </a:rPr>
              <a:t>косвенно </a:t>
            </a:r>
            <a:r>
              <a:rPr lang="ru-RU" sz="2400" b="1" smtClean="0">
                <a:solidFill>
                  <a:srgbClr val="0000FF"/>
                </a:solidFill>
              </a:rPr>
              <a:t>(через Правительство).</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400" b="1" smtClean="0">
                <a:solidFill>
                  <a:srgbClr val="FF0000"/>
                </a:solidFill>
              </a:rPr>
              <a:t>В сфере исполнительной власти Президент РФ обладает </a:t>
            </a:r>
            <a:r>
              <a:rPr lang="ru-RU" sz="2400" b="1" i="1" smtClean="0">
                <a:solidFill>
                  <a:srgbClr val="FF0000"/>
                </a:solidFill>
              </a:rPr>
              <a:t>рядом полномочий, </a:t>
            </a:r>
            <a:r>
              <a:rPr lang="ru-RU" sz="2400" b="1" smtClean="0">
                <a:solidFill>
                  <a:srgbClr val="FF0000"/>
                </a:solidFill>
              </a:rPr>
              <a:t>в частности:</a:t>
            </a:r>
            <a:r>
              <a:rPr lang="ru-RU" sz="2400" smtClean="0">
                <a:solidFill>
                  <a:srgbClr val="FF0000"/>
                </a:solidFill>
              </a:rPr>
              <a:t/>
            </a:r>
            <a:br>
              <a:rPr lang="ru-RU" sz="2400" smtClean="0">
                <a:solidFill>
                  <a:srgbClr val="FF0000"/>
                </a:solidFill>
              </a:rPr>
            </a:br>
            <a:endParaRPr lang="ru-RU" sz="2400" smtClean="0">
              <a:solidFill>
                <a:srgbClr val="FF0000"/>
              </a:solidFill>
            </a:endParaRPr>
          </a:p>
        </p:txBody>
      </p:sp>
      <p:sp>
        <p:nvSpPr>
          <p:cNvPr id="27651" name="Rectangle 3"/>
          <p:cNvSpPr>
            <a:spLocks noGrp="1" noChangeArrowheads="1"/>
          </p:cNvSpPr>
          <p:nvPr>
            <p:ph type="body" idx="1"/>
          </p:nvPr>
        </p:nvSpPr>
        <p:spPr>
          <a:xfrm>
            <a:off x="179388" y="1600200"/>
            <a:ext cx="8785225" cy="5068888"/>
          </a:xfrm>
          <a:solidFill>
            <a:srgbClr val="A1EEFD"/>
          </a:solidFill>
          <a:ln>
            <a:solidFill>
              <a:schemeClr val="accent2"/>
            </a:solidFill>
          </a:ln>
        </p:spPr>
        <p:txBody>
          <a:bodyPr/>
          <a:lstStyle/>
          <a:p>
            <a:pPr eaLnBrk="1" hangingPunct="1">
              <a:lnSpc>
                <a:spcPct val="80000"/>
              </a:lnSpc>
              <a:buFontTx/>
              <a:buAutoNum type="arabicPeriod"/>
            </a:pPr>
            <a:r>
              <a:rPr lang="ru-RU" sz="1400" b="1" smtClean="0">
                <a:solidFill>
                  <a:srgbClr val="0000FF"/>
                </a:solidFill>
              </a:rPr>
              <a:t>• назначает с согласия Государственной Думы Председателя Правительства РФ;</a:t>
            </a:r>
          </a:p>
          <a:p>
            <a:pPr eaLnBrk="1" hangingPunct="1">
              <a:lnSpc>
                <a:spcPct val="80000"/>
              </a:lnSpc>
              <a:buFontTx/>
              <a:buAutoNum type="arabicPeriod"/>
            </a:pPr>
            <a:r>
              <a:rPr lang="ru-RU" sz="1400" b="1" smtClean="0">
                <a:solidFill>
                  <a:srgbClr val="0000FF"/>
                </a:solidFill>
              </a:rPr>
              <a:t>• имеет право председательствовать на заседаниях Правительства Российской Федерации;</a:t>
            </a:r>
          </a:p>
          <a:p>
            <a:pPr eaLnBrk="1" hangingPunct="1">
              <a:lnSpc>
                <a:spcPct val="80000"/>
              </a:lnSpc>
              <a:buFontTx/>
              <a:buAutoNum type="arabicPeriod"/>
            </a:pPr>
            <a:r>
              <a:rPr lang="ru-RU" sz="1400" b="1" smtClean="0">
                <a:solidFill>
                  <a:srgbClr val="0000FF"/>
                </a:solidFill>
              </a:rPr>
              <a:t>принимает решение об отставке Правительства РФ;</a:t>
            </a:r>
          </a:p>
          <a:p>
            <a:pPr eaLnBrk="1" hangingPunct="1">
              <a:lnSpc>
                <a:spcPct val="80000"/>
              </a:lnSpc>
              <a:buFontTx/>
              <a:buAutoNum type="arabicPeriod"/>
            </a:pPr>
            <a:r>
              <a:rPr lang="ru-RU" sz="1400" b="1" smtClean="0">
                <a:solidFill>
                  <a:srgbClr val="0000FF"/>
                </a:solidFill>
              </a:rPr>
              <a:t>• представляет Государственной Думе кандидатуру для назначения на должность Председателя Центрального банка Российской Федерации и ставит вопрос об освобождении от должности Председателя Центрального банка Российской Федерации;</a:t>
            </a:r>
          </a:p>
          <a:p>
            <a:pPr eaLnBrk="1" hangingPunct="1">
              <a:lnSpc>
                <a:spcPct val="80000"/>
              </a:lnSpc>
              <a:buFontTx/>
              <a:buAutoNum type="arabicPeriod"/>
            </a:pPr>
            <a:r>
              <a:rPr lang="ru-RU" sz="1400" b="1" smtClean="0">
                <a:solidFill>
                  <a:srgbClr val="0000FF"/>
                </a:solidFill>
              </a:rPr>
              <a:t>• по предложению Председателя Правительства Российской Федерации назначает на должность и освобождает от должности заместителей Председателя Правительства Российской Федерации, федеральных министров;</a:t>
            </a:r>
          </a:p>
          <a:p>
            <a:pPr eaLnBrk="1" hangingPunct="1">
              <a:lnSpc>
                <a:spcPct val="80000"/>
              </a:lnSpc>
              <a:buFontTx/>
              <a:buAutoNum type="arabicPeriod"/>
            </a:pPr>
            <a:r>
              <a:rPr lang="ru-RU" sz="1400" b="1" smtClean="0">
                <a:solidFill>
                  <a:srgbClr val="0000FF"/>
                </a:solidFill>
              </a:rPr>
              <a:t>• формирует и возглавляет Совет Безопасности Российской Федерации;</a:t>
            </a:r>
          </a:p>
          <a:p>
            <a:pPr eaLnBrk="1" hangingPunct="1">
              <a:lnSpc>
                <a:spcPct val="80000"/>
              </a:lnSpc>
              <a:buFontTx/>
              <a:buAutoNum type="arabicPeriod"/>
            </a:pPr>
            <a:r>
              <a:rPr lang="ru-RU" sz="1400" b="1" smtClean="0">
                <a:solidFill>
                  <a:srgbClr val="0000FF"/>
                </a:solidFill>
              </a:rPr>
              <a:t>• формирует Администрацию Президента Российской Федерации;</a:t>
            </a:r>
          </a:p>
          <a:p>
            <a:pPr eaLnBrk="1" hangingPunct="1">
              <a:lnSpc>
                <a:spcPct val="80000"/>
              </a:lnSpc>
              <a:buFontTx/>
              <a:buAutoNum type="arabicPeriod"/>
            </a:pPr>
            <a:r>
              <a:rPr lang="ru-RU" sz="1400" b="1" smtClean="0">
                <a:solidFill>
                  <a:srgbClr val="0000FF"/>
                </a:solidFill>
              </a:rPr>
              <a:t>• назначает и освобождает полномочных представителей Президента Российской Федерации;• вносит законопроекты в Государственную Думу;</a:t>
            </a:r>
          </a:p>
          <a:p>
            <a:pPr eaLnBrk="1" hangingPunct="1">
              <a:lnSpc>
                <a:spcPct val="80000"/>
              </a:lnSpc>
              <a:buFontTx/>
              <a:buAutoNum type="arabicPeriod"/>
            </a:pPr>
            <a:r>
              <a:rPr lang="ru-RU" sz="1400" b="1" smtClean="0">
                <a:solidFill>
                  <a:srgbClr val="0000FF"/>
                </a:solidFill>
              </a:rPr>
              <a:t>• подписывает и обнародует федеральные законы (в том числе по вопросам исполнительной власти);</a:t>
            </a:r>
          </a:p>
          <a:p>
            <a:pPr eaLnBrk="1" hangingPunct="1">
              <a:lnSpc>
                <a:spcPct val="80000"/>
              </a:lnSpc>
              <a:buFontTx/>
              <a:buAutoNum type="arabicPeriod"/>
            </a:pPr>
            <a:r>
              <a:rPr lang="ru-RU" sz="1400" b="1" smtClean="0">
                <a:solidFill>
                  <a:srgbClr val="0000FF"/>
                </a:solidFill>
              </a:rPr>
              <a:t>• обращается к Федеральному Собранию с ежегодными посланиями о положении в стране, об основных направлениях внутренней и внешней политики государства;</a:t>
            </a:r>
          </a:p>
          <a:p>
            <a:pPr eaLnBrk="1" hangingPunct="1">
              <a:lnSpc>
                <a:spcPct val="80000"/>
              </a:lnSpc>
              <a:buFontTx/>
              <a:buAutoNum type="arabicPeriod"/>
            </a:pPr>
            <a:r>
              <a:rPr lang="ru-RU" sz="1400" b="1" smtClean="0">
                <a:solidFill>
                  <a:srgbClr val="0000FF"/>
                </a:solidFill>
              </a:rPr>
              <a:t>• издает указы и распоряжения;</a:t>
            </a:r>
          </a:p>
          <a:p>
            <a:pPr eaLnBrk="1" hangingPunct="1">
              <a:lnSpc>
                <a:spcPct val="80000"/>
              </a:lnSpc>
              <a:buFontTx/>
              <a:buAutoNum type="arabicPeriod"/>
            </a:pPr>
            <a:r>
              <a:rPr lang="ru-RU" sz="1400" b="1" smtClean="0">
                <a:solidFill>
                  <a:srgbClr val="0000FF"/>
                </a:solidFill>
              </a:rPr>
              <a:t>• может использовать согласительные процедуры для разрешения разногласий между органами государственной власти Российской Федерации и органами государственной власти субъектов Российской Федерации, а также между различными органами исполнительной власти субъектов Российской Федерации;</a:t>
            </a:r>
          </a:p>
          <a:p>
            <a:pPr eaLnBrk="1" hangingPunct="1">
              <a:lnSpc>
                <a:spcPct val="80000"/>
              </a:lnSpc>
              <a:buFontTx/>
              <a:buAutoNum type="arabicPeriod"/>
            </a:pPr>
            <a:r>
              <a:rPr lang="ru-RU" sz="1400" b="1" smtClean="0">
                <a:solidFill>
                  <a:srgbClr val="0000FF"/>
                </a:solidFill>
              </a:rPr>
              <a:t>• вправе приостановить действие актов органов исполнительной власти субъектов Российской Федерации в случае их противоречия Конституции, федеральным законам и международным обязательствам Российской Федерации или нарушения этими актами прав и свобод человека гражданина до решения этого вопроса соответствующим судом.</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0"/>
            <a:ext cx="8291512" cy="1417638"/>
          </a:xfrm>
          <a:ln>
            <a:solidFill>
              <a:schemeClr val="accent2"/>
            </a:solidFill>
          </a:ln>
        </p:spPr>
        <p:txBody>
          <a:bodyPr/>
          <a:lstStyle/>
          <a:p>
            <a:pPr eaLnBrk="1" hangingPunct="1"/>
            <a:r>
              <a:rPr lang="ru-RU" sz="3200" b="1" smtClean="0">
                <a:solidFill>
                  <a:srgbClr val="0000FF"/>
                </a:solidFill>
              </a:rPr>
              <a:t>Правительство Российской Федерации и его полномочия</a:t>
            </a:r>
            <a:r>
              <a:rPr lang="ru-RU" sz="3200" smtClean="0"/>
              <a:t/>
            </a:r>
            <a:br>
              <a:rPr lang="ru-RU" sz="3200" smtClean="0"/>
            </a:br>
            <a:endParaRPr lang="ru-RU" sz="3200" smtClean="0"/>
          </a:p>
        </p:txBody>
      </p:sp>
      <p:sp>
        <p:nvSpPr>
          <p:cNvPr id="28675" name="Rectangle 3"/>
          <p:cNvSpPr>
            <a:spLocks noGrp="1" noChangeArrowheads="1"/>
          </p:cNvSpPr>
          <p:nvPr>
            <p:ph type="body" idx="1"/>
          </p:nvPr>
        </p:nvSpPr>
        <p:spPr>
          <a:xfrm>
            <a:off x="457200" y="1600200"/>
            <a:ext cx="8229600" cy="4492625"/>
          </a:xfrm>
          <a:solidFill>
            <a:srgbClr val="A1EEFD"/>
          </a:solidFill>
          <a:ln>
            <a:solidFill>
              <a:schemeClr val="accent2"/>
            </a:solidFill>
          </a:ln>
        </p:spPr>
        <p:txBody>
          <a:bodyPr/>
          <a:lstStyle/>
          <a:p>
            <a:pPr marL="609600" indent="-609600" algn="ctr" eaLnBrk="1" hangingPunct="1"/>
            <a:r>
              <a:rPr lang="ru-RU" b="1" smtClean="0">
                <a:solidFill>
                  <a:srgbClr val="0000FF"/>
                </a:solidFill>
              </a:rPr>
              <a:t>Согласно ст. 110 Конституции Правительство Российской Федерации состоит из </a:t>
            </a:r>
          </a:p>
          <a:p>
            <a:pPr marL="609600" indent="-609600" algn="ctr" eaLnBrk="1" hangingPunct="1">
              <a:buFontTx/>
              <a:buAutoNum type="arabicPeriod"/>
            </a:pPr>
            <a:r>
              <a:rPr lang="ru-RU" b="1" u="sng" smtClean="0">
                <a:solidFill>
                  <a:srgbClr val="FF0000"/>
                </a:solidFill>
              </a:rPr>
              <a:t>Председателя Правительства РФ,</a:t>
            </a:r>
            <a:r>
              <a:rPr lang="ru-RU" b="1" smtClean="0">
                <a:solidFill>
                  <a:srgbClr val="0000FF"/>
                </a:solidFill>
              </a:rPr>
              <a:t> </a:t>
            </a:r>
          </a:p>
          <a:p>
            <a:pPr marL="609600" indent="-609600" algn="ctr" eaLnBrk="1" hangingPunct="1">
              <a:buFontTx/>
              <a:buAutoNum type="arabicPeriod"/>
            </a:pPr>
            <a:r>
              <a:rPr lang="ru-RU" b="1" smtClean="0">
                <a:solidFill>
                  <a:srgbClr val="FF0000"/>
                </a:solidFill>
              </a:rPr>
              <a:t>заместителей Председателя Правительства</a:t>
            </a:r>
            <a:r>
              <a:rPr lang="ru-RU" b="1" smtClean="0">
                <a:solidFill>
                  <a:srgbClr val="0000FF"/>
                </a:solidFill>
              </a:rPr>
              <a:t> Российской Федерации и </a:t>
            </a:r>
          </a:p>
          <a:p>
            <a:pPr marL="609600" indent="-609600" algn="ctr" eaLnBrk="1" hangingPunct="1">
              <a:buFontTx/>
              <a:buAutoNum type="arabicPeriod"/>
            </a:pPr>
            <a:r>
              <a:rPr lang="ru-RU" b="1" smtClean="0">
                <a:solidFill>
                  <a:srgbClr val="FF0000"/>
                </a:solidFill>
              </a:rPr>
              <a:t>федеральных министров.</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4000" b="1" i="1" smtClean="0">
                <a:solidFill>
                  <a:srgbClr val="FF0000"/>
                </a:solidFill>
              </a:rPr>
              <a:t>Полномочия </a:t>
            </a:r>
            <a:r>
              <a:rPr lang="ru-RU" sz="4000" b="1" smtClean="0">
                <a:solidFill>
                  <a:srgbClr val="FF0000"/>
                </a:solidFill>
              </a:rPr>
              <a:t>Правительства РФ:</a:t>
            </a:r>
          </a:p>
        </p:txBody>
      </p:sp>
      <p:sp>
        <p:nvSpPr>
          <p:cNvPr id="29699"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80000"/>
              </a:lnSpc>
            </a:pPr>
            <a:endParaRPr lang="ru-RU" sz="1800" smtClean="0"/>
          </a:p>
          <a:p>
            <a:pPr eaLnBrk="1" hangingPunct="1">
              <a:lnSpc>
                <a:spcPct val="80000"/>
              </a:lnSpc>
              <a:buFontTx/>
              <a:buAutoNum type="arabicPeriod"/>
            </a:pPr>
            <a:r>
              <a:rPr lang="ru-RU" sz="1800" b="1" smtClean="0">
                <a:solidFill>
                  <a:srgbClr val="0000FF"/>
                </a:solidFill>
              </a:rPr>
              <a:t>•  разработка и представление Государственной Думе федерального бюджета и обеспечение его исполнения;</a:t>
            </a:r>
          </a:p>
          <a:p>
            <a:pPr eaLnBrk="1" hangingPunct="1">
              <a:lnSpc>
                <a:spcPct val="80000"/>
              </a:lnSpc>
              <a:buFontTx/>
              <a:buAutoNum type="arabicPeriod"/>
            </a:pPr>
            <a:r>
              <a:rPr lang="ru-RU" sz="1800" b="1" smtClean="0">
                <a:solidFill>
                  <a:srgbClr val="0000FF"/>
                </a:solidFill>
              </a:rPr>
              <a:t>• </a:t>
            </a:r>
            <a:r>
              <a:rPr lang="ru-RU" sz="1800" b="1" i="1" smtClean="0">
                <a:solidFill>
                  <a:srgbClr val="0000FF"/>
                </a:solidFill>
              </a:rPr>
              <a:t> </a:t>
            </a:r>
            <a:r>
              <a:rPr lang="ru-RU" sz="1800" b="1" smtClean="0">
                <a:solidFill>
                  <a:srgbClr val="0000FF"/>
                </a:solidFill>
              </a:rPr>
              <a:t>проведение в Российской Федерации единой финансовой, кредитной и денежной политики;</a:t>
            </a:r>
          </a:p>
          <a:p>
            <a:pPr eaLnBrk="1" hangingPunct="1">
              <a:lnSpc>
                <a:spcPct val="80000"/>
              </a:lnSpc>
              <a:buFontTx/>
              <a:buAutoNum type="arabicPeriod"/>
            </a:pPr>
            <a:r>
              <a:rPr lang="ru-RU" sz="1800" b="1" smtClean="0">
                <a:solidFill>
                  <a:srgbClr val="0000FF"/>
                </a:solidFill>
              </a:rPr>
              <a:t>•  проведение в Российской Федерации единой государственной политики в области культуры, науки, образования, здравоохранения, социального обеспечения, экологии;</a:t>
            </a:r>
          </a:p>
          <a:p>
            <a:pPr eaLnBrk="1" hangingPunct="1">
              <a:lnSpc>
                <a:spcPct val="80000"/>
              </a:lnSpc>
              <a:buFontTx/>
              <a:buAutoNum type="arabicPeriod"/>
            </a:pPr>
            <a:r>
              <a:rPr lang="ru-RU" sz="1800" b="1" smtClean="0">
                <a:solidFill>
                  <a:srgbClr val="0000FF"/>
                </a:solidFill>
              </a:rPr>
              <a:t>• управление федеральной собственностью;</a:t>
            </a:r>
          </a:p>
          <a:p>
            <a:pPr eaLnBrk="1" hangingPunct="1">
              <a:lnSpc>
                <a:spcPct val="80000"/>
              </a:lnSpc>
              <a:buFontTx/>
              <a:buAutoNum type="arabicPeriod"/>
            </a:pPr>
            <a:r>
              <a:rPr lang="ru-RU" sz="1800" b="1" smtClean="0">
                <a:solidFill>
                  <a:srgbClr val="0000FF"/>
                </a:solidFill>
              </a:rPr>
              <a:t>• реализация мер по обеспечению обороны страны, государственной безопасности, внешней политики Российской Федерации;</a:t>
            </a:r>
          </a:p>
          <a:p>
            <a:pPr eaLnBrk="1" hangingPunct="1">
              <a:lnSpc>
                <a:spcPct val="80000"/>
              </a:lnSpc>
              <a:buFontTx/>
              <a:buAutoNum type="arabicPeriod"/>
            </a:pPr>
            <a:r>
              <a:rPr lang="ru-RU" sz="1800" b="1" smtClean="0">
                <a:solidFill>
                  <a:srgbClr val="0000FF"/>
                </a:solidFill>
              </a:rPr>
              <a:t>• обеспечение законности, прав и свобод граждан;</a:t>
            </a:r>
          </a:p>
          <a:p>
            <a:pPr eaLnBrk="1" hangingPunct="1">
              <a:lnSpc>
                <a:spcPct val="80000"/>
              </a:lnSpc>
              <a:buFontTx/>
              <a:buAutoNum type="arabicPeriod"/>
            </a:pPr>
            <a:r>
              <a:rPr lang="ru-RU" sz="1800" b="1" smtClean="0">
                <a:solidFill>
                  <a:srgbClr val="0000FF"/>
                </a:solidFill>
              </a:rPr>
              <a:t>•</a:t>
            </a:r>
            <a:r>
              <a:rPr lang="ru-RU" sz="1800" b="1" i="1" smtClean="0">
                <a:solidFill>
                  <a:srgbClr val="0000FF"/>
                </a:solidFill>
              </a:rPr>
              <a:t> </a:t>
            </a:r>
            <a:r>
              <a:rPr lang="ru-RU" sz="1800" b="1" smtClean="0">
                <a:solidFill>
                  <a:srgbClr val="0000FF"/>
                </a:solidFill>
              </a:rPr>
              <a:t>охрана собственности и общественного порядка, борьба с преступностью;</a:t>
            </a:r>
          </a:p>
          <a:p>
            <a:pPr eaLnBrk="1" hangingPunct="1">
              <a:lnSpc>
                <a:spcPct val="80000"/>
              </a:lnSpc>
              <a:buFontTx/>
              <a:buAutoNum type="arabicPeriod"/>
            </a:pPr>
            <a:r>
              <a:rPr lang="ru-RU" sz="1800" b="1" smtClean="0">
                <a:solidFill>
                  <a:srgbClr val="0000FF"/>
                </a:solidFill>
              </a:rPr>
              <a:t>• иные полномочия, возложенные на него Конституцией РФ, федеральными законами, указами Президента РФ.</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0"/>
            <a:ext cx="8291512" cy="1417638"/>
          </a:xfrm>
        </p:spPr>
        <p:txBody>
          <a:bodyPr/>
          <a:lstStyle/>
          <a:p>
            <a:pPr eaLnBrk="1" hangingPunct="1"/>
            <a:r>
              <a:rPr lang="ru-RU" sz="3200" b="1" smtClean="0">
                <a:solidFill>
                  <a:srgbClr val="0000FF"/>
                </a:solidFill>
              </a:rPr>
              <a:t>Центральные органы федеральной исполнительной власти</a:t>
            </a:r>
            <a:r>
              <a:rPr lang="ru-RU" sz="3200" b="1" smtClean="0"/>
              <a:t/>
            </a:r>
            <a:br>
              <a:rPr lang="ru-RU" sz="3200" b="1" smtClean="0"/>
            </a:br>
            <a:endParaRPr lang="ru-RU" sz="3200" b="1" smtClean="0"/>
          </a:p>
        </p:txBody>
      </p:sp>
      <p:sp>
        <p:nvSpPr>
          <p:cNvPr id="30723" name="Rectangle 3"/>
          <p:cNvSpPr>
            <a:spLocks noGrp="1" noChangeArrowheads="1"/>
          </p:cNvSpPr>
          <p:nvPr>
            <p:ph type="body" idx="1"/>
          </p:nvPr>
        </p:nvSpPr>
        <p:spPr>
          <a:xfrm>
            <a:off x="323850" y="1600200"/>
            <a:ext cx="8640763" cy="5068888"/>
          </a:xfrm>
          <a:solidFill>
            <a:srgbClr val="A1EEFD"/>
          </a:solidFill>
          <a:ln>
            <a:solidFill>
              <a:schemeClr val="accent2"/>
            </a:solidFill>
          </a:ln>
        </p:spPr>
        <p:txBody>
          <a:bodyPr/>
          <a:lstStyle/>
          <a:p>
            <a:pPr eaLnBrk="1" hangingPunct="1">
              <a:lnSpc>
                <a:spcPct val="90000"/>
              </a:lnSpc>
            </a:pPr>
            <a:r>
              <a:rPr lang="ru-RU" sz="2800" b="1" i="1" smtClean="0">
                <a:solidFill>
                  <a:srgbClr val="0000FF"/>
                </a:solidFill>
              </a:rPr>
              <a:t>Правительство Российской Федерации - </a:t>
            </a:r>
            <a:r>
              <a:rPr lang="ru-RU" sz="2800" b="1" smtClean="0">
                <a:solidFill>
                  <a:srgbClr val="0000FF"/>
                </a:solidFill>
              </a:rPr>
              <a:t>это коллегиальный орган, который возглавляет систему исполнительной власти Российской Федерации и издает административно-правовые акты от своего имени. </a:t>
            </a:r>
          </a:p>
          <a:p>
            <a:pPr eaLnBrk="1" hangingPunct="1">
              <a:lnSpc>
                <a:spcPct val="90000"/>
              </a:lnSpc>
            </a:pPr>
            <a:r>
              <a:rPr lang="ru-RU" sz="2800" b="1" i="1" smtClean="0">
                <a:solidFill>
                  <a:srgbClr val="0000FF"/>
                </a:solidFill>
              </a:rPr>
              <a:t>Состав Правительства РФ, порядок его формирования, цели, основные направления деятельности, полномочия, взаимоотношения с Президентом и Федеральным Собранием </a:t>
            </a:r>
            <a:r>
              <a:rPr lang="ru-RU" sz="2800" b="1" smtClean="0">
                <a:solidFill>
                  <a:srgbClr val="0000FF"/>
                </a:solidFill>
              </a:rPr>
              <a:t>регламентируются Конституцией РФ.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282700"/>
          </a:xfrm>
          <a:solidFill>
            <a:srgbClr val="A2F1FC"/>
          </a:solidFill>
        </p:spPr>
        <p:txBody>
          <a:bodyPr/>
          <a:lstStyle/>
          <a:p>
            <a:pPr eaLnBrk="1" hangingPunct="1"/>
            <a:r>
              <a:rPr lang="ru-RU" sz="4000" b="1" smtClean="0">
                <a:solidFill>
                  <a:srgbClr val="FF0000"/>
                </a:solidFill>
              </a:rPr>
              <a:t>Административная правосубъектность:</a:t>
            </a:r>
            <a:r>
              <a:rPr lang="ru-RU" sz="4000" smtClean="0"/>
              <a:t> </a:t>
            </a:r>
          </a:p>
        </p:txBody>
      </p:sp>
      <p:sp>
        <p:nvSpPr>
          <p:cNvPr id="4099" name="Rectangle 3"/>
          <p:cNvSpPr>
            <a:spLocks noGrp="1" noChangeArrowheads="1"/>
          </p:cNvSpPr>
          <p:nvPr>
            <p:ph type="body" idx="1"/>
          </p:nvPr>
        </p:nvSpPr>
        <p:spPr>
          <a:xfrm>
            <a:off x="468313" y="1789113"/>
            <a:ext cx="8229600" cy="4879975"/>
          </a:xfrm>
          <a:solidFill>
            <a:srgbClr val="FFFF99"/>
          </a:solidFill>
          <a:ln>
            <a:solidFill>
              <a:schemeClr val="accent2"/>
            </a:solidFill>
          </a:ln>
        </p:spPr>
        <p:txBody>
          <a:bodyPr/>
          <a:lstStyle/>
          <a:p>
            <a:pPr eaLnBrk="1" hangingPunct="1">
              <a:lnSpc>
                <a:spcPct val="90000"/>
              </a:lnSpc>
            </a:pPr>
            <a:r>
              <a:rPr lang="ru-RU" sz="2800" b="1" i="1" smtClean="0">
                <a:solidFill>
                  <a:srgbClr val="FF0000"/>
                </a:solidFill>
              </a:rPr>
              <a:t>Административная правоспособность</a:t>
            </a:r>
            <a:r>
              <a:rPr lang="ru-RU" sz="2800" b="1" i="1" smtClean="0">
                <a:solidFill>
                  <a:srgbClr val="0000FF"/>
                </a:solidFill>
              </a:rPr>
              <a:t> </a:t>
            </a:r>
            <a:r>
              <a:rPr lang="ru-RU" sz="2800" i="1" smtClean="0">
                <a:solidFill>
                  <a:srgbClr val="0000FF"/>
                </a:solidFill>
              </a:rPr>
              <a:t>- </a:t>
            </a:r>
            <a:r>
              <a:rPr lang="ru-RU" sz="2800" u="sng" smtClean="0">
                <a:solidFill>
                  <a:srgbClr val="0000FF"/>
                </a:solidFill>
              </a:rPr>
              <a:t>установленная и обеспечиваемая  государ-ством возможность субъекта вступать в административно-правовые отношения.</a:t>
            </a:r>
          </a:p>
          <a:p>
            <a:pPr eaLnBrk="1" hangingPunct="1">
              <a:lnSpc>
                <a:spcPct val="90000"/>
              </a:lnSpc>
            </a:pPr>
            <a:r>
              <a:rPr lang="ru-RU" sz="2800" b="1" i="1" u="sng" smtClean="0">
                <a:solidFill>
                  <a:srgbClr val="FF0000"/>
                </a:solidFill>
              </a:rPr>
              <a:t>Административная дееспособность</a:t>
            </a:r>
            <a:r>
              <a:rPr lang="ru-RU" sz="2800" b="1" i="1" u="sng" smtClean="0">
                <a:solidFill>
                  <a:srgbClr val="0000FF"/>
                </a:solidFill>
              </a:rPr>
              <a:t> </a:t>
            </a:r>
            <a:r>
              <a:rPr lang="ru-RU" sz="2800" i="1" u="sng" smtClean="0">
                <a:solidFill>
                  <a:srgbClr val="0000FF"/>
                </a:solidFill>
              </a:rPr>
              <a:t>- </a:t>
            </a:r>
            <a:r>
              <a:rPr lang="ru-RU" sz="2800" u="sng" smtClean="0">
                <a:solidFill>
                  <a:srgbClr val="0000FF"/>
                </a:solidFill>
              </a:rPr>
              <a:t>способность субъекта своими действиями приобретать права, создавать для себя юридические обязанности, реализовывать их в рамках конкретных административно-правовых отношений и нести в установленных случаях административную ответственность.</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smtClean="0">
                <a:solidFill>
                  <a:srgbClr val="0000FF"/>
                </a:solidFill>
              </a:rPr>
              <a:t>Органы исполнительной власти субъектов Российской Федерации</a:t>
            </a:r>
            <a:br>
              <a:rPr lang="ru-RU" sz="2800" b="1" smtClean="0">
                <a:solidFill>
                  <a:srgbClr val="0000FF"/>
                </a:solidFill>
              </a:rPr>
            </a:br>
            <a:endParaRPr lang="ru-RU" sz="2800" b="1" smtClean="0">
              <a:solidFill>
                <a:srgbClr val="0000FF"/>
              </a:solidFill>
            </a:endParaRPr>
          </a:p>
        </p:txBody>
      </p:sp>
      <p:sp>
        <p:nvSpPr>
          <p:cNvPr id="31747" name="Rectangle 3"/>
          <p:cNvSpPr>
            <a:spLocks noGrp="1" noChangeArrowheads="1"/>
          </p:cNvSpPr>
          <p:nvPr>
            <p:ph type="body" idx="1"/>
          </p:nvPr>
        </p:nvSpPr>
        <p:spPr>
          <a:xfrm>
            <a:off x="250825" y="1600200"/>
            <a:ext cx="8569325" cy="5257800"/>
          </a:xfrm>
          <a:solidFill>
            <a:srgbClr val="A1EEFD"/>
          </a:solidFill>
          <a:ln>
            <a:solidFill>
              <a:schemeClr val="accent2"/>
            </a:solidFill>
          </a:ln>
        </p:spPr>
        <p:txBody>
          <a:bodyPr/>
          <a:lstStyle/>
          <a:p>
            <a:pPr eaLnBrk="1" hangingPunct="1">
              <a:lnSpc>
                <a:spcPct val="80000"/>
              </a:lnSpc>
            </a:pPr>
            <a:r>
              <a:rPr lang="ru-RU" sz="2400" b="1" i="1" smtClean="0">
                <a:solidFill>
                  <a:srgbClr val="FF0000"/>
                </a:solidFill>
              </a:rPr>
              <a:t>Система и формы</a:t>
            </a:r>
            <a:r>
              <a:rPr lang="ru-RU" sz="2400" b="1" i="1" smtClean="0">
                <a:solidFill>
                  <a:srgbClr val="0000FF"/>
                </a:solidFill>
              </a:rPr>
              <a:t> </a:t>
            </a:r>
            <a:r>
              <a:rPr lang="ru-RU" sz="2400" b="1" smtClean="0">
                <a:solidFill>
                  <a:srgbClr val="0000FF"/>
                </a:solidFill>
              </a:rPr>
              <a:t>органов исполнительной власти в республиках определяются их Конституциями, законами и иными актами; других субъектов Российской Федерации - их уставами и иными правовыми актами, принимаемыми в соответствии с законами, и указами Президента РФ. В субъектах Российской Федерации действуют органы исполнительной власти </a:t>
            </a:r>
            <a:r>
              <a:rPr lang="ru-RU" sz="2400" b="1" i="1" smtClean="0">
                <a:solidFill>
                  <a:srgbClr val="0000FF"/>
                </a:solidFill>
              </a:rPr>
              <a:t>общей, отраслевой </a:t>
            </a:r>
            <a:r>
              <a:rPr lang="ru-RU" sz="2400" b="1" smtClean="0">
                <a:solidFill>
                  <a:srgbClr val="0000FF"/>
                </a:solidFill>
              </a:rPr>
              <a:t>и </a:t>
            </a:r>
            <a:r>
              <a:rPr lang="ru-RU" sz="2400" b="1" i="1" smtClean="0">
                <a:solidFill>
                  <a:srgbClr val="0000FF"/>
                </a:solidFill>
              </a:rPr>
              <a:t>межотраслевой </a:t>
            </a:r>
            <a:r>
              <a:rPr lang="ru-RU" sz="2400" b="1" smtClean="0">
                <a:solidFill>
                  <a:srgbClr val="0000FF"/>
                </a:solidFill>
              </a:rPr>
              <a:t>компетенции. </a:t>
            </a:r>
          </a:p>
          <a:p>
            <a:pPr algn="ctr" eaLnBrk="1" hangingPunct="1">
              <a:lnSpc>
                <a:spcPct val="80000"/>
              </a:lnSpc>
            </a:pPr>
            <a:r>
              <a:rPr lang="ru-RU" sz="2400" b="1" smtClean="0">
                <a:solidFill>
                  <a:srgbClr val="FF0000"/>
                </a:solidFill>
              </a:rPr>
              <a:t>В </a:t>
            </a:r>
            <a:r>
              <a:rPr lang="ru-RU" sz="2400" b="1" i="1" smtClean="0">
                <a:solidFill>
                  <a:srgbClr val="FF0000"/>
                </a:solidFill>
              </a:rPr>
              <a:t>систему </a:t>
            </a:r>
            <a:r>
              <a:rPr lang="ru-RU" sz="2400" b="1" smtClean="0">
                <a:solidFill>
                  <a:srgbClr val="FF0000"/>
                </a:solidFill>
              </a:rPr>
              <a:t>государственной власти субъектов РФ входят:</a:t>
            </a:r>
          </a:p>
          <a:p>
            <a:pPr eaLnBrk="1" hangingPunct="1">
              <a:lnSpc>
                <a:spcPct val="80000"/>
              </a:lnSpc>
            </a:pPr>
            <a:r>
              <a:rPr lang="ru-RU" sz="2400" b="1" smtClean="0">
                <a:solidFill>
                  <a:srgbClr val="0000FF"/>
                </a:solidFill>
              </a:rPr>
              <a:t>•  </a:t>
            </a:r>
            <a:r>
              <a:rPr lang="ru-RU" sz="2400" b="1" smtClean="0">
                <a:solidFill>
                  <a:srgbClr val="FF0000"/>
                </a:solidFill>
              </a:rPr>
              <a:t>президенты;</a:t>
            </a:r>
          </a:p>
          <a:p>
            <a:pPr eaLnBrk="1" hangingPunct="1">
              <a:lnSpc>
                <a:spcPct val="80000"/>
              </a:lnSpc>
            </a:pPr>
            <a:r>
              <a:rPr lang="ru-RU" sz="2400" b="1" smtClean="0">
                <a:solidFill>
                  <a:srgbClr val="FF0000"/>
                </a:solidFill>
              </a:rPr>
              <a:t>• главы субъектов Российской Федерации или главы их администраций.</a:t>
            </a:r>
            <a:r>
              <a:rPr lang="ru-RU" sz="2400" b="1" smtClean="0">
                <a:solidFill>
                  <a:srgbClr val="0000FF"/>
                </a:solidFill>
              </a:rPr>
              <a:t> Президенты, главы субъектов или главы их администраций обладают широкими полномочиями в сфере исполнительной власти.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4000" b="1" smtClean="0">
                <a:solidFill>
                  <a:srgbClr val="0000FF"/>
                </a:solidFill>
              </a:rPr>
              <a:t>Органы </a:t>
            </a:r>
            <a:r>
              <a:rPr lang="ru-RU" sz="4000" b="1" i="1" smtClean="0">
                <a:solidFill>
                  <a:srgbClr val="0000FF"/>
                </a:solidFill>
              </a:rPr>
              <a:t>общей компетенции:</a:t>
            </a:r>
          </a:p>
        </p:txBody>
      </p:sp>
      <p:sp>
        <p:nvSpPr>
          <p:cNvPr id="32771" name="Rectangle 3"/>
          <p:cNvSpPr>
            <a:spLocks noGrp="1" noChangeArrowheads="1"/>
          </p:cNvSpPr>
          <p:nvPr>
            <p:ph type="body" idx="1"/>
          </p:nvPr>
        </p:nvSpPr>
        <p:spPr>
          <a:xfrm>
            <a:off x="250825" y="1600200"/>
            <a:ext cx="8713788" cy="5257800"/>
          </a:xfrm>
          <a:solidFill>
            <a:srgbClr val="A1EEFD"/>
          </a:solidFill>
          <a:ln>
            <a:solidFill>
              <a:schemeClr val="accent2"/>
            </a:solidFill>
          </a:ln>
        </p:spPr>
        <p:txBody>
          <a:bodyPr/>
          <a:lstStyle/>
          <a:p>
            <a:pPr eaLnBrk="1" hangingPunct="1">
              <a:lnSpc>
                <a:spcPct val="80000"/>
              </a:lnSpc>
            </a:pPr>
            <a:endParaRPr lang="ru-RU" sz="1600" smtClean="0"/>
          </a:p>
          <a:p>
            <a:pPr eaLnBrk="1" hangingPunct="1">
              <a:lnSpc>
                <a:spcPct val="80000"/>
              </a:lnSpc>
              <a:buFontTx/>
              <a:buAutoNum type="arabicPeriod"/>
            </a:pPr>
            <a:r>
              <a:rPr lang="ru-RU" sz="2000" b="1" smtClean="0">
                <a:solidFill>
                  <a:srgbClr val="0000FF"/>
                </a:solidFill>
              </a:rPr>
              <a:t>• правительства республик, образуемые либо представительными органами, либо Президентами, либо на основании сочетания выборности;</a:t>
            </a:r>
          </a:p>
          <a:p>
            <a:pPr eaLnBrk="1" hangingPunct="1">
              <a:lnSpc>
                <a:spcPct val="80000"/>
              </a:lnSpc>
              <a:buFontTx/>
              <a:buAutoNum type="arabicPeriod"/>
            </a:pPr>
            <a:r>
              <a:rPr lang="ru-RU" sz="2000" b="1" smtClean="0">
                <a:solidFill>
                  <a:srgbClr val="0000FF"/>
                </a:solidFill>
              </a:rPr>
              <a:t>• администрации краев, областей, автономной области, автономных округов.</a:t>
            </a:r>
            <a:endParaRPr lang="ru-RU" sz="2000" b="1" i="1" smtClean="0">
              <a:solidFill>
                <a:srgbClr val="0000FF"/>
              </a:solidFill>
            </a:endParaRPr>
          </a:p>
          <a:p>
            <a:pPr algn="ctr" eaLnBrk="1" hangingPunct="1">
              <a:lnSpc>
                <a:spcPct val="80000"/>
              </a:lnSpc>
            </a:pPr>
            <a:r>
              <a:rPr lang="ru-RU" sz="2000" b="1" i="1" smtClean="0">
                <a:solidFill>
                  <a:srgbClr val="FF0000"/>
                </a:solidFill>
              </a:rPr>
              <a:t>Комплекс полномочий </a:t>
            </a:r>
            <a:r>
              <a:rPr lang="ru-RU" sz="2000" b="1" smtClean="0">
                <a:solidFill>
                  <a:srgbClr val="FF0000"/>
                </a:solidFill>
              </a:rPr>
              <a:t>этих органов закреплен законодательством субъектов Российской Федерации и включает в себя:</a:t>
            </a:r>
          </a:p>
          <a:p>
            <a:pPr eaLnBrk="1" hangingPunct="1">
              <a:lnSpc>
                <a:spcPct val="80000"/>
              </a:lnSpc>
              <a:buFontTx/>
              <a:buAutoNum type="arabicPeriod"/>
            </a:pPr>
            <a:r>
              <a:rPr lang="ru-RU" sz="2000" b="1" smtClean="0">
                <a:solidFill>
                  <a:srgbClr val="0000FF"/>
                </a:solidFill>
              </a:rPr>
              <a:t>• разработку и представление на утверждение представительному органу бюджета, обеспечение его исполнения;</a:t>
            </a:r>
          </a:p>
          <a:p>
            <a:pPr eaLnBrk="1" hangingPunct="1">
              <a:lnSpc>
                <a:spcPct val="80000"/>
              </a:lnSpc>
              <a:buFontTx/>
              <a:buAutoNum type="arabicPeriod"/>
            </a:pPr>
            <a:r>
              <a:rPr lang="ru-RU" sz="2000" b="1" smtClean="0">
                <a:solidFill>
                  <a:srgbClr val="0000FF"/>
                </a:solidFill>
              </a:rPr>
              <a:t>• распоряжение и управление имуществом;</a:t>
            </a:r>
          </a:p>
          <a:p>
            <a:pPr eaLnBrk="1" hangingPunct="1">
              <a:lnSpc>
                <a:spcPct val="80000"/>
              </a:lnSpc>
              <a:buFontTx/>
              <a:buAutoNum type="arabicPeriod"/>
            </a:pPr>
            <a:r>
              <a:rPr lang="ru-RU" sz="2000" b="1" smtClean="0">
                <a:solidFill>
                  <a:srgbClr val="0000FF"/>
                </a:solidFill>
              </a:rPr>
              <a:t>• разработку и реализацию программ в сфере управления;</a:t>
            </a:r>
          </a:p>
          <a:p>
            <a:pPr eaLnBrk="1" hangingPunct="1">
              <a:lnSpc>
                <a:spcPct val="80000"/>
              </a:lnSpc>
              <a:buFontTx/>
              <a:buAutoNum type="arabicPeriod"/>
            </a:pPr>
            <a:r>
              <a:rPr lang="ru-RU" sz="2000" b="1" smtClean="0">
                <a:solidFill>
                  <a:srgbClr val="0000FF"/>
                </a:solidFill>
              </a:rPr>
              <a:t>•  осуществление мер по обеспечению законности, прав и свобод граждан, охране общественного порядка;</a:t>
            </a:r>
          </a:p>
          <a:p>
            <a:pPr eaLnBrk="1" hangingPunct="1">
              <a:lnSpc>
                <a:spcPct val="80000"/>
              </a:lnSpc>
              <a:buFontTx/>
              <a:buAutoNum type="arabicPeriod"/>
            </a:pPr>
            <a:r>
              <a:rPr lang="ru-RU" sz="2000" b="1" smtClean="0">
                <a:solidFill>
                  <a:srgbClr val="0000FF"/>
                </a:solidFill>
              </a:rPr>
              <a:t>• принятие правовых актов.</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50825" y="0"/>
            <a:ext cx="8713788" cy="1417638"/>
          </a:xfrm>
          <a:solidFill>
            <a:srgbClr val="A1EEFD"/>
          </a:solidFill>
          <a:ln>
            <a:solidFill>
              <a:schemeClr val="accent2"/>
            </a:solidFill>
          </a:ln>
        </p:spPr>
        <p:txBody>
          <a:bodyPr/>
          <a:lstStyle/>
          <a:p>
            <a:pPr eaLnBrk="1" hangingPunct="1"/>
            <a:r>
              <a:rPr lang="ru-RU" sz="3200" b="1" smtClean="0">
                <a:solidFill>
                  <a:srgbClr val="0000FF"/>
                </a:solidFill>
              </a:rPr>
              <a:t>Органы</a:t>
            </a:r>
            <a:r>
              <a:rPr lang="ru-RU" sz="3200" smtClean="0">
                <a:solidFill>
                  <a:srgbClr val="0000FF"/>
                </a:solidFill>
              </a:rPr>
              <a:t> </a:t>
            </a:r>
            <a:r>
              <a:rPr lang="ru-RU" sz="3200" b="1" i="1" smtClean="0">
                <a:solidFill>
                  <a:srgbClr val="0000FF"/>
                </a:solidFill>
              </a:rPr>
              <a:t>отраслевой </a:t>
            </a:r>
            <a:r>
              <a:rPr lang="ru-RU" sz="3200" b="1" smtClean="0">
                <a:solidFill>
                  <a:srgbClr val="0000FF"/>
                </a:solidFill>
              </a:rPr>
              <a:t>и </a:t>
            </a:r>
            <a:r>
              <a:rPr lang="ru-RU" sz="3200" b="1" i="1" smtClean="0">
                <a:solidFill>
                  <a:srgbClr val="0000FF"/>
                </a:solidFill>
              </a:rPr>
              <a:t>межотраслевой компетенции:</a:t>
            </a:r>
            <a:r>
              <a:rPr lang="ru-RU" sz="3200" i="1" smtClean="0">
                <a:solidFill>
                  <a:srgbClr val="0000FF"/>
                </a:solidFill>
              </a:rPr>
              <a:t/>
            </a:r>
            <a:br>
              <a:rPr lang="ru-RU" sz="3200" i="1" smtClean="0">
                <a:solidFill>
                  <a:srgbClr val="0000FF"/>
                </a:solidFill>
              </a:rPr>
            </a:br>
            <a:endParaRPr lang="ru-RU" sz="3200" i="1" smtClean="0">
              <a:solidFill>
                <a:srgbClr val="0000FF"/>
              </a:solidFill>
            </a:endParaRPr>
          </a:p>
        </p:txBody>
      </p:sp>
      <p:sp>
        <p:nvSpPr>
          <p:cNvPr id="33795"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90000"/>
              </a:lnSpc>
            </a:pPr>
            <a:r>
              <a:rPr lang="ru-RU" sz="2800" b="1" smtClean="0">
                <a:solidFill>
                  <a:srgbClr val="0000FF"/>
                </a:solidFill>
              </a:rPr>
              <a:t>министерства;</a:t>
            </a:r>
          </a:p>
          <a:p>
            <a:pPr eaLnBrk="1" hangingPunct="1">
              <a:lnSpc>
                <a:spcPct val="90000"/>
              </a:lnSpc>
            </a:pPr>
            <a:r>
              <a:rPr lang="ru-RU" sz="2800" b="1" smtClean="0">
                <a:solidFill>
                  <a:srgbClr val="0000FF"/>
                </a:solidFill>
              </a:rPr>
              <a:t>• комитеты;</a:t>
            </a:r>
          </a:p>
          <a:p>
            <a:pPr eaLnBrk="1" hangingPunct="1">
              <a:lnSpc>
                <a:spcPct val="90000"/>
              </a:lnSpc>
            </a:pPr>
            <a:r>
              <a:rPr lang="ru-RU" sz="2800" b="1" smtClean="0">
                <a:solidFill>
                  <a:srgbClr val="0000FF"/>
                </a:solidFill>
              </a:rPr>
              <a:t>• службы;</a:t>
            </a:r>
          </a:p>
          <a:p>
            <a:pPr eaLnBrk="1" hangingPunct="1">
              <a:lnSpc>
                <a:spcPct val="90000"/>
              </a:lnSpc>
            </a:pPr>
            <a:r>
              <a:rPr lang="ru-RU" sz="2800" b="1" smtClean="0">
                <a:solidFill>
                  <a:srgbClr val="0000FF"/>
                </a:solidFill>
              </a:rPr>
              <a:t>• инспекции;</a:t>
            </a:r>
          </a:p>
          <a:p>
            <a:pPr eaLnBrk="1" hangingPunct="1">
              <a:lnSpc>
                <a:spcPct val="90000"/>
              </a:lnSpc>
            </a:pPr>
            <a:r>
              <a:rPr lang="ru-RU" sz="2800" b="1" smtClean="0">
                <a:solidFill>
                  <a:srgbClr val="0000FF"/>
                </a:solidFill>
              </a:rPr>
              <a:t>• главные управления и др.</a:t>
            </a:r>
          </a:p>
          <a:p>
            <a:pPr eaLnBrk="1" hangingPunct="1">
              <a:lnSpc>
                <a:spcPct val="90000"/>
              </a:lnSpc>
            </a:pPr>
            <a:r>
              <a:rPr lang="ru-RU" sz="2800" b="1" smtClean="0">
                <a:solidFill>
                  <a:srgbClr val="0000FF"/>
                </a:solidFill>
              </a:rPr>
              <a:t>Их структура, порядок формирования, полномочия, организация деятельности определяются нормативными актами соответствующих субъектов Российской Федерации.</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3200" b="1" smtClean="0">
                <a:solidFill>
                  <a:srgbClr val="0000FF"/>
                </a:solidFill>
              </a:rPr>
              <a:t>Территориальные федеральные органы исполнительной власти</a:t>
            </a:r>
          </a:p>
        </p:txBody>
      </p:sp>
      <p:sp>
        <p:nvSpPr>
          <p:cNvPr id="34819"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90000"/>
              </a:lnSpc>
            </a:pPr>
            <a:r>
              <a:rPr lang="ru-RU" sz="2400" b="1" i="1" smtClean="0">
                <a:solidFill>
                  <a:srgbClr val="FF0000"/>
                </a:solidFill>
              </a:rPr>
              <a:t>Территориальные органы министерств </a:t>
            </a:r>
            <a:r>
              <a:rPr lang="ru-RU" sz="2400" b="1" smtClean="0">
                <a:solidFill>
                  <a:srgbClr val="FF0000"/>
                </a:solidFill>
              </a:rPr>
              <a:t>и </a:t>
            </a:r>
            <a:r>
              <a:rPr lang="ru-RU" sz="2400" b="1" i="1" smtClean="0">
                <a:solidFill>
                  <a:srgbClr val="FF0000"/>
                </a:solidFill>
              </a:rPr>
              <a:t>ведомств</a:t>
            </a:r>
            <a:r>
              <a:rPr lang="ru-RU" sz="2400" b="1" i="1" smtClean="0">
                <a:solidFill>
                  <a:srgbClr val="0000FF"/>
                </a:solidFill>
              </a:rPr>
              <a:t> </a:t>
            </a:r>
            <a:r>
              <a:rPr lang="ru-RU" sz="2400" b="1" smtClean="0">
                <a:solidFill>
                  <a:srgbClr val="0000FF"/>
                </a:solidFill>
              </a:rPr>
              <a:t>Российской Федерации входят в систему органов исполнительной власти Российской Федерации. Свою деятельность они осуществляют под руководством соответствующих центральных органов федеральной исполнительной власти. Вопросы осуществления деятельности территориальными органами, находящиеся в компетенции субъектов Федерации, решаются во взаимодействии с соответствующими органами исполнительной власти этих субъектов.</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3200" b="1" smtClean="0">
                <a:solidFill>
                  <a:srgbClr val="FF0000"/>
                </a:solidFill>
              </a:rPr>
              <a:t>Основные принципы деятельности территориальных органов:</a:t>
            </a:r>
            <a:r>
              <a:rPr lang="ru-RU" sz="4000" smtClean="0">
                <a:solidFill>
                  <a:srgbClr val="FF0000"/>
                </a:solidFill>
              </a:rPr>
              <a:t/>
            </a:r>
            <a:br>
              <a:rPr lang="ru-RU" sz="4000" smtClean="0">
                <a:solidFill>
                  <a:srgbClr val="FF0000"/>
                </a:solidFill>
              </a:rPr>
            </a:br>
            <a:endParaRPr lang="ru-RU" sz="4000" smtClean="0">
              <a:solidFill>
                <a:srgbClr val="FF0000"/>
              </a:solidFill>
            </a:endParaRPr>
          </a:p>
        </p:txBody>
      </p:sp>
      <p:sp>
        <p:nvSpPr>
          <p:cNvPr id="35843" name="Rectangle 3"/>
          <p:cNvSpPr>
            <a:spLocks noGrp="1" noChangeArrowheads="1"/>
          </p:cNvSpPr>
          <p:nvPr>
            <p:ph type="body" idx="1"/>
          </p:nvPr>
        </p:nvSpPr>
        <p:spPr>
          <a:solidFill>
            <a:srgbClr val="A1EEFD"/>
          </a:solidFill>
          <a:ln>
            <a:solidFill>
              <a:schemeClr val="accent2"/>
            </a:solidFill>
          </a:ln>
        </p:spPr>
        <p:txBody>
          <a:bodyPr/>
          <a:lstStyle/>
          <a:p>
            <a:pPr marL="609600" indent="-609600" eaLnBrk="1" hangingPunct="1">
              <a:buFontTx/>
              <a:buAutoNum type="arabicPeriod"/>
            </a:pPr>
            <a:r>
              <a:rPr lang="ru-RU" sz="2800" b="1" smtClean="0">
                <a:solidFill>
                  <a:srgbClr val="0000FF"/>
                </a:solidFill>
              </a:rPr>
              <a:t>• соблюдение законности;</a:t>
            </a:r>
          </a:p>
          <a:p>
            <a:pPr marL="609600" indent="-609600" eaLnBrk="1" hangingPunct="1">
              <a:buFontTx/>
              <a:buAutoNum type="arabicPeriod"/>
            </a:pPr>
            <a:r>
              <a:rPr lang="ru-RU" sz="2800" b="1" smtClean="0">
                <a:solidFill>
                  <a:srgbClr val="0000FF"/>
                </a:solidFill>
              </a:rPr>
              <a:t>• разделение законодательной, исполнительной и судебной властей;</a:t>
            </a:r>
          </a:p>
          <a:p>
            <a:pPr marL="609600" indent="-609600" eaLnBrk="1" hangingPunct="1">
              <a:buFontTx/>
              <a:buAutoNum type="arabicPeriod"/>
            </a:pPr>
            <a:r>
              <a:rPr lang="ru-RU" sz="2800" b="1" smtClean="0">
                <a:solidFill>
                  <a:srgbClr val="0000FF"/>
                </a:solidFill>
              </a:rPr>
              <a:t>• разграничение предметов ведения между центральными органами федеральной исполнительной власти и органами исполнительной власти субъектов Федерации;</a:t>
            </a:r>
          </a:p>
          <a:p>
            <a:pPr marL="609600" indent="-609600" eaLnBrk="1" hangingPunct="1">
              <a:buFontTx/>
              <a:buAutoNum type="arabicPeriod"/>
            </a:pPr>
            <a:r>
              <a:rPr lang="ru-RU" sz="2800" b="1" smtClean="0">
                <a:solidFill>
                  <a:srgbClr val="0000FF"/>
                </a:solidFill>
              </a:rPr>
              <a:t>• персональная ответственность.</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9388" y="0"/>
            <a:ext cx="8785225" cy="2133600"/>
          </a:xfrm>
          <a:solidFill>
            <a:srgbClr val="A1EEFD"/>
          </a:solidFill>
        </p:spPr>
        <p:txBody>
          <a:bodyPr/>
          <a:lstStyle/>
          <a:p>
            <a:pPr eaLnBrk="1" hangingPunct="1"/>
            <a:r>
              <a:rPr lang="ru-RU" sz="2400" b="1" i="1" smtClean="0">
                <a:solidFill>
                  <a:srgbClr val="FF0000"/>
                </a:solidFill>
              </a:rPr>
              <a:t>Основные задачи и функции</a:t>
            </a:r>
            <a:r>
              <a:rPr lang="ru-RU" sz="2400" b="1" i="1" smtClean="0">
                <a:solidFill>
                  <a:srgbClr val="0000FF"/>
                </a:solidFill>
              </a:rPr>
              <a:t> </a:t>
            </a:r>
            <a:r>
              <a:rPr lang="ru-RU" sz="2400" b="1" smtClean="0">
                <a:solidFill>
                  <a:srgbClr val="0000FF"/>
                </a:solidFill>
              </a:rPr>
              <a:t>территориальных органов определяются исходя из задач и функций соответствующих министерств и ведомств Российской Федерации с учетом конкретных особенностей регионов</a:t>
            </a:r>
            <a:r>
              <a:rPr lang="ru-RU" sz="4000" smtClean="0"/>
              <a:t> </a:t>
            </a:r>
          </a:p>
        </p:txBody>
      </p:sp>
      <p:sp>
        <p:nvSpPr>
          <p:cNvPr id="36867" name="Rectangle 3"/>
          <p:cNvSpPr>
            <a:spLocks noGrp="1" noChangeArrowheads="1"/>
          </p:cNvSpPr>
          <p:nvPr>
            <p:ph type="body" idx="1"/>
          </p:nvPr>
        </p:nvSpPr>
        <p:spPr>
          <a:xfrm>
            <a:off x="179388" y="2349500"/>
            <a:ext cx="8785225" cy="4319588"/>
          </a:xfrm>
          <a:solidFill>
            <a:srgbClr val="A1EEFD"/>
          </a:solidFill>
          <a:ln>
            <a:solidFill>
              <a:schemeClr val="accent2"/>
            </a:solidFill>
          </a:ln>
        </p:spPr>
        <p:txBody>
          <a:bodyPr/>
          <a:lstStyle/>
          <a:p>
            <a:pPr marL="457200" indent="-457200" eaLnBrk="1" hangingPunct="1">
              <a:lnSpc>
                <a:spcPct val="90000"/>
              </a:lnSpc>
              <a:buFontTx/>
              <a:buAutoNum type="arabicPeriod"/>
            </a:pPr>
            <a:r>
              <a:rPr lang="ru-RU" sz="2400" smtClean="0">
                <a:solidFill>
                  <a:srgbClr val="0000FF"/>
                </a:solidFill>
              </a:rPr>
              <a:t>• принимают участие в соответствии с профилем их деятельности в выработке мер и способов государственного регулирования социально-экономического развития субъектов Федерации;</a:t>
            </a:r>
          </a:p>
          <a:p>
            <a:pPr marL="457200" indent="-457200" eaLnBrk="1" hangingPunct="1">
              <a:lnSpc>
                <a:spcPct val="90000"/>
              </a:lnSpc>
              <a:buFontTx/>
              <a:buAutoNum type="arabicPeriod"/>
            </a:pPr>
            <a:r>
              <a:rPr lang="ru-RU" sz="2400" smtClean="0">
                <a:solidFill>
                  <a:srgbClr val="0000FF"/>
                </a:solidFill>
              </a:rPr>
              <a:t>• участвуют в совместной работе с органами исполнительной власти субъектов Федерации по разработке и реализации мероприятий, касающихся сферы их деятельности;</a:t>
            </a:r>
          </a:p>
          <a:p>
            <a:pPr marL="457200" indent="-457200" eaLnBrk="1" hangingPunct="1">
              <a:lnSpc>
                <a:spcPct val="90000"/>
              </a:lnSpc>
              <a:buFontTx/>
              <a:buAutoNum type="arabicPeriod"/>
            </a:pPr>
            <a:r>
              <a:rPr lang="ru-RU" sz="2400" smtClean="0">
                <a:solidFill>
                  <a:srgbClr val="0000FF"/>
                </a:solidFill>
              </a:rPr>
              <a:t>• систематически информируют министерства и ведомства Российской Федерации, органы исполнительной власти субъектов Федерации о проводимой ими в регионах работе.</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smtClean="0">
                <a:solidFill>
                  <a:srgbClr val="FF0000"/>
                </a:solidFill>
              </a:rPr>
              <a:t>Территориальные органы </a:t>
            </a:r>
            <a:r>
              <a:rPr lang="ru-RU" sz="2800" b="1" i="1" smtClean="0">
                <a:solidFill>
                  <a:srgbClr val="FF0000"/>
                </a:solidFill>
              </a:rPr>
              <a:t>имеют право:</a:t>
            </a:r>
            <a:r>
              <a:rPr lang="ru-RU" sz="2800" smtClean="0">
                <a:solidFill>
                  <a:srgbClr val="FF0000"/>
                </a:solidFill>
              </a:rPr>
              <a:t/>
            </a:r>
            <a:br>
              <a:rPr lang="ru-RU" sz="2800" smtClean="0">
                <a:solidFill>
                  <a:srgbClr val="FF0000"/>
                </a:solidFill>
              </a:rPr>
            </a:br>
            <a:endParaRPr lang="ru-RU" sz="2800" smtClean="0">
              <a:solidFill>
                <a:srgbClr val="FF0000"/>
              </a:solidFill>
            </a:endParaRPr>
          </a:p>
        </p:txBody>
      </p:sp>
      <p:sp>
        <p:nvSpPr>
          <p:cNvPr id="37891" name="Rectangle 3"/>
          <p:cNvSpPr>
            <a:spLocks noGrp="1" noChangeArrowheads="1"/>
          </p:cNvSpPr>
          <p:nvPr>
            <p:ph type="body" idx="1"/>
          </p:nvPr>
        </p:nvSpPr>
        <p:spPr>
          <a:xfrm>
            <a:off x="250825" y="1600200"/>
            <a:ext cx="8642350" cy="5257800"/>
          </a:xfrm>
          <a:solidFill>
            <a:srgbClr val="A1EEFD"/>
          </a:solidFill>
          <a:ln>
            <a:solidFill>
              <a:schemeClr val="accent2"/>
            </a:solidFill>
          </a:ln>
        </p:spPr>
        <p:txBody>
          <a:bodyPr/>
          <a:lstStyle/>
          <a:p>
            <a:pPr eaLnBrk="1" hangingPunct="1">
              <a:lnSpc>
                <a:spcPct val="80000"/>
              </a:lnSpc>
              <a:buFontTx/>
              <a:buAutoNum type="arabicPeriod"/>
            </a:pPr>
            <a:r>
              <a:rPr lang="ru-RU" sz="2000" b="1" smtClean="0">
                <a:solidFill>
                  <a:srgbClr val="0000FF"/>
                </a:solidFill>
              </a:rPr>
              <a:t>• представлять соответствующие министерства и ведомства Российской Федерации в их отношениях с органами исполнительной власти субъектов Федерации;</a:t>
            </a:r>
          </a:p>
          <a:p>
            <a:pPr eaLnBrk="1" hangingPunct="1">
              <a:lnSpc>
                <a:spcPct val="80000"/>
              </a:lnSpc>
              <a:buFontTx/>
              <a:buAutoNum type="arabicPeriod"/>
            </a:pPr>
            <a:r>
              <a:rPr lang="ru-RU" sz="2000" b="1" smtClean="0">
                <a:solidFill>
                  <a:srgbClr val="0000FF"/>
                </a:solidFill>
              </a:rPr>
              <a:t>• запрашивать и получать информацию, необходимую для осуществления своей деятельности (от соответствующих министерств и ведомств Российской Федерации, органов исполнительной власти субъектов Федерации), нужные сведения для выполнения возложенных на них задач (от предприятий, организаций и учреждений независимо от форм собственности), информационно-аналитические материалы, экономико-статистические данные (от органов статистики);</a:t>
            </a:r>
          </a:p>
          <a:p>
            <a:pPr eaLnBrk="1" hangingPunct="1">
              <a:lnSpc>
                <a:spcPct val="80000"/>
              </a:lnSpc>
              <a:buFontTx/>
              <a:buAutoNum type="arabicPeriod"/>
            </a:pPr>
            <a:r>
              <a:rPr lang="ru-RU" sz="2000" b="1" smtClean="0">
                <a:solidFill>
                  <a:srgbClr val="0000FF"/>
                </a:solidFill>
              </a:rPr>
              <a:t>• участвовать в работе соответствующих центральных органов федеральной исполнительной власти;</a:t>
            </a:r>
          </a:p>
          <a:p>
            <a:pPr eaLnBrk="1" hangingPunct="1">
              <a:lnSpc>
                <a:spcPct val="80000"/>
              </a:lnSpc>
              <a:buFontTx/>
              <a:buAutoNum type="arabicPeriod"/>
            </a:pPr>
            <a:r>
              <a:rPr lang="ru-RU" sz="2000" b="1" smtClean="0">
                <a:solidFill>
                  <a:srgbClr val="0000FF"/>
                </a:solidFill>
              </a:rPr>
              <a:t>• принимать участие в разработке программ, концепций, схем и других документов, связанных с экономическими процессами в регионах;</a:t>
            </a:r>
          </a:p>
          <a:p>
            <a:pPr eaLnBrk="1" hangingPunct="1">
              <a:lnSpc>
                <a:spcPct val="80000"/>
              </a:lnSpc>
              <a:buFontTx/>
              <a:buAutoNum type="arabicPeriod"/>
            </a:pPr>
            <a:r>
              <a:rPr lang="ru-RU" sz="2000" b="1" smtClean="0">
                <a:solidFill>
                  <a:srgbClr val="0000FF"/>
                </a:solidFill>
              </a:rPr>
              <a:t>• вносить предложения соответствующим центральным органам федеральной исполнительной власти и органам исполнительной власти субъектов Федерации</a:t>
            </a:r>
            <a:r>
              <a:rPr lang="ru-RU" sz="2000" b="1"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2800" b="1" smtClean="0">
                <a:solidFill>
                  <a:srgbClr val="0000FF"/>
                </a:solidFill>
              </a:rPr>
              <a:t>Органы местного самоуправления как субъекты административного права</a:t>
            </a:r>
            <a:r>
              <a:rPr lang="ru-RU" sz="4000" smtClean="0">
                <a:solidFill>
                  <a:srgbClr val="0000FF"/>
                </a:solidFill>
              </a:rPr>
              <a:t/>
            </a:r>
            <a:br>
              <a:rPr lang="ru-RU" sz="4000" smtClean="0">
                <a:solidFill>
                  <a:srgbClr val="0000FF"/>
                </a:solidFill>
              </a:rPr>
            </a:br>
            <a:endParaRPr lang="ru-RU" sz="4000" smtClean="0">
              <a:solidFill>
                <a:srgbClr val="0000FF"/>
              </a:solidFill>
            </a:endParaRPr>
          </a:p>
        </p:txBody>
      </p:sp>
      <p:sp>
        <p:nvSpPr>
          <p:cNvPr id="38915" name="Rectangle 3"/>
          <p:cNvSpPr>
            <a:spLocks noGrp="1" noChangeArrowheads="1"/>
          </p:cNvSpPr>
          <p:nvPr>
            <p:ph type="body" idx="1"/>
          </p:nvPr>
        </p:nvSpPr>
        <p:spPr>
          <a:xfrm>
            <a:off x="250825" y="1600200"/>
            <a:ext cx="8734425" cy="4852988"/>
          </a:xfrm>
          <a:solidFill>
            <a:srgbClr val="A1EEFD"/>
          </a:solidFill>
          <a:ln>
            <a:solidFill>
              <a:schemeClr val="accent2"/>
            </a:solidFill>
          </a:ln>
        </p:spPr>
        <p:txBody>
          <a:bodyPr/>
          <a:lstStyle/>
          <a:p>
            <a:pPr marL="533400" indent="-533400" eaLnBrk="1" hangingPunct="1">
              <a:lnSpc>
                <a:spcPct val="90000"/>
              </a:lnSpc>
              <a:buFontTx/>
              <a:buAutoNum type="arabicPeriod"/>
            </a:pPr>
            <a:r>
              <a:rPr lang="ru-RU" sz="2400" b="1" smtClean="0">
                <a:solidFill>
                  <a:srgbClr val="0000FF"/>
                </a:solidFill>
              </a:rPr>
              <a:t>Осуществление местного самоуправления в Российской Федерации регулируется </a:t>
            </a:r>
          </a:p>
          <a:p>
            <a:pPr marL="533400" indent="-533400" eaLnBrk="1" hangingPunct="1">
              <a:lnSpc>
                <a:spcPct val="90000"/>
              </a:lnSpc>
              <a:buFontTx/>
              <a:buAutoNum type="arabicPeriod"/>
            </a:pPr>
            <a:r>
              <a:rPr lang="ru-RU" sz="2400" b="1" smtClean="0">
                <a:solidFill>
                  <a:srgbClr val="0000FF"/>
                </a:solidFill>
              </a:rPr>
              <a:t>Конституцией РФ, Законами РФ </a:t>
            </a:r>
          </a:p>
          <a:p>
            <a:pPr marL="533400" indent="-533400" eaLnBrk="1" hangingPunct="1">
              <a:lnSpc>
                <a:spcPct val="90000"/>
              </a:lnSpc>
              <a:buFontTx/>
              <a:buAutoNum type="arabicPeriod"/>
            </a:pPr>
            <a:r>
              <a:rPr lang="ru-RU" sz="2400" b="1" smtClean="0">
                <a:solidFill>
                  <a:srgbClr val="0000FF"/>
                </a:solidFill>
              </a:rPr>
              <a:t>"</a:t>
            </a:r>
            <a:r>
              <a:rPr lang="ru-RU" sz="2400" b="1" u="sng" smtClean="0">
                <a:solidFill>
                  <a:srgbClr val="0000FF"/>
                </a:solidFill>
              </a:rPr>
              <a:t>О местном самоуправлении в Российской Федерации", </a:t>
            </a:r>
          </a:p>
          <a:p>
            <a:pPr marL="533400" indent="-533400" eaLnBrk="1" hangingPunct="1">
              <a:lnSpc>
                <a:spcPct val="90000"/>
              </a:lnSpc>
              <a:buFontTx/>
              <a:buAutoNum type="arabicPeriod"/>
            </a:pPr>
            <a:r>
              <a:rPr lang="ru-RU" sz="2400" b="1" u="sng" smtClean="0">
                <a:solidFill>
                  <a:srgbClr val="0000FF"/>
                </a:solidFill>
              </a:rPr>
              <a:t>"Об общих принципах организации местного самоуправления в Российской Федерации" и </a:t>
            </a:r>
          </a:p>
          <a:p>
            <a:pPr marL="533400" indent="-533400" eaLnBrk="1" hangingPunct="1">
              <a:lnSpc>
                <a:spcPct val="90000"/>
              </a:lnSpc>
              <a:buFontTx/>
              <a:buAutoNum type="arabicPeriod"/>
            </a:pPr>
            <a:r>
              <a:rPr lang="ru-RU" sz="2400" b="1" u="sng" smtClean="0">
                <a:solidFill>
                  <a:srgbClr val="0000FF"/>
                </a:solidFill>
              </a:rPr>
              <a:t>"О финансовых основах местного самоуправления в Российской Федерации",</a:t>
            </a:r>
            <a:r>
              <a:rPr lang="ru-RU" sz="2400" b="1" smtClean="0">
                <a:solidFill>
                  <a:srgbClr val="0000FF"/>
                </a:solidFill>
              </a:rPr>
              <a:t> </a:t>
            </a:r>
          </a:p>
          <a:p>
            <a:pPr marL="533400" indent="-533400" eaLnBrk="1" hangingPunct="1">
              <a:lnSpc>
                <a:spcPct val="90000"/>
              </a:lnSpc>
              <a:buFontTx/>
              <a:buAutoNum type="arabicPeriod"/>
            </a:pPr>
            <a:r>
              <a:rPr lang="ru-RU" sz="2400" b="1" smtClean="0">
                <a:solidFill>
                  <a:srgbClr val="0000FF"/>
                </a:solidFill>
              </a:rPr>
              <a:t>Указом Президента РФ "О гарантиях местного самоуправления в Российской Федерации" и другими нормативными актами</a:t>
            </a:r>
            <a:r>
              <a:rPr lang="ru-RU" sz="2400" smtClean="0">
                <a:solidFill>
                  <a:srgbClr val="0000FF"/>
                </a:solidFill>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i="1" smtClean="0">
                <a:solidFill>
                  <a:srgbClr val="0000FF"/>
                </a:solidFill>
              </a:rPr>
              <a:t>Органами местного самоуправления </a:t>
            </a:r>
            <a:r>
              <a:rPr lang="ru-RU" sz="2800" b="1" smtClean="0">
                <a:solidFill>
                  <a:srgbClr val="0000FF"/>
                </a:solidFill>
              </a:rPr>
              <a:t>в городах, сельских поселениях, других населенных пунктах являются - </a:t>
            </a:r>
          </a:p>
        </p:txBody>
      </p:sp>
      <p:sp>
        <p:nvSpPr>
          <p:cNvPr id="39939" name="Rectangle 3"/>
          <p:cNvSpPr>
            <a:spLocks noGrp="1" noChangeArrowheads="1"/>
          </p:cNvSpPr>
          <p:nvPr>
            <p:ph type="body" idx="1"/>
          </p:nvPr>
        </p:nvSpPr>
        <p:spPr>
          <a:xfrm>
            <a:off x="468313" y="1628775"/>
            <a:ext cx="8229600" cy="4525963"/>
          </a:xfrm>
          <a:solidFill>
            <a:srgbClr val="A1EEFD"/>
          </a:solidFill>
          <a:ln>
            <a:solidFill>
              <a:schemeClr val="accent2"/>
            </a:solidFill>
          </a:ln>
        </p:spPr>
        <p:txBody>
          <a:bodyPr/>
          <a:lstStyle/>
          <a:p>
            <a:pPr eaLnBrk="1" hangingPunct="1"/>
            <a:r>
              <a:rPr lang="ru-RU" b="1" smtClean="0">
                <a:solidFill>
                  <a:srgbClr val="0000FF"/>
                </a:solidFill>
              </a:rPr>
              <a:t>выборные и другие органы местного самоуправления - собрание представителей (дума, муниципальный комитет и т. п.), глава местного самоуправления (глава местной администрации, мэр, староста и т. п.).</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388" y="0"/>
            <a:ext cx="8713787" cy="1417638"/>
          </a:xfrm>
          <a:solidFill>
            <a:srgbClr val="A1EEFD"/>
          </a:solidFill>
          <a:ln>
            <a:solidFill>
              <a:schemeClr val="accent2"/>
            </a:solidFill>
          </a:ln>
        </p:spPr>
        <p:txBody>
          <a:bodyPr/>
          <a:lstStyle/>
          <a:p>
            <a:pPr eaLnBrk="1" hangingPunct="1"/>
            <a:r>
              <a:rPr lang="ru-RU" sz="2800" b="1" i="1" smtClean="0"/>
              <a:t/>
            </a:r>
            <a:br>
              <a:rPr lang="ru-RU" sz="2800" b="1" i="1" smtClean="0"/>
            </a:br>
            <a:r>
              <a:rPr lang="ru-RU" sz="2800" b="1" i="1" smtClean="0">
                <a:solidFill>
                  <a:srgbClr val="0000FF"/>
                </a:solidFill>
              </a:rPr>
              <a:t>В исключительном ведении </a:t>
            </a:r>
            <a:r>
              <a:rPr lang="ru-RU" sz="2800" b="1" smtClean="0">
                <a:solidFill>
                  <a:srgbClr val="0000FF"/>
                </a:solidFill>
              </a:rPr>
              <a:t>представительных органов местного самоуправления находятся:</a:t>
            </a:r>
            <a:r>
              <a:rPr lang="ru-RU" sz="2800" smtClean="0">
                <a:solidFill>
                  <a:srgbClr val="0000FF"/>
                </a:solidFill>
              </a:rPr>
              <a:t/>
            </a:r>
            <a:br>
              <a:rPr lang="ru-RU" sz="2800" smtClean="0">
                <a:solidFill>
                  <a:srgbClr val="0000FF"/>
                </a:solidFill>
              </a:rPr>
            </a:br>
            <a:endParaRPr lang="ru-RU" sz="2800" smtClean="0">
              <a:solidFill>
                <a:srgbClr val="0000FF"/>
              </a:solidFill>
            </a:endParaRPr>
          </a:p>
        </p:txBody>
      </p:sp>
      <p:sp>
        <p:nvSpPr>
          <p:cNvPr id="40963" name="Rectangle 3"/>
          <p:cNvSpPr>
            <a:spLocks noGrp="1" noChangeArrowheads="1"/>
          </p:cNvSpPr>
          <p:nvPr>
            <p:ph type="body" idx="1"/>
          </p:nvPr>
        </p:nvSpPr>
        <p:spPr>
          <a:xfrm>
            <a:off x="468313" y="1600200"/>
            <a:ext cx="8218487" cy="4997450"/>
          </a:xfrm>
          <a:solidFill>
            <a:srgbClr val="A1EEFD"/>
          </a:solidFill>
          <a:ln>
            <a:solidFill>
              <a:schemeClr val="accent2"/>
            </a:solidFill>
          </a:ln>
        </p:spPr>
        <p:txBody>
          <a:bodyPr/>
          <a:lstStyle/>
          <a:p>
            <a:pPr marL="381000" indent="-381000" eaLnBrk="1" hangingPunct="1">
              <a:lnSpc>
                <a:spcPct val="80000"/>
              </a:lnSpc>
              <a:buFontTx/>
              <a:buAutoNum type="arabicPeriod"/>
            </a:pPr>
            <a:r>
              <a:rPr lang="ru-RU" sz="2400" smtClean="0">
                <a:solidFill>
                  <a:srgbClr val="0000FF"/>
                </a:solidFill>
              </a:rPr>
              <a:t>• принятие общеобязательных правил по предметам ведения муниципального образования, предусмотренных уставом муниципального образования;</a:t>
            </a:r>
          </a:p>
          <a:p>
            <a:pPr marL="381000" indent="-381000" eaLnBrk="1" hangingPunct="1">
              <a:lnSpc>
                <a:spcPct val="80000"/>
              </a:lnSpc>
              <a:buFontTx/>
              <a:buAutoNum type="arabicPeriod"/>
            </a:pPr>
            <a:r>
              <a:rPr lang="ru-RU" sz="2400" smtClean="0">
                <a:solidFill>
                  <a:srgbClr val="0000FF"/>
                </a:solidFill>
              </a:rPr>
              <a:t>• утверждение местного бюджета и отчета о его исполнении;</a:t>
            </a:r>
          </a:p>
          <a:p>
            <a:pPr marL="381000" indent="-381000" eaLnBrk="1" hangingPunct="1">
              <a:lnSpc>
                <a:spcPct val="80000"/>
              </a:lnSpc>
              <a:buFontTx/>
              <a:buAutoNum type="arabicPeriod"/>
            </a:pPr>
            <a:r>
              <a:rPr lang="ru-RU" sz="2400" smtClean="0">
                <a:solidFill>
                  <a:srgbClr val="0000FF"/>
                </a:solidFill>
              </a:rPr>
              <a:t>• принятие планов и программ развития муниципального образования, утверждение отчетов об их исполнении;</a:t>
            </a:r>
          </a:p>
          <a:p>
            <a:pPr marL="381000" indent="-381000" eaLnBrk="1" hangingPunct="1">
              <a:lnSpc>
                <a:spcPct val="80000"/>
              </a:lnSpc>
              <a:buFontTx/>
              <a:buAutoNum type="arabicPeriod"/>
            </a:pPr>
            <a:r>
              <a:rPr lang="ru-RU" sz="2400" smtClean="0">
                <a:solidFill>
                  <a:srgbClr val="0000FF"/>
                </a:solidFill>
              </a:rPr>
              <a:t>установление местных налогов и сборов;</a:t>
            </a:r>
          </a:p>
          <a:p>
            <a:pPr marL="381000" indent="-381000" eaLnBrk="1" hangingPunct="1">
              <a:lnSpc>
                <a:spcPct val="80000"/>
              </a:lnSpc>
              <a:buFontTx/>
              <a:buAutoNum type="arabicPeriod"/>
            </a:pPr>
            <a:r>
              <a:rPr lang="ru-RU" sz="2400" smtClean="0">
                <a:solidFill>
                  <a:srgbClr val="0000FF"/>
                </a:solidFill>
              </a:rPr>
              <a:t>• установление порядка управления и распоряжения муниципальной собственностью;</a:t>
            </a:r>
          </a:p>
          <a:p>
            <a:pPr marL="381000" indent="-381000" eaLnBrk="1" hangingPunct="1">
              <a:lnSpc>
                <a:spcPct val="80000"/>
              </a:lnSpc>
              <a:buFontTx/>
              <a:buAutoNum type="arabicPeriod"/>
            </a:pPr>
            <a:r>
              <a:rPr lang="ru-RU" sz="2400" smtClean="0">
                <a:solidFill>
                  <a:srgbClr val="0000FF"/>
                </a:solidFill>
              </a:rPr>
              <a:t>• контроль за деятельностью органов местного самоуправления и должностных лиц местного самоуправления.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8820150" cy="1844675"/>
          </a:xfrm>
          <a:solidFill>
            <a:srgbClr val="A2F1FC"/>
          </a:solidFill>
        </p:spPr>
        <p:txBody>
          <a:bodyPr/>
          <a:lstStyle/>
          <a:p>
            <a:pPr eaLnBrk="1" hangingPunct="1"/>
            <a:r>
              <a:rPr lang="ru-RU" sz="3200" b="1" smtClean="0">
                <a:solidFill>
                  <a:srgbClr val="FF0000"/>
                </a:solidFill>
              </a:rPr>
              <a:t>Субъектов административного права</a:t>
            </a:r>
            <a:r>
              <a:rPr lang="ru-RU" sz="3200" b="1" smtClean="0">
                <a:solidFill>
                  <a:srgbClr val="0000FF"/>
                </a:solidFill>
              </a:rPr>
              <a:t>  можно разделить на </a:t>
            </a:r>
            <a:r>
              <a:rPr lang="ru-RU" sz="3200" b="1" smtClean="0">
                <a:solidFill>
                  <a:srgbClr val="FF0000"/>
                </a:solidFill>
              </a:rPr>
              <a:t>индивидуальных</a:t>
            </a:r>
            <a:r>
              <a:rPr lang="ru-RU" sz="3200" b="1" smtClean="0">
                <a:solidFill>
                  <a:srgbClr val="0000FF"/>
                </a:solidFill>
              </a:rPr>
              <a:t> и </a:t>
            </a:r>
            <a:r>
              <a:rPr lang="ru-RU" sz="3200" b="1" smtClean="0">
                <a:solidFill>
                  <a:srgbClr val="FF0000"/>
                </a:solidFill>
              </a:rPr>
              <a:t>коллективными.</a:t>
            </a:r>
            <a:r>
              <a:rPr lang="ru-RU" smtClean="0"/>
              <a:t> </a:t>
            </a:r>
          </a:p>
        </p:txBody>
      </p:sp>
      <p:sp>
        <p:nvSpPr>
          <p:cNvPr id="5123" name="Rectangle 3"/>
          <p:cNvSpPr>
            <a:spLocks noGrp="1" noChangeArrowheads="1"/>
          </p:cNvSpPr>
          <p:nvPr>
            <p:ph type="body" idx="1"/>
          </p:nvPr>
        </p:nvSpPr>
        <p:spPr>
          <a:xfrm>
            <a:off x="395288" y="1773238"/>
            <a:ext cx="8291512" cy="4824412"/>
          </a:xfrm>
          <a:solidFill>
            <a:schemeClr val="bg1"/>
          </a:solidFill>
          <a:ln>
            <a:solidFill>
              <a:schemeClr val="accent2"/>
            </a:solidFill>
          </a:ln>
        </p:spPr>
        <p:txBody>
          <a:bodyPr/>
          <a:lstStyle/>
          <a:p>
            <a:pPr eaLnBrk="1" hangingPunct="1">
              <a:lnSpc>
                <a:spcPct val="80000"/>
              </a:lnSpc>
              <a:buFontTx/>
              <a:buNone/>
            </a:pPr>
            <a:r>
              <a:rPr lang="ru-RU" b="1" i="1" smtClean="0">
                <a:solidFill>
                  <a:srgbClr val="FF0000"/>
                </a:solidFill>
              </a:rPr>
              <a:t>Индивидуальные субъекты</a:t>
            </a:r>
            <a:r>
              <a:rPr lang="ru-RU" sz="3600" b="1" i="1" smtClean="0">
                <a:solidFill>
                  <a:srgbClr val="0000FF"/>
                </a:solidFill>
              </a:rPr>
              <a:t> </a:t>
            </a:r>
            <a:r>
              <a:rPr lang="ru-RU" b="1" i="1" smtClean="0">
                <a:solidFill>
                  <a:srgbClr val="0000FF"/>
                </a:solidFill>
              </a:rPr>
              <a:t>это:</a:t>
            </a:r>
            <a:endParaRPr lang="ru-RU" smtClean="0">
              <a:solidFill>
                <a:srgbClr val="0000FF"/>
              </a:solidFill>
            </a:endParaRPr>
          </a:p>
          <a:p>
            <a:pPr eaLnBrk="1" hangingPunct="1">
              <a:lnSpc>
                <a:spcPct val="80000"/>
              </a:lnSpc>
              <a:buFontTx/>
              <a:buNone/>
            </a:pPr>
            <a:r>
              <a:rPr lang="ru-RU" sz="2400" smtClean="0">
                <a:solidFill>
                  <a:srgbClr val="0000FF"/>
                </a:solidFill>
              </a:rPr>
              <a:t> - граждане Российской Федерации;</a:t>
            </a:r>
          </a:p>
          <a:p>
            <a:pPr eaLnBrk="1" hangingPunct="1">
              <a:lnSpc>
                <a:spcPct val="80000"/>
              </a:lnSpc>
              <a:buFontTx/>
              <a:buNone/>
            </a:pPr>
            <a:r>
              <a:rPr lang="ru-RU" sz="2400" smtClean="0">
                <a:solidFill>
                  <a:srgbClr val="0000FF"/>
                </a:solidFill>
              </a:rPr>
              <a:t> - иностранные граждане;</a:t>
            </a:r>
          </a:p>
          <a:p>
            <a:pPr eaLnBrk="1" hangingPunct="1">
              <a:lnSpc>
                <a:spcPct val="80000"/>
              </a:lnSpc>
              <a:buFontTx/>
              <a:buNone/>
            </a:pPr>
            <a:r>
              <a:rPr lang="ru-RU" sz="2400" smtClean="0">
                <a:solidFill>
                  <a:srgbClr val="0000FF"/>
                </a:solidFill>
              </a:rPr>
              <a:t> - лица без гражданства;</a:t>
            </a:r>
          </a:p>
          <a:p>
            <a:pPr eaLnBrk="1" hangingPunct="1">
              <a:lnSpc>
                <a:spcPct val="80000"/>
              </a:lnSpc>
              <a:buFontTx/>
              <a:buNone/>
            </a:pPr>
            <a:r>
              <a:rPr lang="ru-RU" sz="2400" smtClean="0">
                <a:solidFill>
                  <a:srgbClr val="0000FF"/>
                </a:solidFill>
              </a:rPr>
              <a:t> - предприниматели;</a:t>
            </a:r>
          </a:p>
          <a:p>
            <a:pPr eaLnBrk="1" hangingPunct="1">
              <a:lnSpc>
                <a:spcPct val="80000"/>
              </a:lnSpc>
              <a:buFontTx/>
              <a:buNone/>
            </a:pPr>
            <a:r>
              <a:rPr lang="ru-RU" sz="2400" smtClean="0">
                <a:solidFill>
                  <a:srgbClr val="0000FF"/>
                </a:solidFill>
              </a:rPr>
              <a:t> - должностные лица. </a:t>
            </a:r>
            <a:endParaRPr lang="ru-RU" sz="2400" b="1" i="1" smtClean="0">
              <a:solidFill>
                <a:srgbClr val="0000FF"/>
              </a:solidFill>
            </a:endParaRPr>
          </a:p>
          <a:p>
            <a:pPr eaLnBrk="1" hangingPunct="1">
              <a:lnSpc>
                <a:spcPct val="80000"/>
              </a:lnSpc>
              <a:buFontTx/>
              <a:buNone/>
            </a:pPr>
            <a:r>
              <a:rPr lang="ru-RU" b="1" i="1" smtClean="0">
                <a:solidFill>
                  <a:srgbClr val="FF0000"/>
                </a:solidFill>
              </a:rPr>
              <a:t>Коллективные субъекты</a:t>
            </a:r>
            <a:r>
              <a:rPr lang="ru-RU" sz="4000" b="1" i="1" smtClean="0">
                <a:solidFill>
                  <a:srgbClr val="0000FF"/>
                </a:solidFill>
              </a:rPr>
              <a:t> </a:t>
            </a:r>
            <a:r>
              <a:rPr lang="ru-RU" sz="3600" b="1" i="1" smtClean="0">
                <a:solidFill>
                  <a:srgbClr val="0000FF"/>
                </a:solidFill>
              </a:rPr>
              <a:t>это</a:t>
            </a:r>
            <a:r>
              <a:rPr lang="ru-RU" sz="2400" b="1" i="1" smtClean="0">
                <a:solidFill>
                  <a:srgbClr val="0000FF"/>
                </a:solidFill>
              </a:rPr>
              <a:t>:</a:t>
            </a:r>
            <a:endParaRPr lang="ru-RU" sz="2400" smtClean="0">
              <a:solidFill>
                <a:srgbClr val="0000FF"/>
              </a:solidFill>
            </a:endParaRPr>
          </a:p>
          <a:p>
            <a:pPr eaLnBrk="1" hangingPunct="1">
              <a:lnSpc>
                <a:spcPct val="80000"/>
              </a:lnSpc>
              <a:buFontTx/>
              <a:buNone/>
            </a:pPr>
            <a:r>
              <a:rPr lang="ru-RU" sz="2400" smtClean="0">
                <a:solidFill>
                  <a:srgbClr val="0000FF"/>
                </a:solidFill>
              </a:rPr>
              <a:t> - юридические лица (органы исполнительной власти, организации и учреждения различных форм собственности, объединения, движения, партии, трудовые коллективы, органы местного самоуправления)</a:t>
            </a:r>
            <a:endParaRPr lang="ru-RU" sz="2400" b="1" smtClean="0">
              <a:solidFill>
                <a:srgbClr val="0000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3200" b="1" i="1" smtClean="0">
                <a:solidFill>
                  <a:srgbClr val="FF0000"/>
                </a:solidFill>
              </a:rPr>
              <a:t>Правовой статус органов местного самоуправления:</a:t>
            </a:r>
            <a:r>
              <a:rPr lang="ru-RU" sz="3200" smtClean="0">
                <a:solidFill>
                  <a:srgbClr val="FF0000"/>
                </a:solidFill>
              </a:rPr>
              <a:t/>
            </a:r>
            <a:br>
              <a:rPr lang="ru-RU" sz="3200" smtClean="0">
                <a:solidFill>
                  <a:srgbClr val="FF0000"/>
                </a:solidFill>
              </a:rPr>
            </a:br>
            <a:endParaRPr lang="ru-RU" sz="3200" smtClean="0">
              <a:solidFill>
                <a:srgbClr val="FF0000"/>
              </a:solidFill>
            </a:endParaRPr>
          </a:p>
        </p:txBody>
      </p:sp>
      <p:sp>
        <p:nvSpPr>
          <p:cNvPr id="41987" name="Rectangle 3"/>
          <p:cNvSpPr>
            <a:spLocks noGrp="1" noChangeArrowheads="1"/>
          </p:cNvSpPr>
          <p:nvPr>
            <p:ph type="body" idx="1"/>
          </p:nvPr>
        </p:nvSpPr>
        <p:spPr>
          <a:xfrm>
            <a:off x="179388" y="1600200"/>
            <a:ext cx="8785225" cy="5068888"/>
          </a:xfrm>
          <a:solidFill>
            <a:srgbClr val="A1EEFD"/>
          </a:solidFill>
          <a:ln>
            <a:solidFill>
              <a:schemeClr val="accent2"/>
            </a:solidFill>
          </a:ln>
        </p:spPr>
        <p:txBody>
          <a:bodyPr/>
          <a:lstStyle/>
          <a:p>
            <a:pPr eaLnBrk="1" hangingPunct="1">
              <a:lnSpc>
                <a:spcPct val="80000"/>
              </a:lnSpc>
            </a:pPr>
            <a:r>
              <a:rPr lang="ru-RU" sz="2000" b="1" smtClean="0">
                <a:solidFill>
                  <a:srgbClr val="0000FF"/>
                </a:solidFill>
              </a:rPr>
              <a:t>• они отделены от государства, не входят в систему государственной власти, взаимодействуют с органами исполнительной власти на основе права;•</a:t>
            </a:r>
          </a:p>
          <a:p>
            <a:pPr eaLnBrk="1" hangingPunct="1">
              <a:lnSpc>
                <a:spcPct val="80000"/>
              </a:lnSpc>
            </a:pPr>
            <a:r>
              <a:rPr lang="ru-RU" sz="2000" b="1" smtClean="0">
                <a:solidFill>
                  <a:srgbClr val="0000FF"/>
                </a:solidFill>
              </a:rPr>
              <a:t>• их общий статус, принципы организации, основные варианты организационных форм, полномочия установлены правом;</a:t>
            </a:r>
          </a:p>
          <a:p>
            <a:pPr eaLnBrk="1" hangingPunct="1">
              <a:lnSpc>
                <a:spcPct val="80000"/>
              </a:lnSpc>
            </a:pPr>
            <a:r>
              <a:rPr lang="ru-RU" sz="2000" b="1" smtClean="0">
                <a:solidFill>
                  <a:srgbClr val="0000FF"/>
                </a:solidFill>
              </a:rPr>
              <a:t>• реализуя исходные полномочия, закрепленные в Конституции РФ и других правовых актах, они могут вступать в различные административно-правовые отношения;</a:t>
            </a:r>
          </a:p>
          <a:p>
            <a:pPr eaLnBrk="1" hangingPunct="1">
              <a:lnSpc>
                <a:spcPct val="80000"/>
              </a:lnSpc>
            </a:pPr>
            <a:r>
              <a:rPr lang="ru-RU" sz="2000" b="1" smtClean="0">
                <a:solidFill>
                  <a:srgbClr val="0000FF"/>
                </a:solidFill>
              </a:rPr>
              <a:t>• органы местного самоуправления могут быть наделены законом отдельными государственными полномочиями с передачей для их осуществления материальных и финансовых средств;</a:t>
            </a:r>
          </a:p>
          <a:p>
            <a:pPr eaLnBrk="1" hangingPunct="1">
              <a:lnSpc>
                <a:spcPct val="80000"/>
              </a:lnSpc>
            </a:pPr>
            <a:r>
              <a:rPr lang="ru-RU" sz="2000" b="1" smtClean="0">
                <a:solidFill>
                  <a:srgbClr val="0000FF"/>
                </a:solidFill>
              </a:rPr>
              <a:t>• Конституция РФ предоставляет органам местного самоуправления право решать самостоятельно вопросы местного значения, владения и распоряжения муниципальной собственностью;</a:t>
            </a:r>
          </a:p>
          <a:p>
            <a:pPr eaLnBrk="1" hangingPunct="1">
              <a:lnSpc>
                <a:spcPct val="80000"/>
              </a:lnSpc>
            </a:pPr>
            <a:r>
              <a:rPr lang="ru-RU" sz="2000" b="1" smtClean="0">
                <a:solidFill>
                  <a:srgbClr val="0000FF"/>
                </a:solidFill>
              </a:rPr>
              <a:t>• общие принципы и гарантии местного самоуправления не могут быть произвольно ограничены какими-либо органами государственной власти.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4000" b="1" smtClean="0">
                <a:solidFill>
                  <a:srgbClr val="0000FF"/>
                </a:solidFill>
              </a:rPr>
              <a:t>Государственная служба: понятие и принципы</a:t>
            </a:r>
          </a:p>
        </p:txBody>
      </p:sp>
      <p:sp>
        <p:nvSpPr>
          <p:cNvPr id="43011" name="Rectangle 3"/>
          <p:cNvSpPr>
            <a:spLocks noGrp="1" noChangeArrowheads="1"/>
          </p:cNvSpPr>
          <p:nvPr>
            <p:ph type="body" idx="1"/>
          </p:nvPr>
        </p:nvSpPr>
        <p:spPr>
          <a:xfrm>
            <a:off x="457200" y="1600200"/>
            <a:ext cx="8229600" cy="5257800"/>
          </a:xfrm>
          <a:solidFill>
            <a:srgbClr val="A1EEFD"/>
          </a:solidFill>
          <a:ln>
            <a:solidFill>
              <a:schemeClr val="accent2"/>
            </a:solidFill>
          </a:ln>
        </p:spPr>
        <p:txBody>
          <a:bodyPr/>
          <a:lstStyle/>
          <a:p>
            <a:pPr eaLnBrk="1" hangingPunct="1">
              <a:lnSpc>
                <a:spcPct val="80000"/>
              </a:lnSpc>
            </a:pPr>
            <a:endParaRPr lang="ru-RU" sz="2400" b="1" smtClean="0"/>
          </a:p>
          <a:p>
            <a:pPr eaLnBrk="1" hangingPunct="1">
              <a:lnSpc>
                <a:spcPct val="80000"/>
              </a:lnSpc>
            </a:pPr>
            <a:r>
              <a:rPr lang="ru-RU" sz="2400" b="1" smtClean="0">
                <a:solidFill>
                  <a:srgbClr val="0000FF"/>
                </a:solidFill>
              </a:rPr>
              <a:t>Под </a:t>
            </a:r>
            <a:r>
              <a:rPr lang="ru-RU" sz="2400" b="1" i="1" smtClean="0">
                <a:solidFill>
                  <a:srgbClr val="FF0000"/>
                </a:solidFill>
              </a:rPr>
              <a:t>государственной службой</a:t>
            </a:r>
            <a:r>
              <a:rPr lang="ru-RU" sz="2400" b="1" i="1" smtClean="0">
                <a:solidFill>
                  <a:srgbClr val="0000FF"/>
                </a:solidFill>
              </a:rPr>
              <a:t> </a:t>
            </a:r>
            <a:r>
              <a:rPr lang="ru-RU" sz="2400" b="1" smtClean="0">
                <a:solidFill>
                  <a:srgbClr val="0000FF"/>
                </a:solidFill>
              </a:rPr>
              <a:t>понимается профессиональная деятельность по обеспечению исполнения полномочий государственных органов. </a:t>
            </a:r>
            <a:endParaRPr lang="ru-RU" sz="2400" b="1" i="1" smtClean="0">
              <a:solidFill>
                <a:srgbClr val="0000FF"/>
              </a:solidFill>
            </a:endParaRPr>
          </a:p>
          <a:p>
            <a:pPr eaLnBrk="1" hangingPunct="1">
              <a:lnSpc>
                <a:spcPct val="80000"/>
              </a:lnSpc>
            </a:pPr>
            <a:r>
              <a:rPr lang="ru-RU" sz="2400" b="1" i="1" smtClean="0">
                <a:solidFill>
                  <a:srgbClr val="FF0000"/>
                </a:solidFill>
              </a:rPr>
              <a:t>Государственная должность</a:t>
            </a:r>
            <a:r>
              <a:rPr lang="ru-RU" sz="2400" b="1" i="1" smtClean="0">
                <a:solidFill>
                  <a:srgbClr val="0000FF"/>
                </a:solidFill>
              </a:rPr>
              <a:t> — </a:t>
            </a:r>
            <a:r>
              <a:rPr lang="ru-RU" sz="2400" b="1" smtClean="0">
                <a:solidFill>
                  <a:srgbClr val="0000FF"/>
                </a:solidFill>
              </a:rPr>
              <a:t>должность в федеральных органах государственной власти, органах государственной власти субъектов Российской Федерации, а также в иных государственных органах, образуемых в соответствии с Конституцией РФ, с установленными кругом обязанностей по исполнению и обеспечению полномочий данного государственного органа, денежным содержанием и ответственностью за исполнение этих обязанностей.</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400" b="1" smtClean="0">
                <a:solidFill>
                  <a:srgbClr val="0000FF"/>
                </a:solidFill>
              </a:rPr>
              <a:t>В соответствии с Законом РФ "Об основах государственной службы Российской Федерации" государственные должности </a:t>
            </a:r>
            <a:r>
              <a:rPr lang="ru-RU" sz="2400" b="1" i="1" smtClean="0">
                <a:solidFill>
                  <a:srgbClr val="0000FF"/>
                </a:solidFill>
              </a:rPr>
              <a:t>подразделяются:</a:t>
            </a:r>
          </a:p>
        </p:txBody>
      </p:sp>
      <p:sp>
        <p:nvSpPr>
          <p:cNvPr id="44035" name="Rectangle 3"/>
          <p:cNvSpPr>
            <a:spLocks noGrp="1" noChangeArrowheads="1"/>
          </p:cNvSpPr>
          <p:nvPr>
            <p:ph type="body" idx="1"/>
          </p:nvPr>
        </p:nvSpPr>
        <p:spPr>
          <a:xfrm>
            <a:off x="250825" y="1600200"/>
            <a:ext cx="8713788" cy="5068888"/>
          </a:xfrm>
          <a:solidFill>
            <a:srgbClr val="A1EEFD"/>
          </a:solidFill>
          <a:ln>
            <a:solidFill>
              <a:schemeClr val="accent2"/>
            </a:solidFill>
          </a:ln>
        </p:spPr>
        <p:txBody>
          <a:bodyPr/>
          <a:lstStyle/>
          <a:p>
            <a:pPr eaLnBrk="1" hangingPunct="1">
              <a:lnSpc>
                <a:spcPct val="80000"/>
              </a:lnSpc>
            </a:pPr>
            <a:r>
              <a:rPr lang="ru-RU" sz="1400" b="1" smtClean="0"/>
              <a:t>•  </a:t>
            </a:r>
            <a:r>
              <a:rPr lang="ru-RU" sz="1600" smtClean="0">
                <a:solidFill>
                  <a:srgbClr val="FF0000"/>
                </a:solidFill>
              </a:rPr>
              <a:t>на </a:t>
            </a:r>
            <a:r>
              <a:rPr lang="ru-RU" sz="1600" i="1" smtClean="0">
                <a:solidFill>
                  <a:srgbClr val="FF0000"/>
                </a:solidFill>
              </a:rPr>
              <a:t>государственные должности категории "А" </a:t>
            </a:r>
            <a:r>
              <a:rPr lang="ru-RU" sz="1600" i="1" smtClean="0">
                <a:solidFill>
                  <a:srgbClr val="0000FF"/>
                </a:solidFill>
              </a:rPr>
              <a:t>(политико-судебные должности) — </a:t>
            </a:r>
            <a:r>
              <a:rPr lang="ru-RU" sz="1600" smtClean="0">
                <a:solidFill>
                  <a:srgbClr val="0000FF"/>
                </a:solidFill>
              </a:rPr>
              <a:t>должности, устанавливаемые Конституцией Российской Федерации, федеральными законами (государственные должности Российской Федерации), конституциями, уставами субъектов Российской Федерации (государственные должности субъектов Российской Федерации) для непосредственного исполнения полномочий государственных органов (Президент РФ, Председатель Правительства РФ, председатели палат Федерального Собрания РФ, руководители органов законодательной и исполнительной власти субъектов Российской Федерации, депутаты, министры, судьи и др.);</a:t>
            </a:r>
          </a:p>
          <a:p>
            <a:pPr eaLnBrk="1" hangingPunct="1">
              <a:lnSpc>
                <a:spcPct val="80000"/>
              </a:lnSpc>
            </a:pPr>
            <a:r>
              <a:rPr lang="ru-RU" sz="1600" smtClean="0"/>
              <a:t>• </a:t>
            </a:r>
            <a:r>
              <a:rPr lang="ru-RU" sz="1600" i="1" smtClean="0">
                <a:solidFill>
                  <a:srgbClr val="FF0000"/>
                </a:solidFill>
              </a:rPr>
              <a:t>государственные должности категории "Б"</a:t>
            </a:r>
            <a:r>
              <a:rPr lang="ru-RU" sz="1600" i="1" smtClean="0"/>
              <a:t> </a:t>
            </a:r>
            <a:r>
              <a:rPr lang="ru-RU" sz="1600" i="1" smtClean="0">
                <a:solidFill>
                  <a:srgbClr val="0000FF"/>
                </a:solidFill>
              </a:rPr>
              <a:t>(патронатные) — </a:t>
            </a:r>
            <a:r>
              <a:rPr lang="ru-RU" sz="1600" smtClean="0">
                <a:solidFill>
                  <a:srgbClr val="0000FF"/>
                </a:solidFill>
              </a:rPr>
              <a:t>должности, учреждаемые в установленном законодательством Российской Федерации порядке для непосредственного обеспечения исполнения полномочий лиц, замещающих должности категории "А" (рабочий аппарат Президента РФ, Правительства РФ, министерств, ведомств и других государственных органов);</a:t>
            </a:r>
          </a:p>
          <a:p>
            <a:pPr eaLnBrk="1" hangingPunct="1">
              <a:lnSpc>
                <a:spcPct val="80000"/>
              </a:lnSpc>
            </a:pPr>
            <a:r>
              <a:rPr lang="ru-RU" sz="1600" smtClean="0"/>
              <a:t>• </a:t>
            </a:r>
            <a:r>
              <a:rPr lang="ru-RU" sz="1600" i="1" smtClean="0">
                <a:solidFill>
                  <a:srgbClr val="FF0000"/>
                </a:solidFill>
              </a:rPr>
              <a:t>государственные должности категории "В"</a:t>
            </a:r>
            <a:r>
              <a:rPr lang="ru-RU" sz="1600" i="1" smtClean="0"/>
              <a:t> </a:t>
            </a:r>
            <a:r>
              <a:rPr lang="ru-RU" sz="1600" i="1" smtClean="0">
                <a:solidFill>
                  <a:srgbClr val="0000FF"/>
                </a:solidFill>
              </a:rPr>
              <a:t>(административные) — </a:t>
            </a:r>
            <a:r>
              <a:rPr lang="ru-RU" sz="1600" smtClean="0">
                <a:solidFill>
                  <a:srgbClr val="0000FF"/>
                </a:solidFill>
              </a:rPr>
              <a:t>должности, учреждаемые государственными органами для исполнения и обеспечения их полномочий (секретари, курьеры и др.). </a:t>
            </a:r>
            <a:r>
              <a:rPr lang="ru-RU" sz="1600" i="1" smtClean="0">
                <a:solidFill>
                  <a:srgbClr val="0000FF"/>
                </a:solidFill>
              </a:rPr>
              <a:t>К государственной службе относится </a:t>
            </a:r>
            <a:r>
              <a:rPr lang="ru-RU" sz="1600" smtClean="0">
                <a:solidFill>
                  <a:srgbClr val="0000FF"/>
                </a:solidFill>
              </a:rPr>
              <a:t>исполнение должностных обязанностей лицами, замещающими государственные должности категорий "Б" и "В". Лица категории "А", как принято считать, — первые лица в государственном аппарате — не несут государственную службу, государственными служащими не являются, хотя все они занимают государственные должности и выполняют в силу этого государственные полномочия руководящего и направляющего воздействия.</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3200" b="1" smtClean="0">
                <a:solidFill>
                  <a:srgbClr val="0000FF"/>
                </a:solidFill>
              </a:rPr>
              <a:t>Государственная служба предусматривает:</a:t>
            </a:r>
            <a:r>
              <a:rPr lang="ru-RU" sz="3200" smtClean="0">
                <a:solidFill>
                  <a:srgbClr val="0000FF"/>
                </a:solidFill>
              </a:rPr>
              <a:t/>
            </a:r>
            <a:br>
              <a:rPr lang="ru-RU" sz="3200" smtClean="0">
                <a:solidFill>
                  <a:srgbClr val="0000FF"/>
                </a:solidFill>
              </a:rPr>
            </a:br>
            <a:endParaRPr lang="ru-RU" sz="3200" smtClean="0">
              <a:solidFill>
                <a:srgbClr val="0000FF"/>
              </a:solidFill>
            </a:endParaRPr>
          </a:p>
        </p:txBody>
      </p:sp>
      <p:sp>
        <p:nvSpPr>
          <p:cNvPr id="45059" name="Rectangle 3"/>
          <p:cNvSpPr>
            <a:spLocks noGrp="1" noChangeArrowheads="1"/>
          </p:cNvSpPr>
          <p:nvPr>
            <p:ph type="body" idx="1"/>
          </p:nvPr>
        </p:nvSpPr>
        <p:spPr/>
        <p:txBody>
          <a:bodyPr/>
          <a:lstStyle/>
          <a:p>
            <a:pPr marL="609600" indent="-609600" eaLnBrk="1" hangingPunct="1">
              <a:buFontTx/>
              <a:buAutoNum type="arabicPeriod"/>
            </a:pPr>
            <a:r>
              <a:rPr lang="ru-RU" b="1" smtClean="0">
                <a:solidFill>
                  <a:srgbClr val="0000FF"/>
                </a:solidFill>
              </a:rPr>
              <a:t>• Федеральную государственную службу, находящуюся в ведении Российской Федерации;</a:t>
            </a:r>
          </a:p>
          <a:p>
            <a:pPr marL="609600" indent="-609600" eaLnBrk="1" hangingPunct="1">
              <a:buFontTx/>
              <a:buAutoNum type="arabicPeriod"/>
            </a:pPr>
            <a:r>
              <a:rPr lang="ru-RU" b="1" smtClean="0">
                <a:solidFill>
                  <a:srgbClr val="0000FF"/>
                </a:solidFill>
              </a:rPr>
              <a:t>• государственную службу субъектов Российской Федерации, находящуюся в их ведении.</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3200" b="1" smtClean="0">
                <a:solidFill>
                  <a:srgbClr val="0000FF"/>
                </a:solidFill>
              </a:rPr>
              <a:t>3. Государственная служба основана </a:t>
            </a:r>
            <a:r>
              <a:rPr lang="ru-RU" sz="3200" b="1" i="1" smtClean="0">
                <a:solidFill>
                  <a:srgbClr val="0000FF"/>
                </a:solidFill>
              </a:rPr>
              <a:t>на принципах:</a:t>
            </a:r>
            <a:br>
              <a:rPr lang="ru-RU" sz="3200" b="1" i="1" smtClean="0">
                <a:solidFill>
                  <a:srgbClr val="0000FF"/>
                </a:solidFill>
              </a:rPr>
            </a:br>
            <a:endParaRPr lang="ru-RU" sz="3200" b="1" i="1" smtClean="0">
              <a:solidFill>
                <a:srgbClr val="0000FF"/>
              </a:solidFill>
            </a:endParaRPr>
          </a:p>
        </p:txBody>
      </p:sp>
      <p:sp>
        <p:nvSpPr>
          <p:cNvPr id="46083" name="Rectangle 3"/>
          <p:cNvSpPr>
            <a:spLocks noGrp="1" noChangeArrowheads="1"/>
          </p:cNvSpPr>
          <p:nvPr>
            <p:ph type="body" idx="1"/>
          </p:nvPr>
        </p:nvSpPr>
        <p:spPr>
          <a:xfrm>
            <a:off x="179388" y="1484313"/>
            <a:ext cx="8785225" cy="5373687"/>
          </a:xfrm>
          <a:solidFill>
            <a:srgbClr val="A1EEFD"/>
          </a:solidFill>
          <a:ln>
            <a:solidFill>
              <a:schemeClr val="accent2"/>
            </a:solidFill>
          </a:ln>
        </p:spPr>
        <p:txBody>
          <a:bodyPr/>
          <a:lstStyle/>
          <a:p>
            <a:pPr eaLnBrk="1" hangingPunct="1">
              <a:lnSpc>
                <a:spcPct val="80000"/>
              </a:lnSpc>
            </a:pPr>
            <a:r>
              <a:rPr lang="ru-RU" sz="1600" b="1" smtClean="0">
                <a:solidFill>
                  <a:srgbClr val="0000FF"/>
                </a:solidFill>
              </a:rPr>
              <a:t>• верховенства Конституции Российской Федерации и федеральных законов над иными нормативными правовыми актами, должностными инструкциями при исполнении государственными служащими должностных обязанностей и обеспечении их прав;</a:t>
            </a:r>
          </a:p>
          <a:p>
            <a:pPr eaLnBrk="1" hangingPunct="1">
              <a:lnSpc>
                <a:spcPct val="80000"/>
              </a:lnSpc>
            </a:pPr>
            <a:r>
              <a:rPr lang="ru-RU" sz="1600" b="1" smtClean="0">
                <a:solidFill>
                  <a:srgbClr val="0000FF"/>
                </a:solidFill>
              </a:rPr>
              <a:t>• приоритета прав и свобод человека и гражданина, их непосредственного действия (обязанности государственных служащих признавать, соблюдать и защищать права и свободы человека и гражданина);</a:t>
            </a:r>
          </a:p>
          <a:p>
            <a:pPr eaLnBrk="1" hangingPunct="1">
              <a:lnSpc>
                <a:spcPct val="80000"/>
              </a:lnSpc>
            </a:pPr>
            <a:r>
              <a:rPr lang="ru-RU" sz="1600" b="1" smtClean="0">
                <a:solidFill>
                  <a:srgbClr val="0000FF"/>
                </a:solidFill>
              </a:rPr>
              <a:t>• единства системы государственной власти, разграничения предметов ведения между РФ и субъектами Российской Федерации;</a:t>
            </a:r>
          </a:p>
          <a:p>
            <a:pPr eaLnBrk="1" hangingPunct="1">
              <a:lnSpc>
                <a:spcPct val="80000"/>
              </a:lnSpc>
            </a:pPr>
            <a:r>
              <a:rPr lang="ru-RU" sz="1600" b="1" smtClean="0">
                <a:solidFill>
                  <a:srgbClr val="0000FF"/>
                </a:solidFill>
              </a:rPr>
              <a:t>• разделения законодательной, исполнительной и судебной власти;</a:t>
            </a:r>
          </a:p>
          <a:p>
            <a:pPr eaLnBrk="1" hangingPunct="1">
              <a:lnSpc>
                <a:spcPct val="80000"/>
              </a:lnSpc>
            </a:pPr>
            <a:r>
              <a:rPr lang="ru-RU" sz="1600" b="1" smtClean="0">
                <a:solidFill>
                  <a:srgbClr val="0000FF"/>
                </a:solidFill>
              </a:rPr>
              <a:t>• равного доступа граждан к государственной службе в соответствии со способностями и профессиональной подготовкой;</a:t>
            </a:r>
          </a:p>
          <a:p>
            <a:pPr eaLnBrk="1" hangingPunct="1">
              <a:lnSpc>
                <a:spcPct val="80000"/>
              </a:lnSpc>
            </a:pPr>
            <a:r>
              <a:rPr lang="ru-RU" sz="1600" b="1" smtClean="0">
                <a:solidFill>
                  <a:srgbClr val="0000FF"/>
                </a:solidFill>
              </a:rPr>
              <a:t>• обязательности для государственных служащих решений, принятых вышестоящими государственными органами и руководителями в пределах их полномочий и в соответствии с законодательством Российской Федерации;</a:t>
            </a:r>
          </a:p>
          <a:p>
            <a:pPr eaLnBrk="1" hangingPunct="1">
              <a:lnSpc>
                <a:spcPct val="80000"/>
              </a:lnSpc>
            </a:pPr>
            <a:r>
              <a:rPr lang="ru-RU" sz="1600" b="1" smtClean="0">
                <a:solidFill>
                  <a:srgbClr val="0000FF"/>
                </a:solidFill>
              </a:rPr>
              <a:t>• единства основных требований, предъявляемых к государственной службе;</a:t>
            </a:r>
          </a:p>
          <a:p>
            <a:pPr eaLnBrk="1" hangingPunct="1">
              <a:lnSpc>
                <a:spcPct val="80000"/>
              </a:lnSpc>
            </a:pPr>
            <a:r>
              <a:rPr lang="ru-RU" sz="1600" b="1" smtClean="0">
                <a:solidFill>
                  <a:srgbClr val="0000FF"/>
                </a:solidFill>
              </a:rPr>
              <a:t>• профессионализма и компетентности государственных служащих;</a:t>
            </a:r>
          </a:p>
          <a:p>
            <a:pPr eaLnBrk="1" hangingPunct="1">
              <a:lnSpc>
                <a:spcPct val="80000"/>
              </a:lnSpc>
            </a:pPr>
            <a:r>
              <a:rPr lang="ru-RU" sz="1600" b="1" smtClean="0">
                <a:solidFill>
                  <a:srgbClr val="0000FF"/>
                </a:solidFill>
              </a:rPr>
              <a:t>• гласности в осуществлении государственной службы;</a:t>
            </a:r>
          </a:p>
          <a:p>
            <a:pPr eaLnBrk="1" hangingPunct="1">
              <a:lnSpc>
                <a:spcPct val="80000"/>
              </a:lnSpc>
            </a:pPr>
            <a:r>
              <a:rPr lang="ru-RU" sz="1600" b="1" smtClean="0">
                <a:solidFill>
                  <a:srgbClr val="0000FF"/>
                </a:solidFill>
              </a:rPr>
              <a:t>• ответственности государственных служащих за подготавливаемые и принимаемые решения, неисполнение либо ненадлежащее исполнение своих должностных обязанностей;</a:t>
            </a:r>
          </a:p>
          <a:p>
            <a:pPr eaLnBrk="1" hangingPunct="1">
              <a:lnSpc>
                <a:spcPct val="80000"/>
              </a:lnSpc>
            </a:pPr>
            <a:r>
              <a:rPr lang="ru-RU" sz="1600" b="1" smtClean="0">
                <a:solidFill>
                  <a:srgbClr val="0000FF"/>
                </a:solidFill>
              </a:rPr>
              <a:t>• внепартийное™ государственной службы; отделения религиозных объединений от государства;</a:t>
            </a:r>
          </a:p>
          <a:p>
            <a:pPr eaLnBrk="1" hangingPunct="1">
              <a:lnSpc>
                <a:spcPct val="80000"/>
              </a:lnSpc>
            </a:pPr>
            <a:r>
              <a:rPr lang="ru-RU" sz="1600" b="1" smtClean="0">
                <a:solidFill>
                  <a:srgbClr val="0000FF"/>
                </a:solidFill>
              </a:rPr>
              <a:t>• стабильности кадров государственных служащих в государственных органах.</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3200" b="1" smtClean="0">
                <a:solidFill>
                  <a:srgbClr val="0000FF"/>
                </a:solidFill>
              </a:rPr>
              <a:t>Государственный служащий. Виды государственных служащих</a:t>
            </a:r>
          </a:p>
        </p:txBody>
      </p:sp>
      <p:sp>
        <p:nvSpPr>
          <p:cNvPr id="47107"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90000"/>
              </a:lnSpc>
            </a:pPr>
            <a:endParaRPr lang="ru-RU" sz="2800" b="1" smtClean="0"/>
          </a:p>
          <a:p>
            <a:pPr eaLnBrk="1" hangingPunct="1">
              <a:lnSpc>
                <a:spcPct val="90000"/>
              </a:lnSpc>
            </a:pPr>
            <a:r>
              <a:rPr lang="ru-RU" sz="2800" b="1" smtClean="0">
                <a:solidFill>
                  <a:srgbClr val="0000FF"/>
                </a:solidFill>
              </a:rPr>
              <a:t>1. </a:t>
            </a:r>
            <a:r>
              <a:rPr lang="ru-RU" sz="2800" b="1" i="1" smtClean="0">
                <a:solidFill>
                  <a:srgbClr val="0000FF"/>
                </a:solidFill>
              </a:rPr>
              <a:t>Государственный служащий — </a:t>
            </a:r>
            <a:r>
              <a:rPr lang="ru-RU" sz="2800" b="1" smtClean="0">
                <a:solidFill>
                  <a:srgbClr val="0000FF"/>
                </a:solidFill>
              </a:rPr>
              <a:t>это гражданин Российской Федерации, состоящий на государственной должности, исполняющий права и обязанности, установленные законодательством о государственной службе, и получающий денежное вознаграждение за счет федерального бюджета или средств бюджета субъекта РФ.</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457200" y="188913"/>
            <a:ext cx="8229600" cy="5937250"/>
          </a:xfrm>
          <a:solidFill>
            <a:srgbClr val="A1EEFD"/>
          </a:solidFill>
          <a:ln>
            <a:solidFill>
              <a:schemeClr val="accent2"/>
            </a:solidFill>
          </a:ln>
        </p:spPr>
        <p:txBody>
          <a:bodyPr/>
          <a:lstStyle/>
          <a:p>
            <a:pPr eaLnBrk="1" hangingPunct="1"/>
            <a:r>
              <a:rPr lang="ru-RU" b="1" i="1" smtClean="0">
                <a:solidFill>
                  <a:srgbClr val="0000FF"/>
                </a:solidFill>
              </a:rPr>
              <a:t>В зависимости от вида государственной власти, </a:t>
            </a:r>
            <a:r>
              <a:rPr lang="ru-RU" b="1" smtClean="0">
                <a:solidFill>
                  <a:srgbClr val="0000FF"/>
                </a:solidFill>
              </a:rPr>
              <a:t>в органах которой замещают должности государственные служащие, можно различить работающих:</a:t>
            </a:r>
            <a:endParaRPr lang="ru-RU" smtClean="0">
              <a:solidFill>
                <a:srgbClr val="0000FF"/>
              </a:solidFill>
            </a:endParaRPr>
          </a:p>
          <a:p>
            <a:pPr eaLnBrk="1" hangingPunct="1"/>
            <a:r>
              <a:rPr lang="ru-RU" smtClean="0">
                <a:solidFill>
                  <a:srgbClr val="0000FF"/>
                </a:solidFill>
              </a:rPr>
              <a:t>• </a:t>
            </a:r>
            <a:r>
              <a:rPr lang="ru-RU" b="1" smtClean="0">
                <a:solidFill>
                  <a:srgbClr val="0000FF"/>
                </a:solidFill>
              </a:rPr>
              <a:t>в представительных органах;</a:t>
            </a:r>
          </a:p>
          <a:p>
            <a:pPr eaLnBrk="1" hangingPunct="1"/>
            <a:r>
              <a:rPr lang="ru-RU" b="1" smtClean="0">
                <a:solidFill>
                  <a:srgbClr val="0000FF"/>
                </a:solidFill>
              </a:rPr>
              <a:t>• судебных органах;</a:t>
            </a:r>
          </a:p>
          <a:p>
            <a:pPr eaLnBrk="1" hangingPunct="1"/>
            <a:r>
              <a:rPr lang="ru-RU" b="1" smtClean="0">
                <a:solidFill>
                  <a:srgbClr val="0000FF"/>
                </a:solidFill>
              </a:rPr>
              <a:t>• органах исполнительной власти;</a:t>
            </a:r>
          </a:p>
          <a:p>
            <a:pPr eaLnBrk="1" hangingPunct="1"/>
            <a:r>
              <a:rPr lang="ru-RU" b="1" smtClean="0">
                <a:solidFill>
                  <a:srgbClr val="0000FF"/>
                </a:solidFill>
              </a:rPr>
              <a:t>• иных органах.</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95288" y="0"/>
            <a:ext cx="8291512" cy="1417638"/>
          </a:xfrm>
        </p:spPr>
        <p:txBody>
          <a:bodyPr/>
          <a:lstStyle/>
          <a:p>
            <a:pPr eaLnBrk="1" hangingPunct="1"/>
            <a:r>
              <a:rPr lang="ru-RU" sz="2400" b="1" i="1" smtClean="0">
                <a:solidFill>
                  <a:srgbClr val="0000FF"/>
                </a:solidFill>
              </a:rPr>
              <a:t>В зависимости от квалификационных разрядов </a:t>
            </a:r>
            <a:r>
              <a:rPr lang="ru-RU" sz="2400" b="1" smtClean="0">
                <a:solidFill>
                  <a:srgbClr val="0000FF"/>
                </a:solidFill>
              </a:rPr>
              <a:t>государственные должности государственной службы подразделяются на следующие группы:</a:t>
            </a:r>
            <a:r>
              <a:rPr lang="ru-RU" sz="2400" smtClean="0">
                <a:solidFill>
                  <a:srgbClr val="0000FF"/>
                </a:solidFill>
              </a:rPr>
              <a:t/>
            </a:r>
            <a:br>
              <a:rPr lang="ru-RU" sz="2400" smtClean="0">
                <a:solidFill>
                  <a:srgbClr val="0000FF"/>
                </a:solidFill>
              </a:rPr>
            </a:br>
            <a:endParaRPr lang="ru-RU" sz="2400" smtClean="0">
              <a:solidFill>
                <a:srgbClr val="0000FF"/>
              </a:solidFill>
            </a:endParaRPr>
          </a:p>
        </p:txBody>
      </p:sp>
      <p:sp>
        <p:nvSpPr>
          <p:cNvPr id="49155" name="Rectangle 3"/>
          <p:cNvSpPr>
            <a:spLocks noGrp="1" noChangeArrowheads="1"/>
          </p:cNvSpPr>
          <p:nvPr>
            <p:ph type="body" idx="1"/>
          </p:nvPr>
        </p:nvSpPr>
        <p:spPr>
          <a:solidFill>
            <a:srgbClr val="A1EEFD"/>
          </a:solidFill>
          <a:ln>
            <a:solidFill>
              <a:schemeClr val="accent2"/>
            </a:solidFill>
          </a:ln>
        </p:spPr>
        <p:txBody>
          <a:bodyPr/>
          <a:lstStyle/>
          <a:p>
            <a:pPr marL="533400" indent="-533400" eaLnBrk="1" hangingPunct="1">
              <a:lnSpc>
                <a:spcPct val="90000"/>
              </a:lnSpc>
              <a:buFontTx/>
              <a:buAutoNum type="arabicPeriod"/>
            </a:pPr>
            <a:r>
              <a:rPr lang="ru-RU" sz="2800" smtClean="0"/>
              <a:t>• </a:t>
            </a:r>
            <a:r>
              <a:rPr lang="ru-RU" sz="2800" b="1" smtClean="0">
                <a:solidFill>
                  <a:srgbClr val="0000FF"/>
                </a:solidFill>
              </a:rPr>
              <a:t>высшие государственные должности государственной службы (5-я группа);</a:t>
            </a:r>
          </a:p>
          <a:p>
            <a:pPr marL="533400" indent="-533400" eaLnBrk="1" hangingPunct="1">
              <a:lnSpc>
                <a:spcPct val="90000"/>
              </a:lnSpc>
              <a:buFontTx/>
              <a:buAutoNum type="arabicPeriod"/>
            </a:pPr>
            <a:r>
              <a:rPr lang="ru-RU" sz="2800" b="1" smtClean="0">
                <a:solidFill>
                  <a:srgbClr val="0000FF"/>
                </a:solidFill>
              </a:rPr>
              <a:t>• главные государственные должности государственной службы (4-я группа);</a:t>
            </a:r>
          </a:p>
          <a:p>
            <a:pPr marL="533400" indent="-533400" eaLnBrk="1" hangingPunct="1">
              <a:lnSpc>
                <a:spcPct val="90000"/>
              </a:lnSpc>
              <a:buFontTx/>
              <a:buAutoNum type="arabicPeriod"/>
            </a:pPr>
            <a:r>
              <a:rPr lang="ru-RU" sz="2800" b="1" smtClean="0">
                <a:solidFill>
                  <a:srgbClr val="0000FF"/>
                </a:solidFill>
              </a:rPr>
              <a:t>• ведущие государственные должности государственной службы (3-я группа);</a:t>
            </a:r>
          </a:p>
          <a:p>
            <a:pPr marL="533400" indent="-533400" eaLnBrk="1" hangingPunct="1">
              <a:lnSpc>
                <a:spcPct val="90000"/>
              </a:lnSpc>
              <a:buFontTx/>
              <a:buAutoNum type="arabicPeriod"/>
            </a:pPr>
            <a:r>
              <a:rPr lang="ru-RU" sz="2800" b="1" smtClean="0">
                <a:solidFill>
                  <a:srgbClr val="0000FF"/>
                </a:solidFill>
              </a:rPr>
              <a:t>• старшие государственные должности государственной службы (2-я группа);</a:t>
            </a:r>
          </a:p>
          <a:p>
            <a:pPr marL="533400" indent="-533400" eaLnBrk="1" hangingPunct="1">
              <a:lnSpc>
                <a:spcPct val="90000"/>
              </a:lnSpc>
              <a:buFontTx/>
              <a:buAutoNum type="arabicPeriod"/>
            </a:pPr>
            <a:r>
              <a:rPr lang="ru-RU" sz="2800" b="1" smtClean="0">
                <a:solidFill>
                  <a:srgbClr val="0000FF"/>
                </a:solidFill>
              </a:rPr>
              <a:t>• младшие государственные должности государственной службы (1-я группа).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50825" y="0"/>
            <a:ext cx="8642350" cy="1417638"/>
          </a:xfrm>
          <a:solidFill>
            <a:srgbClr val="A1EEFD"/>
          </a:solidFill>
          <a:ln>
            <a:solidFill>
              <a:schemeClr val="accent2"/>
            </a:solidFill>
          </a:ln>
        </p:spPr>
        <p:txBody>
          <a:bodyPr/>
          <a:lstStyle/>
          <a:p>
            <a:pPr eaLnBrk="1" hangingPunct="1"/>
            <a:r>
              <a:rPr lang="ru-RU" sz="2800" b="1" i="1" smtClean="0">
                <a:solidFill>
                  <a:srgbClr val="0000FF"/>
                </a:solidFill>
              </a:rPr>
              <a:t/>
            </a:r>
            <a:br>
              <a:rPr lang="ru-RU" sz="2800" b="1" i="1" smtClean="0">
                <a:solidFill>
                  <a:srgbClr val="0000FF"/>
                </a:solidFill>
              </a:rPr>
            </a:br>
            <a:r>
              <a:rPr lang="ru-RU" sz="2400" b="1" i="1" smtClean="0">
                <a:solidFill>
                  <a:srgbClr val="0000FF"/>
                </a:solidFill>
              </a:rPr>
              <a:t>В зависимости от характера и объема полномочий </a:t>
            </a:r>
            <a:r>
              <a:rPr lang="ru-RU" sz="2400" b="1" smtClean="0">
                <a:solidFill>
                  <a:srgbClr val="0000FF"/>
                </a:solidFill>
              </a:rPr>
              <a:t>государственные служащие подразделяются на следующие группы:</a:t>
            </a:r>
            <a:br>
              <a:rPr lang="ru-RU" sz="2400" b="1" smtClean="0">
                <a:solidFill>
                  <a:srgbClr val="0000FF"/>
                </a:solidFill>
              </a:rPr>
            </a:br>
            <a:endParaRPr lang="ru-RU" sz="2400" b="1" smtClean="0">
              <a:solidFill>
                <a:srgbClr val="0000FF"/>
              </a:solidFill>
            </a:endParaRPr>
          </a:p>
        </p:txBody>
      </p:sp>
      <p:sp>
        <p:nvSpPr>
          <p:cNvPr id="50179" name="Rectangle 3"/>
          <p:cNvSpPr>
            <a:spLocks noGrp="1" noChangeArrowheads="1"/>
          </p:cNvSpPr>
          <p:nvPr>
            <p:ph type="body" idx="1"/>
          </p:nvPr>
        </p:nvSpPr>
        <p:spPr>
          <a:xfrm>
            <a:off x="179388" y="1600200"/>
            <a:ext cx="8785225" cy="5257800"/>
          </a:xfrm>
          <a:ln>
            <a:solidFill>
              <a:schemeClr val="accent2"/>
            </a:solidFill>
          </a:ln>
        </p:spPr>
        <p:txBody>
          <a:bodyPr/>
          <a:lstStyle/>
          <a:p>
            <a:pPr eaLnBrk="1" hangingPunct="1">
              <a:lnSpc>
                <a:spcPct val="80000"/>
              </a:lnSpc>
            </a:pPr>
            <a:r>
              <a:rPr lang="ru-RU" sz="2000" b="1" smtClean="0">
                <a:solidFill>
                  <a:srgbClr val="0000FF"/>
                </a:solidFill>
              </a:rPr>
              <a:t>• </a:t>
            </a:r>
            <a:r>
              <a:rPr lang="ru-RU" sz="2000" b="1" smtClean="0">
                <a:solidFill>
                  <a:srgbClr val="FF0000"/>
                </a:solidFill>
              </a:rPr>
              <a:t>представители административной власти</a:t>
            </a:r>
            <a:r>
              <a:rPr lang="ru-RU" sz="2000" b="1" smtClean="0">
                <a:solidFill>
                  <a:srgbClr val="0000FF"/>
                </a:solidFill>
              </a:rPr>
              <a:t> — лица, имеющие право предъявлять юридически властные требования (давать предписания, указания) и применять меры административного воздействия к органам и лицам, не находящимся в их подчинении (например, работники милиции);</a:t>
            </a:r>
          </a:p>
          <a:p>
            <a:pPr eaLnBrk="1" hangingPunct="1">
              <a:lnSpc>
                <a:spcPct val="80000"/>
              </a:lnSpc>
            </a:pPr>
            <a:r>
              <a:rPr lang="ru-RU" sz="2000" b="1" smtClean="0">
                <a:solidFill>
                  <a:srgbClr val="0000FF"/>
                </a:solidFill>
              </a:rPr>
              <a:t>• </a:t>
            </a:r>
            <a:r>
              <a:rPr lang="ru-RU" sz="2000" b="1" smtClean="0">
                <a:solidFill>
                  <a:srgbClr val="FF0000"/>
                </a:solidFill>
              </a:rPr>
              <a:t>оперативный состав</a:t>
            </a:r>
            <a:r>
              <a:rPr lang="ru-RU" sz="2000" b="1" smtClean="0">
                <a:solidFill>
                  <a:srgbClr val="0000FF"/>
                </a:solidFill>
              </a:rPr>
              <a:t> (функциональные работники) — государственные служащие, выполняющие работу, непосредственно определяемую задачами данного органа, в качестве специалистов (например, экономисты и юрисконсульты);</a:t>
            </a:r>
          </a:p>
          <a:p>
            <a:pPr eaLnBrk="1" hangingPunct="1">
              <a:lnSpc>
                <a:spcPct val="80000"/>
              </a:lnSpc>
            </a:pPr>
            <a:r>
              <a:rPr lang="ru-RU" sz="2000" b="1" smtClean="0">
                <a:solidFill>
                  <a:srgbClr val="0000FF"/>
                </a:solidFill>
              </a:rPr>
              <a:t>• </a:t>
            </a:r>
            <a:r>
              <a:rPr lang="ru-RU" sz="2000" b="1" smtClean="0">
                <a:solidFill>
                  <a:srgbClr val="FF0000"/>
                </a:solidFill>
              </a:rPr>
              <a:t>вспомогательный состав</a:t>
            </a:r>
            <a:r>
              <a:rPr lang="ru-RU" sz="2000" b="1" smtClean="0">
                <a:solidFill>
                  <a:srgbClr val="0000FF"/>
                </a:solidFill>
              </a:rPr>
              <a:t> — государственные служащие, служебная деятельность которых не предполагает совершения действий, влекущих юридические последствия, влияющих на содержание решений данного органа (например, технические секретари);</a:t>
            </a:r>
          </a:p>
          <a:p>
            <a:pPr eaLnBrk="1" hangingPunct="1">
              <a:lnSpc>
                <a:spcPct val="80000"/>
              </a:lnSpc>
            </a:pPr>
            <a:r>
              <a:rPr lang="ru-RU" sz="2000" b="1" smtClean="0">
                <a:solidFill>
                  <a:srgbClr val="0000FF"/>
                </a:solidFill>
              </a:rPr>
              <a:t> </a:t>
            </a:r>
            <a:r>
              <a:rPr lang="ru-RU" sz="2000" b="1" smtClean="0">
                <a:solidFill>
                  <a:srgbClr val="FF0000"/>
                </a:solidFill>
              </a:rPr>
              <a:t>граждане, не состоящие на государственной службе, но уполномоченные совершать действия, влекущие юридические последствия</a:t>
            </a:r>
            <a:r>
              <a:rPr lang="ru-RU" sz="2000" b="1" smtClean="0">
                <a:solidFill>
                  <a:srgbClr val="0000FF"/>
                </a:solidFill>
              </a:rPr>
              <a:t> (например, нотариусы).</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9388" y="0"/>
            <a:ext cx="8785225" cy="1484313"/>
          </a:xfrm>
          <a:solidFill>
            <a:srgbClr val="A1EEFD"/>
          </a:solidFill>
          <a:ln>
            <a:solidFill>
              <a:schemeClr val="accent2"/>
            </a:solidFill>
          </a:ln>
        </p:spPr>
        <p:txBody>
          <a:bodyPr/>
          <a:lstStyle/>
          <a:p>
            <a:pPr eaLnBrk="1" hangingPunct="1"/>
            <a:r>
              <a:rPr lang="ru-RU" sz="2800" b="1" smtClean="0">
                <a:solidFill>
                  <a:srgbClr val="0000FF"/>
                </a:solidFill>
              </a:rPr>
              <a:t/>
            </a:r>
            <a:br>
              <a:rPr lang="ru-RU" sz="2800" b="1" smtClean="0">
                <a:solidFill>
                  <a:srgbClr val="0000FF"/>
                </a:solidFill>
              </a:rPr>
            </a:br>
            <a:r>
              <a:rPr lang="ru-RU" sz="2800" b="1" smtClean="0">
                <a:solidFill>
                  <a:srgbClr val="0000FF"/>
                </a:solidFill>
              </a:rPr>
              <a:t>Административно-правовое регулирование порядка прохождения государственной службы</a:t>
            </a:r>
            <a:br>
              <a:rPr lang="ru-RU" sz="2800" b="1" smtClean="0">
                <a:solidFill>
                  <a:srgbClr val="0000FF"/>
                </a:solidFill>
              </a:rPr>
            </a:br>
            <a:endParaRPr lang="ru-RU" sz="2800" b="1" smtClean="0">
              <a:solidFill>
                <a:srgbClr val="0000FF"/>
              </a:solidFill>
            </a:endParaRPr>
          </a:p>
        </p:txBody>
      </p:sp>
      <p:sp>
        <p:nvSpPr>
          <p:cNvPr id="51203" name="Rectangle 3"/>
          <p:cNvSpPr>
            <a:spLocks noGrp="1" noChangeArrowheads="1"/>
          </p:cNvSpPr>
          <p:nvPr>
            <p:ph type="body" idx="1"/>
          </p:nvPr>
        </p:nvSpPr>
        <p:spPr>
          <a:xfrm>
            <a:off x="179388" y="1700213"/>
            <a:ext cx="8785225" cy="4968875"/>
          </a:xfrm>
          <a:solidFill>
            <a:srgbClr val="A1EEFD"/>
          </a:solidFill>
          <a:ln>
            <a:solidFill>
              <a:schemeClr val="accent2"/>
            </a:solidFill>
          </a:ln>
        </p:spPr>
        <p:txBody>
          <a:bodyPr/>
          <a:lstStyle/>
          <a:p>
            <a:pPr eaLnBrk="1" hangingPunct="1">
              <a:lnSpc>
                <a:spcPct val="80000"/>
              </a:lnSpc>
            </a:pPr>
            <a:r>
              <a:rPr lang="ru-RU" sz="2000" b="1" i="1" smtClean="0">
                <a:solidFill>
                  <a:srgbClr val="0000FF"/>
                </a:solidFill>
              </a:rPr>
              <a:t>Право поступления на государственную службу </a:t>
            </a:r>
            <a:r>
              <a:rPr lang="ru-RU" sz="2000" b="1" smtClean="0">
                <a:solidFill>
                  <a:srgbClr val="0000FF"/>
                </a:solidFill>
              </a:rPr>
              <a:t>имеют граждане Российской Федерации </a:t>
            </a:r>
            <a:r>
              <a:rPr lang="ru-RU" sz="2000" b="1" smtClean="0">
                <a:solidFill>
                  <a:srgbClr val="FF0000"/>
                </a:solidFill>
              </a:rPr>
              <a:t>не моложе 18 лет</a:t>
            </a:r>
            <a:r>
              <a:rPr lang="ru-RU" sz="2000" b="1" smtClean="0">
                <a:solidFill>
                  <a:srgbClr val="0000FF"/>
                </a:solidFill>
              </a:rPr>
              <a:t> (предельный возраст для нахождения на государственной должности государственной службы — </a:t>
            </a:r>
            <a:r>
              <a:rPr lang="ru-RU" sz="2000" b="1" smtClean="0">
                <a:solidFill>
                  <a:srgbClr val="FF0000"/>
                </a:solidFill>
              </a:rPr>
              <a:t>60 лет</a:t>
            </a:r>
            <a:r>
              <a:rPr lang="ru-RU" sz="2000" b="1" smtClean="0">
                <a:solidFill>
                  <a:srgbClr val="0000FF"/>
                </a:solidFill>
              </a:rPr>
              <a:t>), владеющие государственным языком, имеющие профессиональное образование. </a:t>
            </a:r>
          </a:p>
          <a:p>
            <a:pPr eaLnBrk="1" hangingPunct="1">
              <a:lnSpc>
                <a:spcPct val="80000"/>
              </a:lnSpc>
            </a:pPr>
            <a:endParaRPr lang="ru-RU" sz="2000" b="1" smtClean="0">
              <a:solidFill>
                <a:srgbClr val="0000FF"/>
              </a:solidFill>
            </a:endParaRPr>
          </a:p>
          <a:p>
            <a:pPr eaLnBrk="1" hangingPunct="1">
              <a:lnSpc>
                <a:spcPct val="80000"/>
              </a:lnSpc>
            </a:pPr>
            <a:r>
              <a:rPr lang="ru-RU" sz="2400" b="1" i="1" smtClean="0">
                <a:solidFill>
                  <a:srgbClr val="0000FF"/>
                </a:solidFill>
              </a:rPr>
              <a:t>При поступлении на государственную службу, а также при ее прохождении </a:t>
            </a:r>
            <a:r>
              <a:rPr lang="ru-RU" sz="2400" b="1" i="1" smtClean="0">
                <a:solidFill>
                  <a:srgbClr val="FF0000"/>
                </a:solidFill>
              </a:rPr>
              <a:t>не допускается</a:t>
            </a:r>
            <a:r>
              <a:rPr lang="ru-RU" sz="1800" b="1" i="1" smtClean="0">
                <a:solidFill>
                  <a:srgbClr val="0000FF"/>
                </a:solidFill>
              </a:rPr>
              <a:t> </a:t>
            </a:r>
            <a:r>
              <a:rPr lang="ru-RU" sz="2000" b="1" smtClean="0">
                <a:solidFill>
                  <a:srgbClr val="0000FF"/>
                </a:solidFill>
              </a:rPr>
              <a:t>установление ограничений или преимуществ в зависимости от пола, расы, национальности, языка, происхождения, имущественного и должностного положения, места жительства, наличия или отсутствия гражданства субъектов Российской Федерации, отношения к религии, убеждений, принадлежности к общественным объединениям, созданным в порядке, предусмотренном законодательством.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A2F1FC"/>
          </a:solidFill>
          <a:ln>
            <a:solidFill>
              <a:schemeClr val="accent2"/>
            </a:solidFill>
          </a:ln>
        </p:spPr>
        <p:txBody>
          <a:bodyPr/>
          <a:lstStyle/>
          <a:p>
            <a:pPr eaLnBrk="1" hangingPunct="1"/>
            <a:r>
              <a:rPr lang="ru-RU" sz="4000" b="1" smtClean="0">
                <a:solidFill>
                  <a:srgbClr val="0000FF"/>
                </a:solidFill>
              </a:rPr>
              <a:t>Граждане как субъекты административного права</a:t>
            </a:r>
          </a:p>
        </p:txBody>
      </p:sp>
      <p:sp>
        <p:nvSpPr>
          <p:cNvPr id="6147" name="Rectangle 3"/>
          <p:cNvSpPr>
            <a:spLocks noGrp="1" noChangeArrowheads="1"/>
          </p:cNvSpPr>
          <p:nvPr>
            <p:ph type="body" idx="1"/>
          </p:nvPr>
        </p:nvSpPr>
        <p:spPr>
          <a:xfrm>
            <a:off x="179388" y="1628775"/>
            <a:ext cx="8785225" cy="5229225"/>
          </a:xfrm>
          <a:solidFill>
            <a:srgbClr val="FFFFCC"/>
          </a:solidFill>
          <a:ln>
            <a:solidFill>
              <a:schemeClr val="accent2"/>
            </a:solidFill>
          </a:ln>
        </p:spPr>
        <p:txBody>
          <a:bodyPr/>
          <a:lstStyle/>
          <a:p>
            <a:pPr eaLnBrk="1" hangingPunct="1">
              <a:lnSpc>
                <a:spcPct val="80000"/>
              </a:lnSpc>
              <a:buFontTx/>
              <a:buNone/>
            </a:pPr>
            <a:r>
              <a:rPr lang="ru-RU" sz="2400" b="1" smtClean="0">
                <a:solidFill>
                  <a:srgbClr val="FF0000"/>
                </a:solidFill>
              </a:rPr>
              <a:t>Административно-правовой статус</a:t>
            </a:r>
            <a:r>
              <a:rPr lang="ru-RU" sz="2400" b="1" smtClean="0">
                <a:solidFill>
                  <a:srgbClr val="0000FF"/>
                </a:solidFill>
              </a:rPr>
              <a:t> граждан Российской Федерации это часть общего правового статуса граждан, установленного Конституцией РФ и иными законодательными актами России, предопределяющими политический, гражданско-правовой,</a:t>
            </a:r>
            <a:r>
              <a:rPr lang="en-US" sz="2400" b="1" smtClean="0">
                <a:solidFill>
                  <a:srgbClr val="0000FF"/>
                </a:solidFill>
              </a:rPr>
              <a:t> </a:t>
            </a:r>
            <a:r>
              <a:rPr lang="ru-RU" sz="2400" b="1" smtClean="0">
                <a:solidFill>
                  <a:srgbClr val="0000FF"/>
                </a:solidFill>
              </a:rPr>
              <a:t>социальный, уголовно-правовой и др. статусы.</a:t>
            </a:r>
            <a:endParaRPr lang="ru-RU" sz="2400" b="1" i="1" smtClean="0">
              <a:solidFill>
                <a:srgbClr val="0000FF"/>
              </a:solidFill>
            </a:endParaRPr>
          </a:p>
          <a:p>
            <a:pPr eaLnBrk="1" hangingPunct="1">
              <a:lnSpc>
                <a:spcPct val="80000"/>
              </a:lnSpc>
              <a:buFontTx/>
              <a:buNone/>
            </a:pPr>
            <a:r>
              <a:rPr lang="ru-RU" sz="2400" b="1" i="1" smtClean="0">
                <a:solidFill>
                  <a:srgbClr val="FF0000"/>
                </a:solidFill>
              </a:rPr>
              <a:t>Административно-правовой статус гражданина</a:t>
            </a:r>
            <a:r>
              <a:rPr lang="ru-RU" sz="2400" b="1" i="1" smtClean="0">
                <a:solidFill>
                  <a:srgbClr val="0000FF"/>
                </a:solidFill>
              </a:rPr>
              <a:t> </a:t>
            </a:r>
            <a:r>
              <a:rPr lang="ru-RU" sz="2400" i="1" smtClean="0">
                <a:solidFill>
                  <a:srgbClr val="0000FF"/>
                </a:solidFill>
              </a:rPr>
              <a:t>– это </a:t>
            </a:r>
            <a:r>
              <a:rPr lang="ru-RU" sz="2400" smtClean="0">
                <a:solidFill>
                  <a:srgbClr val="0000FF"/>
                </a:solidFill>
              </a:rPr>
              <a:t>комплекс </a:t>
            </a:r>
            <a:r>
              <a:rPr lang="ru-RU" sz="2400" b="1" i="1" smtClean="0">
                <a:solidFill>
                  <a:srgbClr val="0000FF"/>
                </a:solidFill>
              </a:rPr>
              <a:t>прав </a:t>
            </a:r>
            <a:r>
              <a:rPr lang="ru-RU" sz="2400" b="1" smtClean="0">
                <a:solidFill>
                  <a:srgbClr val="0000FF"/>
                </a:solidFill>
              </a:rPr>
              <a:t>и </a:t>
            </a:r>
            <a:r>
              <a:rPr lang="ru-RU" sz="2400" b="1" i="1" smtClean="0">
                <a:solidFill>
                  <a:srgbClr val="0000FF"/>
                </a:solidFill>
              </a:rPr>
              <a:t>обязанностей </a:t>
            </a:r>
            <a:r>
              <a:rPr lang="ru-RU" sz="2400" smtClean="0">
                <a:solidFill>
                  <a:srgbClr val="0000FF"/>
                </a:solidFill>
              </a:rPr>
              <a:t>граждан, закрепленных нормами административного права, а также </a:t>
            </a:r>
            <a:r>
              <a:rPr lang="ru-RU" sz="2400" b="1" i="1" smtClean="0">
                <a:solidFill>
                  <a:srgbClr val="0000FF"/>
                </a:solidFill>
              </a:rPr>
              <a:t>гарантии </a:t>
            </a:r>
            <a:r>
              <a:rPr lang="ru-RU" sz="2400" smtClean="0">
                <a:solidFill>
                  <a:srgbClr val="0000FF"/>
                </a:solidFill>
              </a:rPr>
              <a:t>реализации гражданами своих прав и обязанностей в отношениях с государством (в лице конкретных органов власти).</a:t>
            </a:r>
          </a:p>
          <a:p>
            <a:pPr eaLnBrk="1" hangingPunct="1">
              <a:lnSpc>
                <a:spcPct val="80000"/>
              </a:lnSpc>
              <a:buFontTx/>
              <a:buNone/>
            </a:pPr>
            <a:r>
              <a:rPr lang="ru-RU" sz="2400" i="1" smtClean="0">
                <a:solidFill>
                  <a:schemeClr val="accent2"/>
                </a:solidFill>
              </a:rPr>
              <a:t>(</a:t>
            </a:r>
            <a:r>
              <a:rPr lang="ru-RU" sz="2400" b="1" i="1" u="sng" smtClean="0">
                <a:solidFill>
                  <a:schemeClr val="accent2"/>
                </a:solidFill>
              </a:rPr>
              <a:t>Административный статус</a:t>
            </a:r>
            <a:r>
              <a:rPr lang="ru-RU" sz="2400" i="1" smtClean="0">
                <a:solidFill>
                  <a:schemeClr val="accent2"/>
                </a:solidFill>
              </a:rPr>
              <a:t> или </a:t>
            </a:r>
            <a:r>
              <a:rPr lang="ru-RU" sz="2400" b="1" i="1" u="sng" smtClean="0">
                <a:solidFill>
                  <a:schemeClr val="accent2"/>
                </a:solidFill>
              </a:rPr>
              <a:t>правовое положение граждан</a:t>
            </a:r>
            <a:r>
              <a:rPr lang="ru-RU" sz="2400" i="1" smtClean="0">
                <a:solidFill>
                  <a:schemeClr val="accent2"/>
                </a:solidFill>
              </a:rPr>
              <a:t> определяется объемом и характером их </a:t>
            </a:r>
            <a:r>
              <a:rPr lang="ru-RU" sz="2400" b="1" i="1" smtClean="0">
                <a:solidFill>
                  <a:schemeClr val="accent2"/>
                </a:solidFill>
              </a:rPr>
              <a:t>административной правосубъектности).</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2400" b="1" i="1" smtClean="0">
                <a:solidFill>
                  <a:srgbClr val="0000FF"/>
                </a:solidFill>
              </a:rPr>
              <a:t>Гражданин не может быть принят на государственную службу и находиться на государственной службе </a:t>
            </a:r>
            <a:r>
              <a:rPr lang="ru-RU" sz="2400" b="1" smtClean="0">
                <a:solidFill>
                  <a:srgbClr val="0000FF"/>
                </a:solidFill>
              </a:rPr>
              <a:t>в случаях:</a:t>
            </a:r>
            <a:r>
              <a:rPr lang="ru-RU" sz="2400" smtClean="0">
                <a:solidFill>
                  <a:srgbClr val="0000FF"/>
                </a:solidFill>
              </a:rPr>
              <a:t/>
            </a:r>
            <a:br>
              <a:rPr lang="ru-RU" sz="2400" smtClean="0">
                <a:solidFill>
                  <a:srgbClr val="0000FF"/>
                </a:solidFill>
              </a:rPr>
            </a:br>
            <a:endParaRPr lang="ru-RU" sz="2400" smtClean="0">
              <a:solidFill>
                <a:srgbClr val="0000FF"/>
              </a:solidFill>
            </a:endParaRPr>
          </a:p>
        </p:txBody>
      </p:sp>
      <p:sp>
        <p:nvSpPr>
          <p:cNvPr id="52227" name="Rectangle 3"/>
          <p:cNvSpPr>
            <a:spLocks noGrp="1" noChangeArrowheads="1"/>
          </p:cNvSpPr>
          <p:nvPr>
            <p:ph type="body" idx="1"/>
          </p:nvPr>
        </p:nvSpPr>
        <p:spPr>
          <a:xfrm>
            <a:off x="179388" y="1600200"/>
            <a:ext cx="8507412" cy="5068888"/>
          </a:xfrm>
          <a:solidFill>
            <a:srgbClr val="A1EEFD"/>
          </a:solidFill>
          <a:ln>
            <a:solidFill>
              <a:schemeClr val="accent2"/>
            </a:solidFill>
          </a:ln>
        </p:spPr>
        <p:txBody>
          <a:bodyPr/>
          <a:lstStyle/>
          <a:p>
            <a:pPr eaLnBrk="1" hangingPunct="1">
              <a:lnSpc>
                <a:spcPct val="80000"/>
              </a:lnSpc>
            </a:pPr>
            <a:r>
              <a:rPr lang="ru-RU" sz="1600" smtClean="0">
                <a:solidFill>
                  <a:srgbClr val="0000FF"/>
                </a:solidFill>
              </a:rPr>
              <a:t>• </a:t>
            </a:r>
            <a:r>
              <a:rPr lang="ru-RU" sz="1600" smtClean="0">
                <a:solidFill>
                  <a:srgbClr val="FF0000"/>
                </a:solidFill>
              </a:rPr>
              <a:t>признания его недееспособным или ограниченно дееспособным</a:t>
            </a:r>
            <a:r>
              <a:rPr lang="ru-RU" sz="1600" smtClean="0">
                <a:solidFill>
                  <a:srgbClr val="0000FF"/>
                </a:solidFill>
              </a:rPr>
              <a:t> решением суда, вступившим в законную силу;</a:t>
            </a:r>
          </a:p>
          <a:p>
            <a:pPr eaLnBrk="1" hangingPunct="1">
              <a:lnSpc>
                <a:spcPct val="80000"/>
              </a:lnSpc>
            </a:pPr>
            <a:r>
              <a:rPr lang="ru-RU" sz="1600" smtClean="0">
                <a:solidFill>
                  <a:srgbClr val="0000FF"/>
                </a:solidFill>
              </a:rPr>
              <a:t>• </a:t>
            </a:r>
            <a:r>
              <a:rPr lang="ru-RU" sz="1600" smtClean="0">
                <a:solidFill>
                  <a:srgbClr val="FF0000"/>
                </a:solidFill>
              </a:rPr>
              <a:t>лишения его права занимать государственные должности государственной службы</a:t>
            </a:r>
            <a:r>
              <a:rPr lang="ru-RU" sz="1600" smtClean="0">
                <a:solidFill>
                  <a:srgbClr val="0000FF"/>
                </a:solidFill>
              </a:rPr>
              <a:t> в течение определенного срока решением суда, вступившим в законную силу;</a:t>
            </a:r>
          </a:p>
          <a:p>
            <a:pPr eaLnBrk="1" hangingPunct="1">
              <a:lnSpc>
                <a:spcPct val="80000"/>
              </a:lnSpc>
            </a:pPr>
            <a:r>
              <a:rPr lang="ru-RU" sz="1600" smtClean="0">
                <a:solidFill>
                  <a:srgbClr val="FF0000"/>
                </a:solidFill>
              </a:rPr>
              <a:t>• наличия подтвержденного заключением медицинского учреждения заболевания,</a:t>
            </a:r>
            <a:r>
              <a:rPr lang="ru-RU" sz="1600" smtClean="0">
                <a:solidFill>
                  <a:srgbClr val="0000FF"/>
                </a:solidFill>
              </a:rPr>
              <a:t> препятствующего исполнению им должностных обязанностей;</a:t>
            </a:r>
          </a:p>
          <a:p>
            <a:pPr eaLnBrk="1" hangingPunct="1">
              <a:lnSpc>
                <a:spcPct val="80000"/>
              </a:lnSpc>
            </a:pPr>
            <a:r>
              <a:rPr lang="ru-RU" sz="1600" smtClean="0">
                <a:solidFill>
                  <a:srgbClr val="FF0000"/>
                </a:solidFill>
              </a:rPr>
              <a:t>• отказа от прохождения процедуры оформления допуска к сведениям, составляющим государственную и иную охраняемую законом тайну</a:t>
            </a:r>
            <a:r>
              <a:rPr lang="ru-RU" sz="1600" smtClean="0">
                <a:solidFill>
                  <a:srgbClr val="0000FF"/>
                </a:solidFill>
              </a:rPr>
              <a:t>, если исполнение должностных обязанностей по государственной должности государственной службы, на которую претендует гражданин, связано с использованием таких сведений;</a:t>
            </a:r>
          </a:p>
          <a:p>
            <a:pPr eaLnBrk="1" hangingPunct="1">
              <a:lnSpc>
                <a:spcPct val="80000"/>
              </a:lnSpc>
            </a:pPr>
            <a:r>
              <a:rPr lang="ru-RU" sz="1600" smtClean="0">
                <a:solidFill>
                  <a:srgbClr val="FF0000"/>
                </a:solidFill>
              </a:rPr>
              <a:t>•</a:t>
            </a:r>
            <a:r>
              <a:rPr lang="ru-RU" sz="1600" smtClean="0">
                <a:solidFill>
                  <a:srgbClr val="0000FF"/>
                </a:solidFill>
              </a:rPr>
              <a:t> </a:t>
            </a:r>
            <a:r>
              <a:rPr lang="ru-RU" sz="1600" smtClean="0">
                <a:solidFill>
                  <a:srgbClr val="FF0000"/>
                </a:solidFill>
              </a:rPr>
              <a:t>близкого родства или свойства</a:t>
            </a:r>
            <a:r>
              <a:rPr lang="ru-RU" sz="1600" smtClean="0">
                <a:solidFill>
                  <a:srgbClr val="0000FF"/>
                </a:solidFill>
              </a:rPr>
              <a:t> (родители, супруги, братья, сестры, сыновья, дочери, а также братья, сестры, родители и дети супругов) с государственным служащим, если их государственная служба связана с непосредственной подчиненностью или подконтрольностью одного из них другому;</a:t>
            </a:r>
          </a:p>
          <a:p>
            <a:pPr eaLnBrk="1" hangingPunct="1">
              <a:lnSpc>
                <a:spcPct val="80000"/>
              </a:lnSpc>
            </a:pPr>
            <a:r>
              <a:rPr lang="ru-RU" sz="1600" smtClean="0">
                <a:solidFill>
                  <a:srgbClr val="FF0000"/>
                </a:solidFill>
              </a:rPr>
              <a:t>•</a:t>
            </a:r>
            <a:r>
              <a:rPr lang="ru-RU" sz="1600" smtClean="0">
                <a:solidFill>
                  <a:srgbClr val="0000FF"/>
                </a:solidFill>
              </a:rPr>
              <a:t> </a:t>
            </a:r>
            <a:r>
              <a:rPr lang="ru-RU" sz="1600" smtClean="0">
                <a:solidFill>
                  <a:srgbClr val="FF0000"/>
                </a:solidFill>
              </a:rPr>
              <a:t>наличия гражданства иностранного государства</a:t>
            </a:r>
            <a:r>
              <a:rPr lang="ru-RU" sz="1600" smtClean="0">
                <a:solidFill>
                  <a:srgbClr val="0000FF"/>
                </a:solidFill>
              </a:rPr>
              <a:t>, за исключением случаев, если доступ к государственной службе урегулирован на взаимной основе межгосударственными соглашениями.</a:t>
            </a:r>
          </a:p>
          <a:p>
            <a:pPr eaLnBrk="1" hangingPunct="1">
              <a:lnSpc>
                <a:spcPct val="80000"/>
              </a:lnSpc>
            </a:pPr>
            <a:r>
              <a:rPr lang="ru-RU" sz="1600" smtClean="0">
                <a:solidFill>
                  <a:srgbClr val="0000FF"/>
                </a:solidFill>
              </a:rPr>
              <a:t>Гражданин поступает на государственную службу на условиях трудового договора, заключаемого на неопределенный срок или на срок не более пяти лет.</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50825" y="0"/>
            <a:ext cx="8713788" cy="1417638"/>
          </a:xfrm>
          <a:solidFill>
            <a:srgbClr val="A1EEFD"/>
          </a:solidFill>
          <a:ln>
            <a:solidFill>
              <a:schemeClr val="accent2"/>
            </a:solidFill>
          </a:ln>
        </p:spPr>
        <p:txBody>
          <a:bodyPr/>
          <a:lstStyle/>
          <a:p>
            <a:pPr eaLnBrk="1" hangingPunct="1"/>
            <a:r>
              <a:rPr lang="ru-RU" sz="2800" b="1" i="1" smtClean="0">
                <a:solidFill>
                  <a:srgbClr val="0000FF"/>
                </a:solidFill>
              </a:rPr>
              <a:t>Назначение </a:t>
            </a:r>
            <a:r>
              <a:rPr lang="ru-RU" sz="2800" b="1" smtClean="0">
                <a:solidFill>
                  <a:srgbClr val="0000FF"/>
                </a:solidFill>
              </a:rPr>
              <a:t>впервые или вновь поступающих на государственную службу осуществляется:</a:t>
            </a:r>
            <a:r>
              <a:rPr lang="ru-RU" sz="2800" smtClean="0"/>
              <a:t/>
            </a:r>
            <a:br>
              <a:rPr lang="ru-RU" sz="2800" smtClean="0"/>
            </a:br>
            <a:endParaRPr lang="ru-RU" sz="2800" smtClean="0"/>
          </a:p>
        </p:txBody>
      </p:sp>
      <p:sp>
        <p:nvSpPr>
          <p:cNvPr id="53251"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80000"/>
              </a:lnSpc>
              <a:buFontTx/>
              <a:buAutoNum type="arabicPeriod"/>
            </a:pPr>
            <a:r>
              <a:rPr lang="ru-RU" sz="1600" b="1" smtClean="0">
                <a:solidFill>
                  <a:srgbClr val="FF0000"/>
                </a:solidFill>
              </a:rPr>
              <a:t>• на государственные должности государственной службы категории "Б" по представлению соответствующих лиц,</a:t>
            </a:r>
            <a:r>
              <a:rPr lang="ru-RU" sz="1600" b="1" smtClean="0">
                <a:solidFill>
                  <a:srgbClr val="0000FF"/>
                </a:solidFill>
              </a:rPr>
              <a:t> замещающих должности категории "А" либо уполномоченных ими лиц или государственных органов;</a:t>
            </a:r>
          </a:p>
          <a:p>
            <a:pPr eaLnBrk="1" hangingPunct="1">
              <a:lnSpc>
                <a:spcPct val="80000"/>
              </a:lnSpc>
              <a:buFontTx/>
              <a:buAutoNum type="arabicPeriod"/>
            </a:pPr>
            <a:r>
              <a:rPr lang="ru-RU" sz="1600" b="1" smtClean="0">
                <a:solidFill>
                  <a:srgbClr val="FF0000"/>
                </a:solidFill>
              </a:rPr>
              <a:t>• на государственные должности государственной службы 1-й группы категории "В"-</a:t>
            </a:r>
            <a:r>
              <a:rPr lang="ru-RU" sz="1600" b="1" smtClean="0">
                <a:solidFill>
                  <a:srgbClr val="0000FF"/>
                </a:solidFill>
              </a:rPr>
              <a:t> соответствующим должностным лицом;</a:t>
            </a:r>
          </a:p>
          <a:p>
            <a:pPr eaLnBrk="1" hangingPunct="1">
              <a:lnSpc>
                <a:spcPct val="80000"/>
              </a:lnSpc>
              <a:buFontTx/>
              <a:buAutoNum type="arabicPeriod"/>
            </a:pPr>
            <a:r>
              <a:rPr lang="ru-RU" sz="1600" b="1" smtClean="0">
                <a:solidFill>
                  <a:srgbClr val="0000FF"/>
                </a:solidFill>
              </a:rPr>
              <a:t>• на </a:t>
            </a:r>
            <a:r>
              <a:rPr lang="ru-RU" sz="1600" b="1" smtClean="0">
                <a:solidFill>
                  <a:srgbClr val="FF0000"/>
                </a:solidFill>
              </a:rPr>
              <a:t>государственные должности государственной службы 2, 3, 4 и 5-й групп категории "Б"-</a:t>
            </a:r>
            <a:r>
              <a:rPr lang="ru-RU" sz="1600" b="1" smtClean="0">
                <a:solidFill>
                  <a:srgbClr val="0000FF"/>
                </a:solidFill>
              </a:rPr>
              <a:t> по результатам конкурса на замещение вакантной государственной должности государственной службы. В случае служебной необходимости государственный служащий с его согласия может быть командирован в другой государственный орган для исполнения должностных обязанностей по государственной должности государственной службы по его специальности на срок до двух лет.</a:t>
            </a:r>
          </a:p>
          <a:p>
            <a:pPr eaLnBrk="1" hangingPunct="1">
              <a:lnSpc>
                <a:spcPct val="80000"/>
              </a:lnSpc>
              <a:buFontTx/>
              <a:buAutoNum type="arabicPeriod"/>
            </a:pPr>
            <a:r>
              <a:rPr lang="ru-RU" sz="1600" b="1" u="sng" smtClean="0">
                <a:solidFill>
                  <a:srgbClr val="0000FF"/>
                </a:solidFill>
              </a:rPr>
              <a:t>Для определения уровня профессиональной подготовки и соответствия государственного служащего занимаемой государственной должности</a:t>
            </a:r>
            <a:r>
              <a:rPr lang="ru-RU" sz="1600" b="1" smtClean="0">
                <a:solidFill>
                  <a:srgbClr val="0000FF"/>
                </a:solidFill>
              </a:rPr>
              <a:t> государственной службы, а также для решения вопроса о присвоении государственному служащему квалификационного разряда проводится его </a:t>
            </a:r>
            <a:r>
              <a:rPr lang="ru-RU" sz="1600" b="1" i="1" smtClean="0">
                <a:solidFill>
                  <a:srgbClr val="FF0000"/>
                </a:solidFill>
              </a:rPr>
              <a:t>аттестация.</a:t>
            </a:r>
            <a:r>
              <a:rPr lang="ru-RU" sz="1600" b="1" i="1" smtClean="0">
                <a:solidFill>
                  <a:srgbClr val="0000FF"/>
                </a:solidFill>
              </a:rPr>
              <a:t> </a:t>
            </a:r>
            <a:r>
              <a:rPr lang="ru-RU" sz="1600" b="1" smtClean="0">
                <a:solidFill>
                  <a:srgbClr val="0000FF"/>
                </a:solidFill>
              </a:rPr>
              <a:t>Аттестация проводится </a:t>
            </a:r>
            <a:r>
              <a:rPr lang="ru-RU" sz="1600" b="1" smtClean="0">
                <a:solidFill>
                  <a:srgbClr val="FF0000"/>
                </a:solidFill>
              </a:rPr>
              <a:t>не чаще одного раза в два года</a:t>
            </a:r>
            <a:r>
              <a:rPr lang="ru-RU" sz="1600" b="1" smtClean="0">
                <a:solidFill>
                  <a:srgbClr val="0000FF"/>
                </a:solidFill>
              </a:rPr>
              <a:t>, но </a:t>
            </a:r>
            <a:r>
              <a:rPr lang="ru-RU" sz="1600" b="1" smtClean="0">
                <a:solidFill>
                  <a:srgbClr val="FF0000"/>
                </a:solidFill>
              </a:rPr>
              <a:t>не реже одного раза в четыре года</a:t>
            </a:r>
            <a:r>
              <a:rPr lang="ru-RU" sz="1600" b="1" smtClean="0">
                <a:solidFill>
                  <a:srgbClr val="0000FF"/>
                </a:solidFill>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95288" y="0"/>
            <a:ext cx="8291512" cy="1417638"/>
          </a:xfrm>
          <a:solidFill>
            <a:srgbClr val="A1EEFD"/>
          </a:solidFill>
          <a:ln>
            <a:solidFill>
              <a:schemeClr val="accent2"/>
            </a:solidFill>
          </a:ln>
        </p:spPr>
        <p:txBody>
          <a:bodyPr/>
          <a:lstStyle/>
          <a:p>
            <a:pPr eaLnBrk="1" hangingPunct="1"/>
            <a:r>
              <a:rPr lang="ru-RU" sz="2800" b="1" smtClean="0"/>
              <a:t/>
            </a:r>
            <a:br>
              <a:rPr lang="ru-RU" sz="2800" b="1" smtClean="0"/>
            </a:br>
            <a:r>
              <a:rPr lang="ru-RU" sz="2800" b="1" smtClean="0">
                <a:solidFill>
                  <a:srgbClr val="0000FF"/>
                </a:solidFill>
              </a:rPr>
              <a:t>Для государственных служащих предусмотрено </a:t>
            </a:r>
            <a:r>
              <a:rPr lang="ru-RU" sz="2800" b="1" i="1" smtClean="0">
                <a:solidFill>
                  <a:srgbClr val="0000FF"/>
                </a:solidFill>
              </a:rPr>
              <a:t>перемещение по должности:</a:t>
            </a:r>
            <a:r>
              <a:rPr lang="ru-RU" sz="4000" b="1" smtClean="0">
                <a:solidFill>
                  <a:srgbClr val="0000FF"/>
                </a:solidFill>
              </a:rPr>
              <a:t/>
            </a:r>
            <a:br>
              <a:rPr lang="ru-RU" sz="4000" b="1" smtClean="0">
                <a:solidFill>
                  <a:srgbClr val="0000FF"/>
                </a:solidFill>
              </a:rPr>
            </a:br>
            <a:endParaRPr lang="ru-RU" sz="4000" b="1" smtClean="0">
              <a:solidFill>
                <a:srgbClr val="0000FF"/>
              </a:solidFill>
            </a:endParaRPr>
          </a:p>
        </p:txBody>
      </p:sp>
      <p:sp>
        <p:nvSpPr>
          <p:cNvPr id="54275" name="Rectangle 3"/>
          <p:cNvSpPr>
            <a:spLocks noGrp="1" noChangeArrowheads="1"/>
          </p:cNvSpPr>
          <p:nvPr>
            <p:ph type="body" idx="1"/>
          </p:nvPr>
        </p:nvSpPr>
        <p:spPr>
          <a:solidFill>
            <a:srgbClr val="A1EEFD"/>
          </a:solidFill>
          <a:ln>
            <a:solidFill>
              <a:schemeClr val="accent2"/>
            </a:solidFill>
          </a:ln>
        </p:spPr>
        <p:txBody>
          <a:bodyPr/>
          <a:lstStyle/>
          <a:p>
            <a:pPr marL="609600" indent="-609600" algn="ctr" eaLnBrk="1" hangingPunct="1">
              <a:lnSpc>
                <a:spcPct val="90000"/>
              </a:lnSpc>
              <a:buFontTx/>
              <a:buAutoNum type="arabicPeriod"/>
            </a:pPr>
            <a:r>
              <a:rPr lang="ru-RU" b="1" smtClean="0">
                <a:solidFill>
                  <a:srgbClr val="0000FF"/>
                </a:solidFill>
              </a:rPr>
              <a:t>• </a:t>
            </a:r>
            <a:r>
              <a:rPr lang="ru-RU" sz="4000" b="1" smtClean="0">
                <a:solidFill>
                  <a:srgbClr val="0000FF"/>
                </a:solidFill>
              </a:rPr>
              <a:t>на вышестоящие должности;</a:t>
            </a:r>
          </a:p>
          <a:p>
            <a:pPr marL="609600" indent="-609600" algn="ctr" eaLnBrk="1" hangingPunct="1">
              <a:lnSpc>
                <a:spcPct val="90000"/>
              </a:lnSpc>
              <a:buFontTx/>
              <a:buNone/>
            </a:pPr>
            <a:endParaRPr lang="ru-RU" sz="4000" b="1" smtClean="0">
              <a:solidFill>
                <a:srgbClr val="0000FF"/>
              </a:solidFill>
            </a:endParaRPr>
          </a:p>
          <a:p>
            <a:pPr marL="609600" indent="-609600" algn="ctr" eaLnBrk="1" hangingPunct="1">
              <a:lnSpc>
                <a:spcPct val="90000"/>
              </a:lnSpc>
              <a:buFontTx/>
              <a:buNone/>
            </a:pPr>
            <a:r>
              <a:rPr lang="ru-RU" sz="4000" b="1" smtClean="0">
                <a:solidFill>
                  <a:srgbClr val="0000FF"/>
                </a:solidFill>
              </a:rPr>
              <a:t>2. • нижестоящие должности;</a:t>
            </a:r>
          </a:p>
          <a:p>
            <a:pPr marL="609600" indent="-609600" algn="ctr" eaLnBrk="1" hangingPunct="1">
              <a:lnSpc>
                <a:spcPct val="90000"/>
              </a:lnSpc>
              <a:buFontTx/>
              <a:buNone/>
            </a:pPr>
            <a:endParaRPr lang="ru-RU" sz="4000" b="1" smtClean="0">
              <a:solidFill>
                <a:srgbClr val="0000FF"/>
              </a:solidFill>
            </a:endParaRPr>
          </a:p>
          <a:p>
            <a:pPr marL="609600" indent="-609600" algn="ctr" eaLnBrk="1" hangingPunct="1">
              <a:lnSpc>
                <a:spcPct val="90000"/>
              </a:lnSpc>
              <a:buFontTx/>
              <a:buNone/>
            </a:pPr>
            <a:r>
              <a:rPr lang="ru-RU" sz="4000" b="1" smtClean="0">
                <a:solidFill>
                  <a:srgbClr val="0000FF"/>
                </a:solidFill>
              </a:rPr>
              <a:t>3. • равнозначные (в связи с необходимостью).</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0"/>
            <a:ext cx="8218487" cy="1417638"/>
          </a:xfrm>
          <a:solidFill>
            <a:srgbClr val="A1EEFD"/>
          </a:solidFill>
          <a:ln>
            <a:solidFill>
              <a:schemeClr val="accent2"/>
            </a:solidFill>
          </a:ln>
        </p:spPr>
        <p:txBody>
          <a:bodyPr/>
          <a:lstStyle/>
          <a:p>
            <a:pPr eaLnBrk="1" hangingPunct="1"/>
            <a:r>
              <a:rPr lang="ru-RU" sz="2400" b="1" i="1" smtClean="0"/>
              <a:t/>
            </a:r>
            <a:br>
              <a:rPr lang="ru-RU" sz="2400" b="1" i="1" smtClean="0"/>
            </a:br>
            <a:r>
              <a:rPr lang="ru-RU" sz="2400" b="1" i="1" smtClean="0">
                <a:solidFill>
                  <a:srgbClr val="0000FF"/>
                </a:solidFill>
              </a:rPr>
              <a:t>Государственная служба прекращается </a:t>
            </a:r>
            <a:r>
              <a:rPr lang="ru-RU" sz="2400" b="1" smtClean="0">
                <a:solidFill>
                  <a:srgbClr val="0000FF"/>
                </a:solidFill>
              </a:rPr>
              <a:t>при увольнении государственного служащего, в том числе в связи с выходом на пенсию.</a:t>
            </a:r>
            <a:r>
              <a:rPr lang="ru-RU" sz="4000" smtClean="0">
                <a:solidFill>
                  <a:srgbClr val="0000FF"/>
                </a:solidFill>
              </a:rPr>
              <a:t/>
            </a:r>
            <a:br>
              <a:rPr lang="ru-RU" sz="4000" smtClean="0">
                <a:solidFill>
                  <a:srgbClr val="0000FF"/>
                </a:solidFill>
              </a:rPr>
            </a:br>
            <a:endParaRPr lang="ru-RU" sz="4000" smtClean="0">
              <a:solidFill>
                <a:srgbClr val="0000FF"/>
              </a:solidFill>
            </a:endParaRPr>
          </a:p>
        </p:txBody>
      </p:sp>
      <p:sp>
        <p:nvSpPr>
          <p:cNvPr id="55299" name="Rectangle 3"/>
          <p:cNvSpPr>
            <a:spLocks noGrp="1" noChangeArrowheads="1"/>
          </p:cNvSpPr>
          <p:nvPr>
            <p:ph type="body" idx="1"/>
          </p:nvPr>
        </p:nvSpPr>
        <p:spPr>
          <a:solidFill>
            <a:srgbClr val="A1EEFD"/>
          </a:solidFill>
          <a:ln>
            <a:solidFill>
              <a:schemeClr val="accent2"/>
            </a:solidFill>
          </a:ln>
        </p:spPr>
        <p:txBody>
          <a:bodyPr/>
          <a:lstStyle/>
          <a:p>
            <a:pPr eaLnBrk="1" hangingPunct="1">
              <a:lnSpc>
                <a:spcPct val="80000"/>
              </a:lnSpc>
            </a:pPr>
            <a:r>
              <a:rPr lang="ru-RU" sz="2000" smtClean="0">
                <a:solidFill>
                  <a:srgbClr val="FF0000"/>
                </a:solidFill>
              </a:rPr>
              <a:t>Помимо оснований, предусмотренных законодательством РФ о труде, увольнение государственного служащего может быть осуществлено по инициативе руководителя государственного органа в случаях:</a:t>
            </a:r>
          </a:p>
          <a:p>
            <a:pPr eaLnBrk="1" hangingPunct="1">
              <a:lnSpc>
                <a:spcPct val="80000"/>
              </a:lnSpc>
            </a:pPr>
            <a:r>
              <a:rPr lang="ru-RU" sz="2000" smtClean="0">
                <a:solidFill>
                  <a:srgbClr val="0000FF"/>
                </a:solidFill>
              </a:rPr>
              <a:t>• достижения им предельного возраста, установленного для замещения государственной должности государственной службы;</a:t>
            </a:r>
          </a:p>
          <a:p>
            <a:pPr eaLnBrk="1" hangingPunct="1">
              <a:lnSpc>
                <a:spcPct val="80000"/>
              </a:lnSpc>
            </a:pPr>
            <a:r>
              <a:rPr lang="ru-RU" sz="2000" smtClean="0">
                <a:solidFill>
                  <a:srgbClr val="0000FF"/>
                </a:solidFill>
              </a:rPr>
              <a:t>• прекращения гражданства Российской Федерации;</a:t>
            </a:r>
          </a:p>
          <a:p>
            <a:pPr eaLnBrk="1" hangingPunct="1">
              <a:lnSpc>
                <a:spcPct val="80000"/>
              </a:lnSpc>
            </a:pPr>
            <a:r>
              <a:rPr lang="ru-RU" sz="2000" smtClean="0">
                <a:solidFill>
                  <a:srgbClr val="0000FF"/>
                </a:solidFill>
              </a:rPr>
              <a:t>•  несоблюдения обязанностей и ограничений, установленных для государственного служащего;</a:t>
            </a:r>
          </a:p>
          <a:p>
            <a:pPr eaLnBrk="1" hangingPunct="1">
              <a:lnSpc>
                <a:spcPct val="80000"/>
              </a:lnSpc>
            </a:pPr>
            <a:r>
              <a:rPr lang="ru-RU" sz="2000" smtClean="0">
                <a:solidFill>
                  <a:srgbClr val="0000FF"/>
                </a:solidFill>
              </a:rPr>
              <a:t>• разглашения сведений, составляющих государственную и иную охраняемую законом тайну;  отказа служащего от перевода в другую местность;</a:t>
            </a:r>
          </a:p>
          <a:p>
            <a:pPr eaLnBrk="1" hangingPunct="1">
              <a:lnSpc>
                <a:spcPct val="80000"/>
              </a:lnSpc>
            </a:pPr>
            <a:r>
              <a:rPr lang="ru-RU" sz="2000" smtClean="0">
                <a:solidFill>
                  <a:srgbClr val="0000FF"/>
                </a:solidFill>
              </a:rPr>
              <a:t>• возникновения иных обстоятельств, предусмотренных законодательством.</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79388" y="0"/>
            <a:ext cx="8964612" cy="981075"/>
          </a:xfrm>
          <a:solidFill>
            <a:srgbClr val="A1EEFD"/>
          </a:solidFill>
          <a:ln>
            <a:solidFill>
              <a:schemeClr val="accent2"/>
            </a:solidFill>
          </a:ln>
        </p:spPr>
        <p:txBody>
          <a:bodyPr/>
          <a:lstStyle/>
          <a:p>
            <a:pPr eaLnBrk="1" hangingPunct="1"/>
            <a:r>
              <a:rPr lang="ru-RU" sz="2800" b="1" smtClean="0">
                <a:solidFill>
                  <a:srgbClr val="0000FF"/>
                </a:solidFill>
              </a:rPr>
              <a:t>Основы административно-правового статуса государственных служащих</a:t>
            </a:r>
            <a:r>
              <a:rPr lang="ru-RU" sz="4000" smtClean="0"/>
              <a:t> </a:t>
            </a:r>
          </a:p>
        </p:txBody>
      </p:sp>
      <p:sp>
        <p:nvSpPr>
          <p:cNvPr id="56323" name="Rectangle 3"/>
          <p:cNvSpPr>
            <a:spLocks noGrp="1" noChangeArrowheads="1"/>
          </p:cNvSpPr>
          <p:nvPr>
            <p:ph type="body" idx="1"/>
          </p:nvPr>
        </p:nvSpPr>
        <p:spPr>
          <a:xfrm>
            <a:off x="179388" y="1052513"/>
            <a:ext cx="8964612" cy="5805487"/>
          </a:xfrm>
          <a:solidFill>
            <a:srgbClr val="A1EEFD"/>
          </a:solidFill>
          <a:ln>
            <a:solidFill>
              <a:schemeClr val="accent2"/>
            </a:solidFill>
          </a:ln>
        </p:spPr>
        <p:txBody>
          <a:bodyPr/>
          <a:lstStyle/>
          <a:p>
            <a:pPr eaLnBrk="1" hangingPunct="1">
              <a:lnSpc>
                <a:spcPct val="80000"/>
              </a:lnSpc>
            </a:pPr>
            <a:r>
              <a:rPr lang="ru-RU" sz="1800" b="1" i="1" smtClean="0">
                <a:solidFill>
                  <a:srgbClr val="0000FF"/>
                </a:solidFill>
              </a:rPr>
              <a:t>Признаки административно-правового статуса государственных служащих:</a:t>
            </a:r>
            <a:endParaRPr lang="ru-RU" sz="1800" smtClean="0">
              <a:solidFill>
                <a:srgbClr val="0000FF"/>
              </a:solidFill>
            </a:endParaRPr>
          </a:p>
          <a:p>
            <a:pPr eaLnBrk="1" hangingPunct="1">
              <a:lnSpc>
                <a:spcPct val="80000"/>
              </a:lnSpc>
            </a:pPr>
            <a:r>
              <a:rPr lang="ru-RU" sz="1800" b="1" smtClean="0">
                <a:solidFill>
                  <a:srgbClr val="0000FF"/>
                </a:solidFill>
              </a:rPr>
              <a:t>• права и обязанности государственных служащих устанавливаются, как правило, в пределах компетенции органов, в которых они состоят на государственной службе;</a:t>
            </a:r>
          </a:p>
          <a:p>
            <a:pPr eaLnBrk="1" hangingPunct="1">
              <a:lnSpc>
                <a:spcPct val="80000"/>
              </a:lnSpc>
            </a:pPr>
            <a:r>
              <a:rPr lang="ru-RU" sz="1800" b="1" smtClean="0">
                <a:solidFill>
                  <a:srgbClr val="0000FF"/>
                </a:solidFill>
              </a:rPr>
              <a:t>• деятельность государственных служащих подчинена осуществлению задач, возложенных на соответствующий орган, и носит официальный характер;</a:t>
            </a:r>
          </a:p>
          <a:p>
            <a:pPr eaLnBrk="1" hangingPunct="1">
              <a:lnSpc>
                <a:spcPct val="80000"/>
              </a:lnSpc>
            </a:pPr>
            <a:r>
              <a:rPr lang="ru-RU" sz="1800" b="1" smtClean="0">
                <a:solidFill>
                  <a:srgbClr val="0000FF"/>
                </a:solidFill>
              </a:rPr>
              <a:t>• служебные права и обязанности государственных служащих обладают единством, своеобразие которого состоит в том, что их права одновременно являются обязанностями (права должны использоваться в интересах службы), а обязанности — правами (в противном случае обязанности нельзя будет осуществить);</a:t>
            </a:r>
          </a:p>
          <a:p>
            <a:pPr eaLnBrk="1" hangingPunct="1">
              <a:lnSpc>
                <a:spcPct val="80000"/>
              </a:lnSpc>
            </a:pPr>
            <a:r>
              <a:rPr lang="ru-RU" sz="1800" b="1" smtClean="0">
                <a:solidFill>
                  <a:srgbClr val="0000FF"/>
                </a:solidFill>
              </a:rPr>
              <a:t>• осуществление служащими служебных прав и обязанностей гарантируется законодательством.;</a:t>
            </a:r>
          </a:p>
          <a:p>
            <a:pPr eaLnBrk="1" hangingPunct="1">
              <a:lnSpc>
                <a:spcPct val="80000"/>
              </a:lnSpc>
            </a:pPr>
            <a:r>
              <a:rPr lang="ru-RU" sz="1800" b="1" smtClean="0">
                <a:solidFill>
                  <a:srgbClr val="0000FF"/>
                </a:solidFill>
              </a:rPr>
              <a:t> • законные предписания и требования государственных служащих подлежат исполнению всеми, кому они адресованы;</a:t>
            </a:r>
          </a:p>
          <a:p>
            <a:pPr eaLnBrk="1" hangingPunct="1">
              <a:lnSpc>
                <a:spcPct val="80000"/>
              </a:lnSpc>
            </a:pPr>
            <a:r>
              <a:rPr lang="ru-RU" sz="1800" b="1" smtClean="0">
                <a:solidFill>
                  <a:srgbClr val="0000FF"/>
                </a:solidFill>
              </a:rPr>
              <a:t>• государственные служащие имеют право на продвижение по службе;</a:t>
            </a:r>
          </a:p>
          <a:p>
            <a:pPr eaLnBrk="1" hangingPunct="1">
              <a:lnSpc>
                <a:spcPct val="80000"/>
              </a:lnSpc>
            </a:pPr>
            <a:r>
              <a:rPr lang="ru-RU" sz="1800" b="1" smtClean="0">
                <a:solidFill>
                  <a:srgbClr val="0000FF"/>
                </a:solidFill>
              </a:rPr>
              <a:t>• предусмотрены ограничения общегражданских прав и обязанностей государственных служащих с целью повышения эффективности служебной деятельности;</a:t>
            </a:r>
          </a:p>
          <a:p>
            <a:pPr eaLnBrk="1" hangingPunct="1">
              <a:lnSpc>
                <a:spcPct val="80000"/>
              </a:lnSpc>
            </a:pPr>
            <a:r>
              <a:rPr lang="ru-RU" sz="1800" b="1" smtClean="0">
                <a:solidFill>
                  <a:srgbClr val="0000FF"/>
                </a:solidFill>
              </a:rPr>
              <a:t>• для государственных служащих предусмотрены определенные льготы, а также повышенная ответственность за совершенные ими правонарушения.</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i="1" smtClean="0">
                <a:solidFill>
                  <a:srgbClr val="FF0000"/>
                </a:solidFill>
              </a:rPr>
              <a:t>Общегражданские права и обязанности </a:t>
            </a:r>
            <a:r>
              <a:rPr lang="ru-RU" sz="2800" b="1" smtClean="0">
                <a:solidFill>
                  <a:srgbClr val="FF0000"/>
                </a:solidFill>
              </a:rPr>
              <a:t>государственных служащих</a:t>
            </a:r>
            <a:r>
              <a:rPr lang="ru-RU" sz="2800" b="1" smtClean="0">
                <a:solidFill>
                  <a:srgbClr val="0000FF"/>
                </a:solidFill>
              </a:rPr>
              <a:t> те же, что и у других граждан.</a:t>
            </a:r>
          </a:p>
        </p:txBody>
      </p:sp>
      <p:sp>
        <p:nvSpPr>
          <p:cNvPr id="57347" name="Rectangle 3"/>
          <p:cNvSpPr>
            <a:spLocks noGrp="1" noChangeArrowheads="1"/>
          </p:cNvSpPr>
          <p:nvPr>
            <p:ph type="body" idx="1"/>
          </p:nvPr>
        </p:nvSpPr>
        <p:spPr>
          <a:xfrm>
            <a:off x="0" y="1600200"/>
            <a:ext cx="9144000" cy="5068888"/>
          </a:xfrm>
          <a:solidFill>
            <a:srgbClr val="A1EEFD"/>
          </a:solidFill>
          <a:ln>
            <a:solidFill>
              <a:schemeClr val="accent2"/>
            </a:solidFill>
          </a:ln>
        </p:spPr>
        <p:txBody>
          <a:bodyPr/>
          <a:lstStyle/>
          <a:p>
            <a:pPr eaLnBrk="1" hangingPunct="1">
              <a:lnSpc>
                <a:spcPct val="80000"/>
              </a:lnSpc>
            </a:pPr>
            <a:r>
              <a:rPr lang="ru-RU" sz="2400" smtClean="0">
                <a:solidFill>
                  <a:srgbClr val="FF0000"/>
                </a:solidFill>
              </a:rPr>
              <a:t>Гражданские права и свободы</a:t>
            </a:r>
            <a:r>
              <a:rPr lang="ru-RU" sz="2400" smtClean="0">
                <a:solidFill>
                  <a:srgbClr val="0000FF"/>
                </a:solidFill>
              </a:rPr>
              <a:t> государственных служащих </a:t>
            </a:r>
            <a:r>
              <a:rPr lang="ru-RU" sz="2400" smtClean="0">
                <a:solidFill>
                  <a:srgbClr val="FF0000"/>
                </a:solidFill>
              </a:rPr>
              <a:t>ограничены законом</a:t>
            </a:r>
            <a:r>
              <a:rPr lang="ru-RU" sz="2400" smtClean="0">
                <a:solidFill>
                  <a:srgbClr val="0000FF"/>
                </a:solidFill>
              </a:rPr>
              <a:t> с целью нормального функционирования государственной службы.</a:t>
            </a:r>
            <a:endParaRPr lang="ru-RU" sz="2400" b="1" i="1" smtClean="0">
              <a:solidFill>
                <a:srgbClr val="0000FF"/>
              </a:solidFill>
            </a:endParaRPr>
          </a:p>
          <a:p>
            <a:pPr eaLnBrk="1" hangingPunct="1">
              <a:lnSpc>
                <a:spcPct val="80000"/>
              </a:lnSpc>
            </a:pPr>
            <a:r>
              <a:rPr lang="ru-RU" sz="2400" b="1" i="1" smtClean="0">
                <a:solidFill>
                  <a:srgbClr val="FF0000"/>
                </a:solidFill>
              </a:rPr>
              <a:t>Служебные обязанности и права</a:t>
            </a:r>
            <a:r>
              <a:rPr lang="ru-RU" sz="2400" b="1" i="1" smtClean="0">
                <a:solidFill>
                  <a:srgbClr val="0000FF"/>
                </a:solidFill>
              </a:rPr>
              <a:t> </a:t>
            </a:r>
            <a:r>
              <a:rPr lang="ru-RU" sz="2400" smtClean="0">
                <a:solidFill>
                  <a:srgbClr val="0000FF"/>
                </a:solidFill>
              </a:rPr>
              <a:t>предоставляются государственным служащим для эффективного осуществления служебной деятельности по занимаемой государственной должности. Служебные права и обязанности делятся на </a:t>
            </a:r>
            <a:r>
              <a:rPr lang="ru-RU" sz="2400" b="1" i="1" smtClean="0">
                <a:solidFill>
                  <a:srgbClr val="FF0000"/>
                </a:solidFill>
              </a:rPr>
              <a:t>общие</a:t>
            </a:r>
            <a:r>
              <a:rPr lang="ru-RU" sz="2400" b="1" i="1" smtClean="0">
                <a:solidFill>
                  <a:srgbClr val="0000FF"/>
                </a:solidFill>
              </a:rPr>
              <a:t> </a:t>
            </a:r>
            <a:r>
              <a:rPr lang="ru-RU" sz="2400" i="1" smtClean="0">
                <a:solidFill>
                  <a:srgbClr val="0000FF"/>
                </a:solidFill>
              </a:rPr>
              <a:t>для </a:t>
            </a:r>
            <a:r>
              <a:rPr lang="ru-RU" sz="2400" smtClean="0">
                <a:solidFill>
                  <a:srgbClr val="0000FF"/>
                </a:solidFill>
              </a:rPr>
              <a:t>всех государственных служащих и </a:t>
            </a:r>
            <a:r>
              <a:rPr lang="ru-RU" sz="2400" b="1" i="1" smtClean="0">
                <a:solidFill>
                  <a:srgbClr val="FF0000"/>
                </a:solidFill>
              </a:rPr>
              <a:t>специальные,</a:t>
            </a:r>
            <a:r>
              <a:rPr lang="ru-RU" sz="2400" b="1" i="1" smtClean="0">
                <a:solidFill>
                  <a:srgbClr val="0000FF"/>
                </a:solidFill>
              </a:rPr>
              <a:t> </a:t>
            </a:r>
            <a:r>
              <a:rPr lang="ru-RU" sz="2400" smtClean="0">
                <a:solidFill>
                  <a:srgbClr val="0000FF"/>
                </a:solidFill>
              </a:rPr>
              <a:t>обладание которыми связано с конкретными должностями. </a:t>
            </a:r>
          </a:p>
          <a:p>
            <a:pPr eaLnBrk="1" hangingPunct="1">
              <a:lnSpc>
                <a:spcPct val="80000"/>
              </a:lnSpc>
            </a:pPr>
            <a:r>
              <a:rPr lang="ru-RU" sz="2400" smtClean="0">
                <a:solidFill>
                  <a:srgbClr val="FF0000"/>
                </a:solidFill>
              </a:rPr>
              <a:t>Характер и объем специальных обязанностей и права государственных служащих зависят от правового положения органа</a:t>
            </a:r>
            <a:r>
              <a:rPr lang="ru-RU" sz="2400" smtClean="0">
                <a:solidFill>
                  <a:srgbClr val="0000FF"/>
                </a:solidFill>
              </a:rPr>
              <a:t>, в котором они состоят на службе. Например, специальными являются обязанности и права налогового инспектора в области контроля за соблюдением налогового законодательства.</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400" b="1" smtClean="0">
                <a:solidFill>
                  <a:srgbClr val="FF0000"/>
                </a:solidFill>
              </a:rPr>
              <a:t>В соответствии с Законом РФ "Об основах государственной службы Российской Федерации "</a:t>
            </a:r>
            <a:r>
              <a:rPr lang="ru-RU" sz="2400" smtClean="0">
                <a:solidFill>
                  <a:srgbClr val="FF0000"/>
                </a:solidFill>
              </a:rPr>
              <a:t> </a:t>
            </a:r>
            <a:r>
              <a:rPr lang="ru-RU" sz="2400" b="1" i="1" smtClean="0">
                <a:solidFill>
                  <a:srgbClr val="FF0000"/>
                </a:solidFill>
              </a:rPr>
              <a:t>государственный служащий не вправе:</a:t>
            </a:r>
          </a:p>
        </p:txBody>
      </p:sp>
      <p:sp>
        <p:nvSpPr>
          <p:cNvPr id="58371" name="Rectangle 3"/>
          <p:cNvSpPr>
            <a:spLocks noGrp="1" noChangeArrowheads="1"/>
          </p:cNvSpPr>
          <p:nvPr>
            <p:ph type="body" idx="1"/>
          </p:nvPr>
        </p:nvSpPr>
        <p:spPr>
          <a:xfrm>
            <a:off x="0" y="1600200"/>
            <a:ext cx="9144000" cy="4997450"/>
          </a:xfrm>
          <a:solidFill>
            <a:srgbClr val="A1EEFD"/>
          </a:solidFill>
          <a:ln>
            <a:solidFill>
              <a:schemeClr val="accent2"/>
            </a:solidFill>
          </a:ln>
        </p:spPr>
        <p:txBody>
          <a:bodyPr/>
          <a:lstStyle/>
          <a:p>
            <a:pPr eaLnBrk="1" hangingPunct="1">
              <a:lnSpc>
                <a:spcPct val="80000"/>
              </a:lnSpc>
              <a:buFontTx/>
              <a:buAutoNum type="arabicPeriod"/>
            </a:pPr>
            <a:r>
              <a:rPr lang="ru-RU" sz="1400" b="1" smtClean="0">
                <a:solidFill>
                  <a:srgbClr val="0000FF"/>
                </a:solidFill>
              </a:rPr>
              <a:t>• заниматься другой оплачиваемой деятельностью, кроме педагогической, научной и иной творческой деятельности;</a:t>
            </a:r>
          </a:p>
          <a:p>
            <a:pPr eaLnBrk="1" hangingPunct="1">
              <a:lnSpc>
                <a:spcPct val="80000"/>
              </a:lnSpc>
              <a:buFontTx/>
              <a:buAutoNum type="arabicPeriod"/>
            </a:pPr>
            <a:r>
              <a:rPr lang="ru-RU" sz="1400" b="1" smtClean="0">
                <a:solidFill>
                  <a:srgbClr val="0000FF"/>
                </a:solidFill>
              </a:rPr>
              <a:t>• быть депутатом законодательного (представительного) органа Российской Федерации, законодательных (представительных) органов субъектов РФ, органов местного самоуправления;</a:t>
            </a:r>
          </a:p>
          <a:p>
            <a:pPr eaLnBrk="1" hangingPunct="1">
              <a:lnSpc>
                <a:spcPct val="80000"/>
              </a:lnSpc>
              <a:buFontTx/>
              <a:buAutoNum type="arabicPeriod"/>
            </a:pPr>
            <a:r>
              <a:rPr lang="ru-RU" sz="1400" b="1" smtClean="0">
                <a:solidFill>
                  <a:srgbClr val="0000FF"/>
                </a:solidFill>
              </a:rPr>
              <a:t>• заниматься предпринимательской деятельностью лично или через доверенных лиц;</a:t>
            </a:r>
          </a:p>
          <a:p>
            <a:pPr eaLnBrk="1" hangingPunct="1">
              <a:lnSpc>
                <a:spcPct val="80000"/>
              </a:lnSpc>
              <a:buFontTx/>
              <a:buAutoNum type="arabicPeriod"/>
            </a:pPr>
            <a:r>
              <a:rPr lang="ru-RU" sz="1400" b="1" smtClean="0">
                <a:solidFill>
                  <a:srgbClr val="0000FF"/>
                </a:solidFill>
              </a:rPr>
              <a:t>• состоять членом органа управления коммерческой организацией;</a:t>
            </a:r>
          </a:p>
          <a:p>
            <a:pPr eaLnBrk="1" hangingPunct="1">
              <a:lnSpc>
                <a:spcPct val="80000"/>
              </a:lnSpc>
              <a:buFontTx/>
              <a:buAutoNum type="arabicPeriod"/>
            </a:pPr>
            <a:r>
              <a:rPr lang="ru-RU" sz="1400" b="1" smtClean="0">
                <a:solidFill>
                  <a:srgbClr val="0000FF"/>
                </a:solidFill>
              </a:rPr>
              <a:t>• быть поверенным или представителем по делам третьих лиц в государственном органе, в котором он состоит на государственной службе либо который непосредственно подчинен или непосредственно подконтролен ему;</a:t>
            </a:r>
          </a:p>
          <a:p>
            <a:pPr eaLnBrk="1" hangingPunct="1">
              <a:lnSpc>
                <a:spcPct val="80000"/>
              </a:lnSpc>
              <a:buFontTx/>
              <a:buAutoNum type="arabicPeriod"/>
            </a:pPr>
            <a:r>
              <a:rPr lang="ru-RU" sz="1400" b="1" smtClean="0">
                <a:solidFill>
                  <a:srgbClr val="0000FF"/>
                </a:solidFill>
              </a:rPr>
              <a:t>• использовать в неслужебных целях средства материально-технического, финансового и информационного обеспечения, другое государственное имущество и служебную информацию;</a:t>
            </a:r>
          </a:p>
          <a:p>
            <a:pPr eaLnBrk="1" hangingPunct="1">
              <a:lnSpc>
                <a:spcPct val="80000"/>
              </a:lnSpc>
              <a:buFontTx/>
              <a:buAutoNum type="arabicPeriod"/>
            </a:pPr>
            <a:r>
              <a:rPr lang="ru-RU" sz="1400" b="1" smtClean="0">
                <a:solidFill>
                  <a:srgbClr val="0000FF"/>
                </a:solidFill>
              </a:rPr>
              <a:t>• получать гонорары за публикации и выступления в качестве государственного служащего;</a:t>
            </a:r>
          </a:p>
          <a:p>
            <a:pPr eaLnBrk="1" hangingPunct="1">
              <a:lnSpc>
                <a:spcPct val="80000"/>
              </a:lnSpc>
              <a:buFontTx/>
              <a:buAutoNum type="arabicPeriod"/>
            </a:pPr>
            <a:r>
              <a:rPr lang="ru-RU" sz="1400" b="1" smtClean="0">
                <a:solidFill>
                  <a:srgbClr val="0000FF"/>
                </a:solidFill>
              </a:rPr>
              <a:t>• получать от физических и юридических лиц вознаграждения;</a:t>
            </a:r>
          </a:p>
          <a:p>
            <a:pPr eaLnBrk="1" hangingPunct="1">
              <a:lnSpc>
                <a:spcPct val="80000"/>
              </a:lnSpc>
              <a:buFontTx/>
              <a:buAutoNum type="arabicPeriod"/>
            </a:pPr>
            <a:r>
              <a:rPr lang="ru-RU" sz="1400" b="1" smtClean="0">
                <a:solidFill>
                  <a:srgbClr val="0000FF"/>
                </a:solidFill>
              </a:rPr>
              <a:t>• принимать без разрешения Президента РФ награды, почетные и специальные звания иностранных государств, международных и иностранных организаций;</a:t>
            </a:r>
          </a:p>
          <a:p>
            <a:pPr eaLnBrk="1" hangingPunct="1">
              <a:lnSpc>
                <a:spcPct val="80000"/>
              </a:lnSpc>
              <a:buFontTx/>
              <a:buAutoNum type="arabicPeriod"/>
            </a:pPr>
            <a:r>
              <a:rPr lang="ru-RU" sz="1400" b="1" smtClean="0">
                <a:solidFill>
                  <a:srgbClr val="0000FF"/>
                </a:solidFill>
              </a:rPr>
              <a:t>• выезжать в служебные командировки за границу за счет физических и юридических лиц, за исключением служебных командировок, осуществляемых в соответствии с международными договорами Российской Федерации или на взаимной основе по договоренности органов государственной власти РФ и субъектов Федерации с государственными органами иностранных государств;</a:t>
            </a:r>
          </a:p>
          <a:p>
            <a:pPr eaLnBrk="1" hangingPunct="1">
              <a:lnSpc>
                <a:spcPct val="80000"/>
              </a:lnSpc>
              <a:buFontTx/>
              <a:buAutoNum type="arabicPeriod"/>
            </a:pPr>
            <a:r>
              <a:rPr lang="ru-RU" sz="1400" b="1" smtClean="0">
                <a:solidFill>
                  <a:srgbClr val="0000FF"/>
                </a:solidFill>
              </a:rPr>
              <a:t>• принимать участие в забастовках;</a:t>
            </a:r>
          </a:p>
          <a:p>
            <a:pPr eaLnBrk="1" hangingPunct="1">
              <a:lnSpc>
                <a:spcPct val="80000"/>
              </a:lnSpc>
              <a:buFontTx/>
              <a:buAutoNum type="arabicPeriod"/>
            </a:pPr>
            <a:r>
              <a:rPr lang="ru-RU" sz="1400" b="1" smtClean="0">
                <a:solidFill>
                  <a:srgbClr val="0000FF"/>
                </a:solidFill>
              </a:rPr>
              <a:t>• использовать свое служебное положение в интересах политических партий, общественных, в том числе религиозных, объединений для пропаганды отношения к ним.</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4000" b="1" smtClean="0">
                <a:solidFill>
                  <a:srgbClr val="0000FF"/>
                </a:solidFill>
              </a:rPr>
              <a:t>Права и обязанности государственного служащего</a:t>
            </a:r>
          </a:p>
        </p:txBody>
      </p:sp>
      <p:sp>
        <p:nvSpPr>
          <p:cNvPr id="59395" name="Rectangle 3"/>
          <p:cNvSpPr>
            <a:spLocks noGrp="1" noChangeArrowheads="1"/>
          </p:cNvSpPr>
          <p:nvPr>
            <p:ph type="body" idx="1"/>
          </p:nvPr>
        </p:nvSpPr>
        <p:spPr>
          <a:xfrm>
            <a:off x="179388" y="1600200"/>
            <a:ext cx="8785225" cy="4997450"/>
          </a:xfrm>
          <a:solidFill>
            <a:srgbClr val="A1EEFD"/>
          </a:solidFill>
          <a:ln>
            <a:solidFill>
              <a:schemeClr val="accent2"/>
            </a:solidFill>
          </a:ln>
        </p:spPr>
        <p:txBody>
          <a:bodyPr/>
          <a:lstStyle/>
          <a:p>
            <a:pPr eaLnBrk="1" hangingPunct="1">
              <a:lnSpc>
                <a:spcPct val="80000"/>
              </a:lnSpc>
            </a:pPr>
            <a:r>
              <a:rPr lang="ru-RU" sz="1200" b="1" smtClean="0">
                <a:solidFill>
                  <a:srgbClr val="FF0000"/>
                </a:solidFill>
              </a:rPr>
              <a:t>В соответствии с Законом РФ "Об основах государственной службы Российской Федерации"</a:t>
            </a:r>
            <a:r>
              <a:rPr lang="ru-RU" sz="1200" smtClean="0">
                <a:solidFill>
                  <a:srgbClr val="FF0000"/>
                </a:solidFill>
              </a:rPr>
              <a:t> </a:t>
            </a:r>
            <a:r>
              <a:rPr lang="ru-RU" sz="1200" b="1" i="1" smtClean="0">
                <a:solidFill>
                  <a:srgbClr val="FF0000"/>
                </a:solidFill>
              </a:rPr>
              <a:t>государственный служащий имеет право:</a:t>
            </a:r>
            <a:endParaRPr lang="ru-RU" sz="1200" smtClean="0">
              <a:solidFill>
                <a:srgbClr val="FF0000"/>
              </a:solidFill>
            </a:endParaRPr>
          </a:p>
          <a:p>
            <a:pPr eaLnBrk="1" hangingPunct="1">
              <a:lnSpc>
                <a:spcPct val="80000"/>
              </a:lnSpc>
            </a:pPr>
            <a:r>
              <a:rPr lang="ru-RU" sz="1400" b="1" smtClean="0">
                <a:solidFill>
                  <a:srgbClr val="0000FF"/>
                </a:solidFill>
              </a:rPr>
              <a:t>• на ознакомление с документами, определяющими его права и обязанности по занимаемой государственной должности государственной службы, критерии оценки качества работы и условия продвижения по службе, а также на организационно-технические условия, необходимые для исполнения им должностных обязанностей;</a:t>
            </a:r>
          </a:p>
          <a:p>
            <a:pPr eaLnBrk="1" hangingPunct="1">
              <a:lnSpc>
                <a:spcPct val="80000"/>
              </a:lnSpc>
            </a:pPr>
            <a:r>
              <a:rPr lang="ru-RU" sz="1400" b="1" smtClean="0">
                <a:solidFill>
                  <a:srgbClr val="0000FF"/>
                </a:solidFill>
              </a:rPr>
              <a:t>• получение в установленном порядке информации и материалов, необходимых для исполнения должностных обязанностей;</a:t>
            </a:r>
          </a:p>
          <a:p>
            <a:pPr eaLnBrk="1" hangingPunct="1">
              <a:lnSpc>
                <a:spcPct val="80000"/>
              </a:lnSpc>
            </a:pPr>
            <a:r>
              <a:rPr lang="ru-RU" sz="1400" b="1" smtClean="0">
                <a:solidFill>
                  <a:srgbClr val="0000FF"/>
                </a:solidFill>
              </a:rPr>
              <a:t>• посещение в установленном порядке для исполнения должностных обязанностей предприятий, учреждений и организаций независимо от форм собственности;</a:t>
            </a:r>
          </a:p>
          <a:p>
            <a:pPr eaLnBrk="1" hangingPunct="1">
              <a:lnSpc>
                <a:spcPct val="80000"/>
              </a:lnSpc>
            </a:pPr>
            <a:r>
              <a:rPr lang="ru-RU" sz="1400" b="1" smtClean="0">
                <a:solidFill>
                  <a:srgbClr val="0000FF"/>
                </a:solidFill>
              </a:rPr>
              <a:t>• принятие решений и участие в их подготовке в соответствии с должностными обязанностями;</a:t>
            </a:r>
          </a:p>
          <a:p>
            <a:pPr eaLnBrk="1" hangingPunct="1">
              <a:lnSpc>
                <a:spcPct val="80000"/>
              </a:lnSpc>
            </a:pPr>
            <a:r>
              <a:rPr lang="ru-RU" sz="1400" b="1" smtClean="0">
                <a:solidFill>
                  <a:srgbClr val="0000FF"/>
                </a:solidFill>
              </a:rPr>
              <a:t>• участие по своей инициативе в конкурсе на замещение вакантной государственной должности государственной службы;</a:t>
            </a:r>
          </a:p>
          <a:p>
            <a:pPr eaLnBrk="1" hangingPunct="1">
              <a:lnSpc>
                <a:spcPct val="80000"/>
              </a:lnSpc>
            </a:pPr>
            <a:r>
              <a:rPr lang="ru-RU" sz="1400" b="1" smtClean="0">
                <a:solidFill>
                  <a:srgbClr val="0000FF"/>
                </a:solidFill>
              </a:rPr>
              <a:t>• продвижение по службе, увеличение денежного содержания с учетом результатов и стажа его работы, уровня квалификации;</a:t>
            </a:r>
          </a:p>
          <a:p>
            <a:pPr eaLnBrk="1" hangingPunct="1">
              <a:lnSpc>
                <a:spcPct val="80000"/>
              </a:lnSpc>
            </a:pPr>
            <a:r>
              <a:rPr lang="ru-RU" sz="1400" b="1" smtClean="0">
                <a:solidFill>
                  <a:srgbClr val="0000FF"/>
                </a:solidFill>
              </a:rPr>
              <a:t>• ознакомление со всеми материалами своего личного дела, отзывами о своей деятельности и другими документами до внесения их в личное дело, приобщение к личному делу своих объяснений; переподготовку (переквалификацию) и повышение квалификации за счет средств соответствующего бюджета;</a:t>
            </a:r>
          </a:p>
          <a:p>
            <a:pPr eaLnBrk="1" hangingPunct="1">
              <a:lnSpc>
                <a:spcPct val="80000"/>
              </a:lnSpc>
            </a:pPr>
            <a:r>
              <a:rPr lang="ru-RU" sz="1400" b="1" smtClean="0">
                <a:solidFill>
                  <a:srgbClr val="0000FF"/>
                </a:solidFill>
              </a:rPr>
              <a:t>• пенсионное обеспечение с учетом стажа государственной службы; проведение по его требованию служебного расследования для опровержения сведений, порочащих его честь и достоинство; объединение в профессиональные союзы (ассоциации) для защиты своих прав, социально-экономических и профессиональных интересов;</a:t>
            </a:r>
          </a:p>
          <a:p>
            <a:pPr eaLnBrk="1" hangingPunct="1">
              <a:lnSpc>
                <a:spcPct val="80000"/>
              </a:lnSpc>
            </a:pPr>
            <a:r>
              <a:rPr lang="ru-RU" sz="1400" b="1" smtClean="0">
                <a:solidFill>
                  <a:srgbClr val="0000FF"/>
                </a:solidFill>
              </a:rPr>
              <a:t>• внесение предложений по совершенствованию государственной службы в любые инстанции.</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417638"/>
          </a:xfrm>
          <a:solidFill>
            <a:srgbClr val="A1EEFD"/>
          </a:solidFill>
          <a:ln>
            <a:solidFill>
              <a:schemeClr val="accent2"/>
            </a:solidFill>
          </a:ln>
        </p:spPr>
        <p:txBody>
          <a:bodyPr/>
          <a:lstStyle/>
          <a:p>
            <a:pPr eaLnBrk="1" hangingPunct="1"/>
            <a:r>
              <a:rPr lang="ru-RU" sz="2400" b="1" smtClean="0"/>
              <a:t/>
            </a:r>
            <a:br>
              <a:rPr lang="ru-RU" sz="2400" b="1" smtClean="0"/>
            </a:br>
            <a:r>
              <a:rPr lang="ru-RU" sz="2400" b="1" smtClean="0">
                <a:solidFill>
                  <a:srgbClr val="0000FF"/>
                </a:solidFill>
              </a:rPr>
              <a:t>Статьей 10 Закона РФ "Об основах государственной службы Российской Федерации" установлены следующие</a:t>
            </a:r>
            <a:r>
              <a:rPr lang="ru-RU" sz="2400" smtClean="0">
                <a:solidFill>
                  <a:srgbClr val="0000FF"/>
                </a:solidFill>
              </a:rPr>
              <a:t> </a:t>
            </a:r>
            <a:r>
              <a:rPr lang="ru-RU" sz="2400" b="1" i="1" smtClean="0">
                <a:solidFill>
                  <a:srgbClr val="FF0000"/>
                </a:solidFill>
              </a:rPr>
              <a:t>обязанности </a:t>
            </a:r>
            <a:r>
              <a:rPr lang="ru-RU" sz="2400" b="1" i="1" u="sng" smtClean="0">
                <a:solidFill>
                  <a:srgbClr val="FF0000"/>
                </a:solidFill>
              </a:rPr>
              <a:t>государственного служащего</a:t>
            </a:r>
            <a:r>
              <a:rPr lang="ru-RU" sz="2400" b="1" i="1" smtClean="0">
                <a:solidFill>
                  <a:srgbClr val="FF0000"/>
                </a:solidFill>
              </a:rPr>
              <a:t>:</a:t>
            </a:r>
            <a:r>
              <a:rPr lang="ru-RU" sz="4000" smtClean="0">
                <a:solidFill>
                  <a:srgbClr val="FF0000"/>
                </a:solidFill>
              </a:rPr>
              <a:t/>
            </a:r>
            <a:br>
              <a:rPr lang="ru-RU" sz="4000" smtClean="0">
                <a:solidFill>
                  <a:srgbClr val="FF0000"/>
                </a:solidFill>
              </a:rPr>
            </a:br>
            <a:endParaRPr lang="ru-RU" sz="4000" smtClean="0">
              <a:solidFill>
                <a:srgbClr val="FF0000"/>
              </a:solidFill>
            </a:endParaRPr>
          </a:p>
        </p:txBody>
      </p:sp>
      <p:sp>
        <p:nvSpPr>
          <p:cNvPr id="60419" name="Rectangle 3"/>
          <p:cNvSpPr>
            <a:spLocks noGrp="1" noChangeArrowheads="1"/>
          </p:cNvSpPr>
          <p:nvPr>
            <p:ph type="body" idx="1"/>
          </p:nvPr>
        </p:nvSpPr>
        <p:spPr>
          <a:xfrm>
            <a:off x="0" y="1600200"/>
            <a:ext cx="9144000" cy="5257800"/>
          </a:xfrm>
          <a:solidFill>
            <a:srgbClr val="A1EEFD"/>
          </a:solidFill>
          <a:ln>
            <a:solidFill>
              <a:schemeClr val="accent2"/>
            </a:solidFill>
          </a:ln>
        </p:spPr>
        <p:txBody>
          <a:bodyPr/>
          <a:lstStyle/>
          <a:p>
            <a:pPr eaLnBrk="1" hangingPunct="1">
              <a:lnSpc>
                <a:spcPct val="80000"/>
              </a:lnSpc>
              <a:buFontTx/>
              <a:buAutoNum type="arabicPeriod"/>
            </a:pPr>
            <a:r>
              <a:rPr lang="ru-RU" sz="1600" b="1" smtClean="0">
                <a:solidFill>
                  <a:srgbClr val="0000FF"/>
                </a:solidFill>
              </a:rPr>
              <a:t>обеспечивать поддержку конституционного строя и соблюдение Конституции РФ, реализацию федеральных законов и законов субъектов РФ, в том числе регулирующих сферу его полномочий; добросовестно исполнять должностные обязанности;</a:t>
            </a:r>
          </a:p>
          <a:p>
            <a:pPr eaLnBrk="1" hangingPunct="1">
              <a:lnSpc>
                <a:spcPct val="80000"/>
              </a:lnSpc>
              <a:buFontTx/>
              <a:buAutoNum type="arabicPeriod"/>
            </a:pPr>
            <a:r>
              <a:rPr lang="ru-RU" sz="1600" b="1" smtClean="0">
                <a:solidFill>
                  <a:srgbClr val="0000FF"/>
                </a:solidFill>
              </a:rPr>
              <a:t>обеспечивать соблюдение и защиту прав и законных интересов граждан;</a:t>
            </a:r>
          </a:p>
          <a:p>
            <a:pPr eaLnBrk="1" hangingPunct="1">
              <a:lnSpc>
                <a:spcPct val="80000"/>
              </a:lnSpc>
              <a:buFontTx/>
              <a:buAutoNum type="arabicPeriod"/>
            </a:pPr>
            <a:r>
              <a:rPr lang="ru-RU" sz="1600" b="1" smtClean="0">
                <a:solidFill>
                  <a:srgbClr val="0000FF"/>
                </a:solidFill>
              </a:rPr>
              <a:t>исполнять приказы, распоряжения, указания вышестоящих в порядке подчиненности руководителей, отданные в пределах их должностных полномочий, за исключением незаконных;</a:t>
            </a:r>
          </a:p>
          <a:p>
            <a:pPr eaLnBrk="1" hangingPunct="1">
              <a:lnSpc>
                <a:spcPct val="80000"/>
              </a:lnSpc>
              <a:buFontTx/>
              <a:buAutoNum type="arabicPeriod"/>
            </a:pPr>
            <a:r>
              <a:rPr lang="ru-RU" sz="1600" b="1" smtClean="0">
                <a:solidFill>
                  <a:srgbClr val="0000FF"/>
                </a:solidFill>
              </a:rPr>
              <a:t>в пределах своих должностных обязанностей своевременно рассматривать обращения граждан и общественных объединений, а также предприятий, учреждений и организаций, государственных органов и органов местного самоуправления и принимать по ним решения в лорядке, установленном федеральными законами и законами субъектов Российской Федерации;</a:t>
            </a:r>
          </a:p>
          <a:p>
            <a:pPr eaLnBrk="1" hangingPunct="1">
              <a:lnSpc>
                <a:spcPct val="80000"/>
              </a:lnSpc>
              <a:buFontTx/>
              <a:buAutoNum type="arabicPeriod"/>
            </a:pPr>
            <a:r>
              <a:rPr lang="ru-RU" sz="1600" b="1" smtClean="0">
                <a:solidFill>
                  <a:srgbClr val="0000FF"/>
                </a:solidFill>
              </a:rPr>
              <a:t>соблюдать установленные в государственном органе правила внутреннего трудового распорядка, должностные инструкции, порядок работы со служебной информацией;</a:t>
            </a:r>
          </a:p>
          <a:p>
            <a:pPr eaLnBrk="1" hangingPunct="1">
              <a:lnSpc>
                <a:spcPct val="80000"/>
              </a:lnSpc>
              <a:buFontTx/>
              <a:buAutoNum type="arabicPeriod"/>
            </a:pPr>
            <a:r>
              <a:rPr lang="ru-RU" sz="1600" b="1" smtClean="0">
                <a:solidFill>
                  <a:srgbClr val="0000FF"/>
                </a:solidFill>
              </a:rPr>
              <a:t>поддерживать уровень квалификации, достаточный для исполнения своих должностных обязанностей;</a:t>
            </a:r>
          </a:p>
          <a:p>
            <a:pPr eaLnBrk="1" hangingPunct="1">
              <a:lnSpc>
                <a:spcPct val="80000"/>
              </a:lnSpc>
              <a:buFontTx/>
              <a:buAutoNum type="arabicPeriod"/>
            </a:pPr>
            <a:r>
              <a:rPr lang="ru-RU" sz="1600" b="1" smtClean="0">
                <a:solidFill>
                  <a:srgbClr val="0000FF"/>
                </a:solidFill>
              </a:rPr>
              <a:t>хранить государственную и иную охраняемую законом тайну, а также не разглашать ставшие ему известными в связи с исполнением должностных обязанностей сведения, затрагивающие частную жизнь, честь и достоинство граждан.</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260350"/>
            <a:ext cx="8229600" cy="1143000"/>
          </a:xfrm>
          <a:solidFill>
            <a:srgbClr val="A1EEFD"/>
          </a:solidFill>
          <a:ln>
            <a:solidFill>
              <a:schemeClr val="accent2"/>
            </a:solidFill>
          </a:ln>
        </p:spPr>
        <p:txBody>
          <a:bodyPr/>
          <a:lstStyle/>
          <a:p>
            <a:pPr eaLnBrk="1" hangingPunct="1"/>
            <a:r>
              <a:rPr lang="ru-RU" sz="2400" b="1" smtClean="0">
                <a:solidFill>
                  <a:srgbClr val="FF0000"/>
                </a:solidFill>
              </a:rPr>
              <a:t>Ответственность государственных служащих</a:t>
            </a:r>
            <a:br>
              <a:rPr lang="ru-RU" sz="2400" b="1" smtClean="0">
                <a:solidFill>
                  <a:srgbClr val="FF0000"/>
                </a:solidFill>
              </a:rPr>
            </a:br>
            <a:r>
              <a:rPr lang="ru-RU" sz="2400" b="1" smtClean="0">
                <a:solidFill>
                  <a:srgbClr val="FF0000"/>
                </a:solidFill>
              </a:rPr>
              <a:t>- Дисциплинарная</a:t>
            </a:r>
            <a:r>
              <a:rPr lang="ru-RU" sz="2400" b="1" smtClean="0">
                <a:solidFill>
                  <a:srgbClr val="0000FF"/>
                </a:solidFill>
              </a:rPr>
              <a:t> ответственность государственных служащих</a:t>
            </a:r>
          </a:p>
        </p:txBody>
      </p:sp>
      <p:sp>
        <p:nvSpPr>
          <p:cNvPr id="61443" name="Rectangle 3"/>
          <p:cNvSpPr>
            <a:spLocks noGrp="1" noChangeArrowheads="1"/>
          </p:cNvSpPr>
          <p:nvPr>
            <p:ph type="body" idx="1"/>
          </p:nvPr>
        </p:nvSpPr>
        <p:spPr>
          <a:xfrm>
            <a:off x="179388" y="1600200"/>
            <a:ext cx="8964612" cy="4997450"/>
          </a:xfrm>
          <a:solidFill>
            <a:srgbClr val="A1EEFD"/>
          </a:solidFill>
          <a:ln>
            <a:solidFill>
              <a:schemeClr val="accent2"/>
            </a:solidFill>
          </a:ln>
        </p:spPr>
        <p:txBody>
          <a:bodyPr/>
          <a:lstStyle/>
          <a:p>
            <a:pPr marL="457200" indent="-457200" eaLnBrk="1" hangingPunct="1">
              <a:lnSpc>
                <a:spcPct val="80000"/>
              </a:lnSpc>
            </a:pPr>
            <a:r>
              <a:rPr lang="ru-RU" sz="2800" b="1" i="1" smtClean="0">
                <a:solidFill>
                  <a:srgbClr val="0000FF"/>
                </a:solidFill>
              </a:rPr>
              <a:t>Дисциплинарная ответственность характеризуется </a:t>
            </a:r>
            <a:r>
              <a:rPr lang="ru-RU" sz="2800" b="1" i="1" smtClean="0">
                <a:solidFill>
                  <a:srgbClr val="FF0000"/>
                </a:solidFill>
              </a:rPr>
              <a:t>следующими признаками:</a:t>
            </a:r>
            <a:endParaRPr lang="ru-RU" sz="2800" smtClean="0">
              <a:solidFill>
                <a:srgbClr val="0000FF"/>
              </a:solidFill>
            </a:endParaRPr>
          </a:p>
          <a:p>
            <a:pPr marL="457200" indent="-457200" eaLnBrk="1" hangingPunct="1">
              <a:lnSpc>
                <a:spcPct val="80000"/>
              </a:lnSpc>
              <a:buFontTx/>
              <a:buAutoNum type="arabicPeriod"/>
            </a:pPr>
            <a:r>
              <a:rPr lang="ru-RU" sz="2400" b="1" smtClean="0">
                <a:solidFill>
                  <a:srgbClr val="0000FF"/>
                </a:solidFill>
              </a:rPr>
              <a:t>• </a:t>
            </a:r>
            <a:r>
              <a:rPr lang="ru-RU" sz="2800" b="1" smtClean="0">
                <a:solidFill>
                  <a:srgbClr val="0000FF"/>
                </a:solidFill>
              </a:rPr>
              <a:t>основанием ее наступления является дисциплинарный проступок;</a:t>
            </a:r>
          </a:p>
          <a:p>
            <a:pPr marL="457200" indent="-457200" eaLnBrk="1" hangingPunct="1">
              <a:lnSpc>
                <a:spcPct val="80000"/>
              </a:lnSpc>
              <a:buFontTx/>
              <a:buAutoNum type="arabicPeriod"/>
            </a:pPr>
            <a:r>
              <a:rPr lang="ru-RU" sz="2800" b="1" smtClean="0">
                <a:solidFill>
                  <a:srgbClr val="0000FF"/>
                </a:solidFill>
              </a:rPr>
              <a:t>• за такой проступок предусмотрены дисциплинарные взыскания;</a:t>
            </a:r>
          </a:p>
          <a:p>
            <a:pPr marL="457200" indent="-457200" eaLnBrk="1" hangingPunct="1">
              <a:lnSpc>
                <a:spcPct val="80000"/>
              </a:lnSpc>
              <a:buFontTx/>
              <a:buAutoNum type="arabicPeriod"/>
            </a:pPr>
            <a:r>
              <a:rPr lang="ru-RU" sz="2800" b="1" smtClean="0">
                <a:solidFill>
                  <a:srgbClr val="0000FF"/>
                </a:solidFill>
              </a:rPr>
              <a:t>• дисциплинарные взыскания применяются в порядке подчиненности уполномоченными органами (должностными лицами);</a:t>
            </a:r>
          </a:p>
          <a:p>
            <a:pPr marL="457200" indent="-457200" eaLnBrk="1" hangingPunct="1">
              <a:lnSpc>
                <a:spcPct val="80000"/>
              </a:lnSpc>
              <a:buFontTx/>
              <a:buAutoNum type="arabicPeriod"/>
            </a:pPr>
            <a:r>
              <a:rPr lang="ru-RU" sz="2800" b="1" smtClean="0">
                <a:solidFill>
                  <a:srgbClr val="0000FF"/>
                </a:solidFill>
              </a:rPr>
              <a:t>• пределы дисциплинарной власти уполномоченных органов (должностных лиц) определяются правом.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50900"/>
          </a:xfrm>
          <a:solidFill>
            <a:srgbClr val="A1EEFD"/>
          </a:solidFill>
          <a:ln>
            <a:solidFill>
              <a:schemeClr val="accent2"/>
            </a:solidFill>
          </a:ln>
        </p:spPr>
        <p:txBody>
          <a:bodyPr/>
          <a:lstStyle/>
          <a:p>
            <a:pPr eaLnBrk="1" hangingPunct="1"/>
            <a:r>
              <a:rPr lang="ru-RU" sz="3600" b="1" i="1" smtClean="0">
                <a:solidFill>
                  <a:srgbClr val="FF0000"/>
                </a:solidFill>
              </a:rPr>
              <a:t>Элементы правосубъектности:</a:t>
            </a:r>
            <a:endParaRPr lang="ru-RU" sz="3600" b="1" smtClean="0">
              <a:solidFill>
                <a:srgbClr val="FF0000"/>
              </a:solidFill>
            </a:endParaRPr>
          </a:p>
        </p:txBody>
      </p:sp>
      <p:sp>
        <p:nvSpPr>
          <p:cNvPr id="7171" name="Rectangle 3"/>
          <p:cNvSpPr>
            <a:spLocks noGrp="1" noChangeArrowheads="1"/>
          </p:cNvSpPr>
          <p:nvPr>
            <p:ph type="body" idx="1"/>
          </p:nvPr>
        </p:nvSpPr>
        <p:spPr>
          <a:xfrm>
            <a:off x="457200" y="1268413"/>
            <a:ext cx="8229600" cy="5400675"/>
          </a:xfrm>
          <a:solidFill>
            <a:srgbClr val="FFFF99"/>
          </a:solidFill>
          <a:ln>
            <a:solidFill>
              <a:schemeClr val="accent2"/>
            </a:solidFill>
          </a:ln>
        </p:spPr>
        <p:txBody>
          <a:bodyPr/>
          <a:lstStyle/>
          <a:p>
            <a:pPr eaLnBrk="1" hangingPunct="1">
              <a:lnSpc>
                <a:spcPct val="90000"/>
              </a:lnSpc>
            </a:pPr>
            <a:r>
              <a:rPr lang="ru-RU" sz="2800" b="1" i="1" smtClean="0">
                <a:solidFill>
                  <a:srgbClr val="FF0000"/>
                </a:solidFill>
              </a:rPr>
              <a:t>административная правоспособность</a:t>
            </a:r>
            <a:r>
              <a:rPr lang="ru-RU" sz="2400" b="1" i="1" smtClean="0">
                <a:solidFill>
                  <a:srgbClr val="FF0000"/>
                </a:solidFill>
              </a:rPr>
              <a:t> –</a:t>
            </a:r>
            <a:r>
              <a:rPr lang="ru-RU" sz="2400" b="1" i="1" smtClean="0">
                <a:solidFill>
                  <a:srgbClr val="0000FF"/>
                </a:solidFill>
              </a:rPr>
              <a:t> это потенциальная </a:t>
            </a:r>
            <a:r>
              <a:rPr lang="ru-RU" sz="2400" b="1" smtClean="0">
                <a:solidFill>
                  <a:srgbClr val="0000FF"/>
                </a:solidFill>
              </a:rPr>
              <a:t>способность гражданина обладать определенными правами, предусмотренными нормами административного права, и выполнять возложенные на него обязанност в сфере государственного управления (как бы «статическая» категория)</a:t>
            </a:r>
          </a:p>
          <a:p>
            <a:pPr eaLnBrk="1" hangingPunct="1">
              <a:lnSpc>
                <a:spcPct val="90000"/>
              </a:lnSpc>
            </a:pPr>
            <a:r>
              <a:rPr lang="ru-RU" sz="2800" b="1" i="1" smtClean="0">
                <a:solidFill>
                  <a:srgbClr val="FF0000"/>
                </a:solidFill>
              </a:rPr>
              <a:t>административная дееспособность</a:t>
            </a:r>
            <a:r>
              <a:rPr lang="ru-RU" sz="2400" b="1" i="1" smtClean="0">
                <a:solidFill>
                  <a:srgbClr val="0000FF"/>
                </a:solidFill>
              </a:rPr>
              <a:t> - </a:t>
            </a:r>
            <a:r>
              <a:rPr lang="ru-RU" sz="2400" b="1" smtClean="0">
                <a:solidFill>
                  <a:srgbClr val="0000FF"/>
                </a:solidFill>
              </a:rPr>
              <a:t>способность гражданина своими действиями приобретать, а также осуществлять права и обязанности, предусмотренные нормами административного права, и нести ответственность в соответствии с административно-правовыми нормами (это «динамическая» категория).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ru-RU" sz="2400" b="1" i="1" smtClean="0">
                <a:solidFill>
                  <a:srgbClr val="FF0000"/>
                </a:solidFill>
              </a:rPr>
              <a:t>Дисциплинарный проступок</a:t>
            </a:r>
            <a:r>
              <a:rPr lang="ru-RU" sz="2400" b="1" i="1" smtClean="0"/>
              <a:t> </a:t>
            </a:r>
            <a:r>
              <a:rPr lang="ru-RU" sz="2400" b="1" smtClean="0"/>
              <a:t>образует </a:t>
            </a:r>
            <a:r>
              <a:rPr lang="ru-RU" sz="2400" b="1" smtClean="0">
                <a:solidFill>
                  <a:srgbClr val="FF0000"/>
                </a:solidFill>
              </a:rPr>
              <a:t>противоправное, виновное</a:t>
            </a:r>
            <a:r>
              <a:rPr lang="ru-RU" sz="2400" b="1" smtClean="0"/>
              <a:t> нарушение дисциплины, не влекущее уголовной ответственности.</a:t>
            </a:r>
          </a:p>
        </p:txBody>
      </p:sp>
      <p:sp>
        <p:nvSpPr>
          <p:cNvPr id="62467" name="Rectangle 3"/>
          <p:cNvSpPr>
            <a:spLocks noGrp="1" noChangeArrowheads="1"/>
          </p:cNvSpPr>
          <p:nvPr>
            <p:ph type="body" idx="1"/>
          </p:nvPr>
        </p:nvSpPr>
        <p:spPr>
          <a:solidFill>
            <a:srgbClr val="A1EEFD"/>
          </a:solidFill>
          <a:ln>
            <a:solidFill>
              <a:schemeClr val="accent2"/>
            </a:solidFill>
          </a:ln>
        </p:spPr>
        <p:txBody>
          <a:bodyPr/>
          <a:lstStyle/>
          <a:p>
            <a:pPr marL="609600" indent="-609600" eaLnBrk="1" hangingPunct="1"/>
            <a:r>
              <a:rPr lang="ru-RU" b="1" smtClean="0">
                <a:solidFill>
                  <a:srgbClr val="0000FF"/>
                </a:solidFill>
              </a:rPr>
              <a:t>При наложении дисциплинарного взыскания </a:t>
            </a:r>
            <a:r>
              <a:rPr lang="ru-RU" b="1" smtClean="0">
                <a:solidFill>
                  <a:srgbClr val="FF0000"/>
                </a:solidFill>
              </a:rPr>
              <a:t>учитываются:</a:t>
            </a:r>
            <a:endParaRPr lang="ru-RU" smtClean="0">
              <a:solidFill>
                <a:srgbClr val="FF0000"/>
              </a:solidFill>
            </a:endParaRPr>
          </a:p>
          <a:p>
            <a:pPr marL="609600" indent="-609600" eaLnBrk="1" hangingPunct="1">
              <a:buFontTx/>
              <a:buAutoNum type="arabicPeriod"/>
            </a:pPr>
            <a:r>
              <a:rPr lang="ru-RU" b="1" smtClean="0">
                <a:solidFill>
                  <a:srgbClr val="0000FF"/>
                </a:solidFill>
              </a:rPr>
              <a:t>•</a:t>
            </a:r>
            <a:r>
              <a:rPr lang="ru-RU" smtClean="0"/>
              <a:t> </a:t>
            </a:r>
            <a:r>
              <a:rPr lang="ru-RU" b="1" smtClean="0">
                <a:solidFill>
                  <a:srgbClr val="0000FF"/>
                </a:solidFill>
              </a:rPr>
              <a:t>тяжесть совершенного проступка;</a:t>
            </a:r>
          </a:p>
          <a:p>
            <a:pPr marL="609600" indent="-609600" eaLnBrk="1" hangingPunct="1">
              <a:buFontTx/>
              <a:buAutoNum type="arabicPeriod"/>
            </a:pPr>
            <a:r>
              <a:rPr lang="ru-RU" b="1" smtClean="0">
                <a:solidFill>
                  <a:srgbClr val="0000FF"/>
                </a:solidFill>
              </a:rPr>
              <a:t>• обстоятельства, при которых он совершен;</a:t>
            </a:r>
          </a:p>
          <a:p>
            <a:pPr marL="609600" indent="-609600" eaLnBrk="1" hangingPunct="1">
              <a:buFontTx/>
              <a:buAutoNum type="arabicPeriod"/>
            </a:pPr>
            <a:r>
              <a:rPr lang="ru-RU" b="1" smtClean="0">
                <a:solidFill>
                  <a:srgbClr val="0000FF"/>
                </a:solidFill>
              </a:rPr>
              <a:t>• исполнение обязанностей на протяжении всей службы и поведение служащего.</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1400" b="1" smtClean="0">
                <a:solidFill>
                  <a:srgbClr val="0000FF"/>
                </a:solidFill>
              </a:rPr>
              <a:t>За неисполнение или ненадлежащее исполнение государственным служащим возложенных на него обязанностей (должностной проступок) органом или руководителем, имеющими право назначать государственного служащего на государственную должность государственной службы, на государственного служащего могут налагаться следующие </a:t>
            </a:r>
            <a:r>
              <a:rPr lang="ru-RU" sz="1400" b="1" i="1" smtClean="0">
                <a:solidFill>
                  <a:srgbClr val="FF0000"/>
                </a:solidFill>
              </a:rPr>
              <a:t>дициплинарные взыскания:</a:t>
            </a:r>
            <a:r>
              <a:rPr lang="ru-RU" sz="1400" b="1" smtClean="0">
                <a:solidFill>
                  <a:srgbClr val="FF0000"/>
                </a:solidFill>
              </a:rPr>
              <a:t/>
            </a:r>
            <a:br>
              <a:rPr lang="ru-RU" sz="1400" b="1" smtClean="0">
                <a:solidFill>
                  <a:srgbClr val="FF0000"/>
                </a:solidFill>
              </a:rPr>
            </a:br>
            <a:endParaRPr lang="ru-RU" sz="1400" b="1" smtClean="0">
              <a:solidFill>
                <a:srgbClr val="FF0000"/>
              </a:solidFill>
            </a:endParaRPr>
          </a:p>
        </p:txBody>
      </p:sp>
      <p:sp>
        <p:nvSpPr>
          <p:cNvPr id="63491" name="Rectangle 3"/>
          <p:cNvSpPr>
            <a:spLocks noGrp="1" noChangeArrowheads="1"/>
          </p:cNvSpPr>
          <p:nvPr>
            <p:ph type="body" idx="1"/>
          </p:nvPr>
        </p:nvSpPr>
        <p:spPr>
          <a:solidFill>
            <a:srgbClr val="A1EEFD"/>
          </a:solidFill>
          <a:ln>
            <a:solidFill>
              <a:schemeClr val="accent2"/>
            </a:solidFill>
          </a:ln>
        </p:spPr>
        <p:txBody>
          <a:bodyPr/>
          <a:lstStyle/>
          <a:p>
            <a:pPr marL="609600" indent="-609600" eaLnBrk="1" hangingPunct="1">
              <a:buFontTx/>
              <a:buAutoNum type="arabicPeriod"/>
            </a:pPr>
            <a:r>
              <a:rPr lang="ru-RU" b="1" smtClean="0">
                <a:solidFill>
                  <a:srgbClr val="0000FF"/>
                </a:solidFill>
              </a:rPr>
              <a:t>•	замечание;</a:t>
            </a:r>
          </a:p>
          <a:p>
            <a:pPr marL="609600" indent="-609600" eaLnBrk="1" hangingPunct="1">
              <a:buFontTx/>
              <a:buAutoNum type="arabicPeriod"/>
            </a:pPr>
            <a:r>
              <a:rPr lang="ru-RU" b="1" smtClean="0">
                <a:solidFill>
                  <a:srgbClr val="0000FF"/>
                </a:solidFill>
              </a:rPr>
              <a:t>•	выговор;</a:t>
            </a:r>
          </a:p>
          <a:p>
            <a:pPr marL="609600" indent="-609600" eaLnBrk="1" hangingPunct="1">
              <a:buFontTx/>
              <a:buAutoNum type="arabicPeriod"/>
            </a:pPr>
            <a:r>
              <a:rPr lang="ru-RU" b="1" smtClean="0">
                <a:solidFill>
                  <a:srgbClr val="0000FF"/>
                </a:solidFill>
              </a:rPr>
              <a:t>•	строгий выговор;</a:t>
            </a:r>
          </a:p>
          <a:p>
            <a:pPr marL="609600" indent="-609600" eaLnBrk="1" hangingPunct="1">
              <a:buFontTx/>
              <a:buAutoNum type="arabicPeriod"/>
            </a:pPr>
            <a:r>
              <a:rPr lang="ru-RU" b="1" smtClean="0">
                <a:solidFill>
                  <a:srgbClr val="0000FF"/>
                </a:solidFill>
              </a:rPr>
              <a:t>•	предупреждение о неполном служебном соответствии;</a:t>
            </a:r>
          </a:p>
          <a:p>
            <a:pPr marL="609600" indent="-609600" eaLnBrk="1" hangingPunct="1">
              <a:buFontTx/>
              <a:buAutoNum type="arabicPeriod"/>
            </a:pPr>
            <a:r>
              <a:rPr lang="ru-RU" b="1" smtClean="0">
                <a:solidFill>
                  <a:srgbClr val="0000FF"/>
                </a:solidFill>
              </a:rPr>
              <a:t>•	увольнение.</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457200" y="260350"/>
            <a:ext cx="8229600" cy="5865813"/>
          </a:xfrm>
          <a:solidFill>
            <a:srgbClr val="A1EEFD"/>
          </a:solidFill>
          <a:ln>
            <a:solidFill>
              <a:schemeClr val="accent2"/>
            </a:solidFill>
          </a:ln>
        </p:spPr>
        <p:txBody>
          <a:bodyPr/>
          <a:lstStyle/>
          <a:p>
            <a:pPr eaLnBrk="1" hangingPunct="1">
              <a:lnSpc>
                <a:spcPct val="90000"/>
              </a:lnSpc>
            </a:pPr>
            <a:r>
              <a:rPr lang="ru-RU" sz="2400" b="1" u="sng" smtClean="0">
                <a:solidFill>
                  <a:srgbClr val="0000FF"/>
                </a:solidFill>
              </a:rPr>
              <a:t>Государственный служащий</a:t>
            </a:r>
            <a:r>
              <a:rPr lang="ru-RU" sz="2400" b="1" smtClean="0">
                <a:solidFill>
                  <a:srgbClr val="0000FF"/>
                </a:solidFill>
              </a:rPr>
              <a:t>, допустивший должностной проступок, </a:t>
            </a:r>
            <a:r>
              <a:rPr lang="ru-RU" sz="2400" b="1" u="sng" smtClean="0">
                <a:solidFill>
                  <a:srgbClr val="0000FF"/>
                </a:solidFill>
              </a:rPr>
              <a:t>может быть временно</a:t>
            </a:r>
            <a:r>
              <a:rPr lang="ru-RU" sz="2400" b="1" smtClean="0">
                <a:solidFill>
                  <a:srgbClr val="0000FF"/>
                </a:solidFill>
              </a:rPr>
              <a:t> (но не более чем на месяц), до решения вопроса о его дисциплинарной ответственности, </a:t>
            </a:r>
            <a:r>
              <a:rPr lang="ru-RU" sz="2400" b="1" u="sng" smtClean="0">
                <a:solidFill>
                  <a:srgbClr val="0000FF"/>
                </a:solidFill>
              </a:rPr>
              <a:t>отстранен от исполнения должностных обязанностей с сохранением денежного содержания</a:t>
            </a:r>
            <a:r>
              <a:rPr lang="ru-RU" sz="2400" b="1" smtClean="0">
                <a:solidFill>
                  <a:srgbClr val="0000FF"/>
                </a:solidFill>
              </a:rPr>
              <a:t>. </a:t>
            </a:r>
            <a:r>
              <a:rPr lang="ru-RU" sz="2400" b="1" smtClean="0">
                <a:solidFill>
                  <a:srgbClr val="FF0000"/>
                </a:solidFill>
              </a:rPr>
              <a:t>Отстранение государственного служащего от исполнения должностных обязанностей в этом случае производится распоряжением руководителя.</a:t>
            </a:r>
          </a:p>
          <a:p>
            <a:pPr eaLnBrk="1" hangingPunct="1">
              <a:lnSpc>
                <a:spcPct val="90000"/>
              </a:lnSpc>
            </a:pPr>
            <a:r>
              <a:rPr lang="ru-RU" sz="2400" b="1" smtClean="0">
                <a:solidFill>
                  <a:srgbClr val="0000FF"/>
                </a:solidFill>
              </a:rPr>
              <a:t>Дисциплинарное взыскание налагается </a:t>
            </a:r>
            <a:r>
              <a:rPr lang="ru-RU" sz="2400" b="1" u="sng" smtClean="0">
                <a:solidFill>
                  <a:srgbClr val="0000FF"/>
                </a:solidFill>
              </a:rPr>
              <a:t>приказом компетентного органа или решением коллегии</a:t>
            </a:r>
            <a:r>
              <a:rPr lang="ru-RU" sz="2400" b="1" smtClean="0">
                <a:solidFill>
                  <a:srgbClr val="0000FF"/>
                </a:solidFill>
              </a:rPr>
              <a:t>. Приказ или решение о наложении дисциплинарного взыскания объявляется виновному под расписку и вступает в силу немедленно.</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288" y="274638"/>
            <a:ext cx="8291512" cy="1858962"/>
          </a:xfrm>
        </p:spPr>
        <p:txBody>
          <a:bodyPr/>
          <a:lstStyle/>
          <a:p>
            <a:pPr eaLnBrk="1" hangingPunct="1"/>
            <a:r>
              <a:rPr lang="ru-RU" sz="2800" b="1" smtClean="0"/>
              <a:t>Государственный служащий вправе обжаловать наложенное на него дисциплинарное взыскание в порядке, установленном законодательством.</a:t>
            </a:r>
          </a:p>
        </p:txBody>
      </p:sp>
      <p:sp>
        <p:nvSpPr>
          <p:cNvPr id="65539" name="Rectangle 3"/>
          <p:cNvSpPr>
            <a:spLocks noGrp="1" noChangeArrowheads="1"/>
          </p:cNvSpPr>
          <p:nvPr>
            <p:ph type="body" idx="1"/>
          </p:nvPr>
        </p:nvSpPr>
        <p:spPr>
          <a:xfrm>
            <a:off x="539750" y="2133600"/>
            <a:ext cx="8147050" cy="4535488"/>
          </a:xfrm>
          <a:solidFill>
            <a:srgbClr val="A1EEFD"/>
          </a:solidFill>
          <a:ln>
            <a:solidFill>
              <a:schemeClr val="accent2"/>
            </a:solidFill>
          </a:ln>
        </p:spPr>
        <p:txBody>
          <a:bodyPr/>
          <a:lstStyle/>
          <a:p>
            <a:pPr marL="609600" indent="-609600" eaLnBrk="1" hangingPunct="1"/>
            <a:endParaRPr lang="ru-RU" sz="2800" b="1" smtClean="0"/>
          </a:p>
          <a:p>
            <a:pPr marL="609600" indent="-609600" eaLnBrk="1" hangingPunct="1"/>
            <a:r>
              <a:rPr lang="ru-RU" sz="2800" b="1" smtClean="0">
                <a:solidFill>
                  <a:srgbClr val="0000FF"/>
                </a:solidFill>
              </a:rPr>
              <a:t>Дисциплинарное взыскание считается снятым при наличии следующих условий:</a:t>
            </a:r>
            <a:endParaRPr lang="ru-RU" sz="2800" smtClean="0">
              <a:solidFill>
                <a:srgbClr val="0000FF"/>
              </a:solidFill>
            </a:endParaRPr>
          </a:p>
          <a:p>
            <a:pPr marL="609600" indent="-609600" eaLnBrk="1" hangingPunct="1">
              <a:buFontTx/>
              <a:buAutoNum type="arabicPeriod"/>
            </a:pPr>
            <a:r>
              <a:rPr lang="ru-RU" sz="2800" b="1" smtClean="0">
                <a:solidFill>
                  <a:srgbClr val="0000FF"/>
                </a:solidFill>
              </a:rPr>
              <a:t>• истек годичный срок давности;</a:t>
            </a:r>
          </a:p>
          <a:p>
            <a:pPr marL="609600" indent="-609600" eaLnBrk="1" hangingPunct="1">
              <a:buFontTx/>
              <a:buAutoNum type="arabicPeriod"/>
            </a:pPr>
            <a:r>
              <a:rPr lang="ru-RU" sz="2800" b="1" smtClean="0">
                <a:solidFill>
                  <a:srgbClr val="0000FF"/>
                </a:solidFill>
              </a:rPr>
              <a:t>• лицо не было повторно привлечено к дисциплинарной ответственности;</a:t>
            </a:r>
          </a:p>
          <a:p>
            <a:pPr marL="609600" indent="-609600" eaLnBrk="1" hangingPunct="1">
              <a:buFontTx/>
              <a:buAutoNum type="arabicPeriod"/>
            </a:pPr>
            <a:r>
              <a:rPr lang="ru-RU" sz="2800" b="1" smtClean="0">
                <a:solidFill>
                  <a:srgbClr val="0000FF"/>
                </a:solidFill>
              </a:rPr>
              <a:t>• издан приказ о снятии дисциплинарного взыскания.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A1EEFD"/>
          </a:solidFill>
          <a:ln>
            <a:solidFill>
              <a:schemeClr val="accent2"/>
            </a:solidFill>
          </a:ln>
        </p:spPr>
        <p:txBody>
          <a:bodyPr/>
          <a:lstStyle/>
          <a:p>
            <a:pPr eaLnBrk="1" hangingPunct="1"/>
            <a:r>
              <a:rPr lang="ru-RU" sz="2800" b="1" i="1" smtClean="0">
                <a:solidFill>
                  <a:srgbClr val="0000CC"/>
                </a:solidFill>
              </a:rPr>
              <a:t>В зависимости</a:t>
            </a:r>
            <a:r>
              <a:rPr lang="ru-RU" sz="2800" b="1" i="1" smtClean="0">
                <a:solidFill>
                  <a:srgbClr val="0000FF"/>
                </a:solidFill>
              </a:rPr>
              <a:t> </a:t>
            </a:r>
            <a:r>
              <a:rPr lang="ru-RU" sz="2800" b="1" i="1" smtClean="0">
                <a:solidFill>
                  <a:srgbClr val="FF0000"/>
                </a:solidFill>
              </a:rPr>
              <a:t>от механизма реализации </a:t>
            </a:r>
            <a:r>
              <a:rPr lang="ru-RU" sz="2800" b="1" smtClean="0">
                <a:solidFill>
                  <a:srgbClr val="0000CC"/>
                </a:solidFill>
              </a:rPr>
              <a:t>права граждан подразделяются:</a:t>
            </a:r>
          </a:p>
        </p:txBody>
      </p:sp>
      <p:sp>
        <p:nvSpPr>
          <p:cNvPr id="8195" name="Rectangle 3"/>
          <p:cNvSpPr>
            <a:spLocks noGrp="1" noChangeArrowheads="1"/>
          </p:cNvSpPr>
          <p:nvPr>
            <p:ph type="body" idx="1"/>
          </p:nvPr>
        </p:nvSpPr>
        <p:spPr>
          <a:solidFill>
            <a:srgbClr val="FFFF99"/>
          </a:solidFill>
          <a:ln>
            <a:solidFill>
              <a:schemeClr val="accent2"/>
            </a:solidFill>
          </a:ln>
        </p:spPr>
        <p:txBody>
          <a:bodyPr/>
          <a:lstStyle/>
          <a:p>
            <a:pPr marL="609600" indent="-609600" eaLnBrk="1" hangingPunct="1">
              <a:lnSpc>
                <a:spcPct val="90000"/>
              </a:lnSpc>
              <a:buFontTx/>
              <a:buAutoNum type="arabicPeriod"/>
            </a:pPr>
            <a:r>
              <a:rPr lang="ru-RU" sz="2400" b="1" smtClean="0">
                <a:solidFill>
                  <a:srgbClr val="FF0000"/>
                </a:solidFill>
              </a:rPr>
              <a:t>на </a:t>
            </a:r>
            <a:r>
              <a:rPr lang="ru-RU" sz="2400" b="1" i="1" smtClean="0">
                <a:solidFill>
                  <a:srgbClr val="FF0000"/>
                </a:solidFill>
              </a:rPr>
              <a:t>абсолютные (безусловные) права</a:t>
            </a:r>
            <a:r>
              <a:rPr lang="ru-RU" sz="2400" b="1" i="1" smtClean="0">
                <a:solidFill>
                  <a:srgbClr val="0000FF"/>
                </a:solidFill>
              </a:rPr>
              <a:t> - </a:t>
            </a:r>
            <a:r>
              <a:rPr lang="ru-RU" sz="2400" b="1" smtClean="0">
                <a:solidFill>
                  <a:srgbClr val="0000FF"/>
                </a:solidFill>
              </a:rPr>
              <a:t>права, которыми лица пользуются по своему усмотрению, а субъекты власти обязаны создавать условия и не мешать их реализации, защищать их (право на административную жалобу, трудоустройство и т. п.);</a:t>
            </a:r>
          </a:p>
          <a:p>
            <a:pPr marL="609600" indent="-609600" eaLnBrk="1" hangingPunct="1">
              <a:lnSpc>
                <a:spcPct val="90000"/>
              </a:lnSpc>
              <a:buFontTx/>
              <a:buAutoNum type="arabicPeriod"/>
            </a:pPr>
            <a:r>
              <a:rPr lang="ru-RU" sz="2400" b="1" i="1" smtClean="0">
                <a:solidFill>
                  <a:srgbClr val="FF0000"/>
                </a:solidFill>
              </a:rPr>
              <a:t>относительные права</a:t>
            </a:r>
            <a:r>
              <a:rPr lang="ru-RU" sz="2400" b="1" i="1" smtClean="0">
                <a:solidFill>
                  <a:srgbClr val="0000FF"/>
                </a:solidFill>
              </a:rPr>
              <a:t> - </a:t>
            </a:r>
            <a:r>
              <a:rPr lang="ru-RU" sz="2400" b="1" smtClean="0">
                <a:solidFill>
                  <a:srgbClr val="0000FF"/>
                </a:solidFill>
              </a:rPr>
              <a:t>права, для реализации которых нужен акт государственного органа (приказ о назначении на, должность, лицензия на осуществление определенной деятельности).</a:t>
            </a:r>
            <a:endParaRPr lang="ru-RU" sz="2400" b="1" i="1" smtClean="0">
              <a:solidFill>
                <a:srgbClr val="0000FF"/>
              </a:solidFill>
            </a:endParaRPr>
          </a:p>
          <a:p>
            <a:pPr marL="609600" indent="-609600" algn="ctr" eaLnBrk="1" hangingPunct="1">
              <a:lnSpc>
                <a:spcPct val="90000"/>
              </a:lnSpc>
              <a:buFontTx/>
              <a:buNone/>
            </a:pPr>
            <a:endParaRPr lang="ru-RU" sz="3600" b="1" smtClean="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88" y="188913"/>
            <a:ext cx="8291512" cy="1584325"/>
          </a:xfrm>
          <a:solidFill>
            <a:srgbClr val="A1EEFD"/>
          </a:solidFill>
          <a:ln>
            <a:solidFill>
              <a:schemeClr val="accent2"/>
            </a:solidFill>
          </a:ln>
        </p:spPr>
        <p:txBody>
          <a:bodyPr/>
          <a:lstStyle/>
          <a:p>
            <a:pPr marL="762000" indent="-762000" eaLnBrk="1" hangingPunct="1"/>
            <a:r>
              <a:rPr lang="ru-RU" sz="3600" b="1" i="1" smtClean="0">
                <a:solidFill>
                  <a:srgbClr val="0000CC"/>
                </a:solidFill>
              </a:rPr>
              <a:t>В зависимости</a:t>
            </a:r>
            <a:r>
              <a:rPr lang="ru-RU" sz="3600" b="1" i="1" smtClean="0">
                <a:solidFill>
                  <a:srgbClr val="FF0000"/>
                </a:solidFill>
              </a:rPr>
              <a:t> от масштабов действия прав </a:t>
            </a:r>
            <a:r>
              <a:rPr lang="ru-RU" sz="3600" b="1" smtClean="0">
                <a:solidFill>
                  <a:srgbClr val="0000CC"/>
                </a:solidFill>
              </a:rPr>
              <a:t>различают:</a:t>
            </a:r>
          </a:p>
        </p:txBody>
      </p:sp>
      <p:sp>
        <p:nvSpPr>
          <p:cNvPr id="9219" name="Rectangle 3"/>
          <p:cNvSpPr>
            <a:spLocks noGrp="1" noChangeArrowheads="1"/>
          </p:cNvSpPr>
          <p:nvPr>
            <p:ph type="body" idx="1"/>
          </p:nvPr>
        </p:nvSpPr>
        <p:spPr>
          <a:xfrm>
            <a:off x="179388" y="1844675"/>
            <a:ext cx="8785225" cy="4824413"/>
          </a:xfrm>
          <a:solidFill>
            <a:srgbClr val="FFFF99"/>
          </a:solidFill>
          <a:ln>
            <a:solidFill>
              <a:schemeClr val="accent2"/>
            </a:solidFill>
          </a:ln>
        </p:spPr>
        <p:txBody>
          <a:bodyPr/>
          <a:lstStyle/>
          <a:p>
            <a:pPr eaLnBrk="1" hangingPunct="1">
              <a:lnSpc>
                <a:spcPct val="80000"/>
              </a:lnSpc>
              <a:buFontTx/>
              <a:buNone/>
            </a:pPr>
            <a:r>
              <a:rPr lang="ru-RU" sz="2800" b="1" i="1" smtClean="0">
                <a:solidFill>
                  <a:srgbClr val="FF0000"/>
                </a:solidFill>
              </a:rPr>
              <a:t>-   общие права граждан,</a:t>
            </a:r>
            <a:r>
              <a:rPr lang="ru-RU" sz="2800" b="1" i="1" smtClean="0">
                <a:solidFill>
                  <a:srgbClr val="0000FF"/>
                </a:solidFill>
              </a:rPr>
              <a:t> </a:t>
            </a:r>
            <a:r>
              <a:rPr lang="ru-RU" sz="2800" b="1" smtClean="0">
                <a:solidFill>
                  <a:srgbClr val="0000FF"/>
                </a:solidFill>
              </a:rPr>
              <a:t>которые распространяются на все отрасли и сферы управления (например, право граждан на участие в государственном управлении, право на обжалование действий государственных органов и должностных лиц);</a:t>
            </a:r>
          </a:p>
          <a:p>
            <a:pPr eaLnBrk="1" hangingPunct="1">
              <a:lnSpc>
                <a:spcPct val="80000"/>
              </a:lnSpc>
              <a:buFontTx/>
              <a:buNone/>
            </a:pPr>
            <a:r>
              <a:rPr lang="ru-RU" sz="2800" b="1" i="1" smtClean="0">
                <a:solidFill>
                  <a:srgbClr val="FF0000"/>
                </a:solidFill>
              </a:rPr>
              <a:t>-   специальные права</a:t>
            </a:r>
            <a:r>
              <a:rPr lang="ru-RU" sz="2800" b="1" i="1" smtClean="0">
                <a:solidFill>
                  <a:srgbClr val="0000FF"/>
                </a:solidFill>
              </a:rPr>
              <a:t> - </a:t>
            </a:r>
            <a:r>
              <a:rPr lang="ru-RU" sz="2800" b="1" smtClean="0">
                <a:solidFill>
                  <a:srgbClr val="0000FF"/>
                </a:solidFill>
              </a:rPr>
              <a:t>права граждан в той или иной сфере или отрасли управления (например, в сфере экономики каждый гражданин имеет право на осуществление предпринимательской деятельности).</a:t>
            </a:r>
          </a:p>
          <a:p>
            <a:pPr eaLnBrk="1" hangingPunct="1">
              <a:lnSpc>
                <a:spcPct val="80000"/>
              </a:lnSpc>
            </a:pPr>
            <a:endParaRPr lang="ru-RU" sz="2800" b="1" smtClean="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333375"/>
            <a:ext cx="8713788" cy="1417638"/>
          </a:xfrm>
          <a:solidFill>
            <a:srgbClr val="A1EEFD"/>
          </a:solidFill>
          <a:ln>
            <a:solidFill>
              <a:schemeClr val="accent2"/>
            </a:solidFill>
          </a:ln>
        </p:spPr>
        <p:txBody>
          <a:bodyPr/>
          <a:lstStyle/>
          <a:p>
            <a:pPr eaLnBrk="1" hangingPunct="1"/>
            <a:r>
              <a:rPr lang="ru-RU" sz="4000" b="1" i="1" smtClean="0">
                <a:solidFill>
                  <a:srgbClr val="0000FF"/>
                </a:solidFill>
              </a:rPr>
              <a:t>По</a:t>
            </a:r>
            <a:r>
              <a:rPr lang="ru-RU" sz="4000" b="1" i="1" smtClean="0">
                <a:solidFill>
                  <a:srgbClr val="FF0000"/>
                </a:solidFill>
              </a:rPr>
              <a:t> содержанию</a:t>
            </a:r>
            <a:r>
              <a:rPr lang="ru-RU" sz="4000" b="1" i="1" smtClean="0">
                <a:solidFill>
                  <a:srgbClr val="0000FF"/>
                </a:solidFill>
              </a:rPr>
              <a:t> можно выделить</a:t>
            </a:r>
            <a:r>
              <a:rPr lang="ru-RU" sz="4000" b="1" smtClean="0">
                <a:solidFill>
                  <a:srgbClr val="0000FF"/>
                </a:solidFill>
              </a:rPr>
              <a:t>:</a:t>
            </a:r>
          </a:p>
        </p:txBody>
      </p:sp>
      <p:sp>
        <p:nvSpPr>
          <p:cNvPr id="10243" name="Rectangle 3"/>
          <p:cNvSpPr>
            <a:spLocks noGrp="1" noChangeArrowheads="1"/>
          </p:cNvSpPr>
          <p:nvPr>
            <p:ph type="body" idx="1"/>
          </p:nvPr>
        </p:nvSpPr>
        <p:spPr>
          <a:xfrm>
            <a:off x="468313" y="2133600"/>
            <a:ext cx="8229600" cy="4525963"/>
          </a:xfrm>
          <a:solidFill>
            <a:srgbClr val="A1EEFD"/>
          </a:solidFill>
          <a:ln>
            <a:solidFill>
              <a:schemeClr val="accent2"/>
            </a:solidFill>
          </a:ln>
        </p:spPr>
        <p:txBody>
          <a:bodyPr/>
          <a:lstStyle/>
          <a:p>
            <a:pPr marL="609600" indent="-609600" eaLnBrk="1" hangingPunct="1">
              <a:lnSpc>
                <a:spcPct val="80000"/>
              </a:lnSpc>
              <a:buFontTx/>
              <a:buAutoNum type="arabicPeriod"/>
            </a:pPr>
            <a:r>
              <a:rPr lang="ru-RU" sz="2000" b="1" smtClean="0">
                <a:solidFill>
                  <a:srgbClr val="0000FF"/>
                </a:solidFill>
              </a:rPr>
              <a:t>• </a:t>
            </a:r>
            <a:r>
              <a:rPr lang="ru-RU" sz="2000" b="1" i="1" smtClean="0">
                <a:solidFill>
                  <a:srgbClr val="FF0000"/>
                </a:solidFill>
              </a:rPr>
              <a:t>право на участие в государственном управлении</a:t>
            </a:r>
            <a:r>
              <a:rPr lang="ru-RU" sz="2000" b="1" i="1" smtClean="0">
                <a:solidFill>
                  <a:srgbClr val="0000FF"/>
                </a:solidFill>
              </a:rPr>
              <a:t> </a:t>
            </a:r>
            <a:r>
              <a:rPr lang="ru-RU" sz="2000" b="1" smtClean="0">
                <a:solidFill>
                  <a:srgbClr val="0000FF"/>
                </a:solidFill>
              </a:rPr>
              <a:t>(право на государственную службу, внесение предложений, получение необходимых документов, пресечение противоправных действий и др.) - это «активное» право;</a:t>
            </a:r>
          </a:p>
          <a:p>
            <a:pPr marL="609600" indent="-609600" eaLnBrk="1" hangingPunct="1">
              <a:lnSpc>
                <a:spcPct val="80000"/>
              </a:lnSpc>
              <a:buFontTx/>
              <a:buAutoNum type="arabicPeriod"/>
            </a:pPr>
            <a:r>
              <a:rPr lang="ru-RU" sz="2000" b="1" smtClean="0">
                <a:solidFill>
                  <a:srgbClr val="0000FF"/>
                </a:solidFill>
              </a:rPr>
              <a:t>• </a:t>
            </a:r>
            <a:r>
              <a:rPr lang="ru-RU" sz="2000" b="1" i="1" smtClean="0">
                <a:solidFill>
                  <a:srgbClr val="FF0000"/>
                </a:solidFill>
              </a:rPr>
              <a:t>право на государственное участие, содействие, на помощь компетентных организаций</a:t>
            </a:r>
            <a:r>
              <a:rPr lang="ru-RU" sz="2000" b="1" i="1" smtClean="0">
                <a:solidFill>
                  <a:srgbClr val="0000FF"/>
                </a:solidFill>
              </a:rPr>
              <a:t> </a:t>
            </a:r>
            <a:r>
              <a:rPr lang="ru-RU" sz="2000" b="1" smtClean="0">
                <a:solidFill>
                  <a:srgbClr val="0000FF"/>
                </a:solidFill>
              </a:rPr>
              <a:t>(получение организационной, технической, санитарно-эпидемиологической, медицинской помощи и др.) – это «пассивное» право</a:t>
            </a:r>
          </a:p>
          <a:p>
            <a:pPr marL="609600" indent="-609600" eaLnBrk="1" hangingPunct="1">
              <a:lnSpc>
                <a:spcPct val="80000"/>
              </a:lnSpc>
              <a:buFontTx/>
              <a:buAutoNum type="arabicPeriod"/>
            </a:pPr>
            <a:r>
              <a:rPr lang="ru-RU" sz="2000" b="1" smtClean="0">
                <a:solidFill>
                  <a:srgbClr val="0000FF"/>
                </a:solidFill>
              </a:rPr>
              <a:t>• </a:t>
            </a:r>
            <a:r>
              <a:rPr lang="ru-RU" sz="2000" b="1" i="1" smtClean="0">
                <a:solidFill>
                  <a:srgbClr val="FF0000"/>
                </a:solidFill>
              </a:rPr>
              <a:t>право на защиту</a:t>
            </a:r>
            <a:r>
              <a:rPr lang="ru-RU" sz="2000" b="1" i="1" smtClean="0">
                <a:solidFill>
                  <a:srgbClr val="0000FF"/>
                </a:solidFill>
              </a:rPr>
              <a:t> </a:t>
            </a:r>
            <a:r>
              <a:rPr lang="ru-RU" sz="2000" b="1" smtClean="0">
                <a:solidFill>
                  <a:srgbClr val="0000FF"/>
                </a:solidFill>
              </a:rPr>
              <a:t>(на административную жалобу, на помощь адвоката, на самооборону, право на получение необходимой информации, на ходатайство об экспертизе и производстве иных процессуальных действий, на  неприкосновенность и тайну личной жизни и т.п.).</a:t>
            </a:r>
          </a:p>
          <a:p>
            <a:pPr marL="609600" indent="-609600" eaLnBrk="1" hangingPunct="1">
              <a:lnSpc>
                <a:spcPct val="80000"/>
              </a:lnSpc>
              <a:buFontTx/>
              <a:buNone/>
            </a:pPr>
            <a:endParaRPr lang="ru-RU" sz="2000" smtClean="0">
              <a:solidFill>
                <a:srgbClr val="0000FF"/>
              </a:solidFill>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537</TotalTime>
  <Words>6124</Words>
  <Application>Microsoft Office PowerPoint</Application>
  <PresentationFormat>On-screen Show (4:3)</PresentationFormat>
  <Paragraphs>361</Paragraphs>
  <Slides>63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Оформление по умолчанию</vt:lpstr>
      <vt:lpstr>Тема:    Субъекты административного права.</vt:lpstr>
      <vt:lpstr>Slide 2</vt:lpstr>
      <vt:lpstr>Административная правосубъектность: </vt:lpstr>
      <vt:lpstr>Субъектов административного права  можно разделить на индивидуальных и коллективными. </vt:lpstr>
      <vt:lpstr>Граждане как субъекты административного права</vt:lpstr>
      <vt:lpstr>Элементы правосубъектности:</vt:lpstr>
      <vt:lpstr>В зависимости от механизма реализации права граждан подразделяются:</vt:lpstr>
      <vt:lpstr>В зависимости от масштабов действия прав различают:</vt:lpstr>
      <vt:lpstr>По содержанию можно выделить:</vt:lpstr>
      <vt:lpstr>Административно-правовые гарантии прав и свобод граждан </vt:lpstr>
      <vt:lpstr>В качестве гарантий прав и свобод граждан предусмотрены также следующие конституционные положения:</vt:lpstr>
      <vt:lpstr> Организационно-правовые гарантии можно подразделить на два вида: </vt:lpstr>
      <vt:lpstr>Административно-правовой статус иностранных граждан и лиц без гражданства </vt:lpstr>
      <vt:lpstr>Правовое положение иностранных граждан регламентируется Конституцией Российской Федерации, международными договорами:</vt:lpstr>
      <vt:lpstr>Slide 15</vt:lpstr>
      <vt:lpstr> Особенности правосубъектности лиц, находящихся на территории Российской Федерации и не являющихся ее гражданами: </vt:lpstr>
      <vt:lpstr>Органы исполнительной власти как субъекты административного права </vt:lpstr>
      <vt:lpstr>Административная правоспособность и дееспособность органов исполнительной власти возникают одновременно с их образованием и определением компетенции; прекращаются в связи с их упразднением.</vt:lpstr>
      <vt:lpstr>Органы исполнительной власти: </vt:lpstr>
      <vt:lpstr>Виды органов исполнительной власти</vt:lpstr>
      <vt:lpstr>В зависимости от объема и характера компетенции можно выделить: </vt:lpstr>
      <vt:lpstr> Организационно-правовая форма - признак, по которому органы исполнительной власти подразделяются  на[1]: </vt:lpstr>
      <vt:lpstr>По порядку разрешения подведомственных вопросов органы исполнительной власти подразделяются: </vt:lpstr>
      <vt:lpstr>Принципы построения органов исполнительной власти </vt:lpstr>
      <vt:lpstr> Полномочия Президента Российской Федерации в сфере исполнительной власти </vt:lpstr>
      <vt:lpstr>В сфере исполнительной власти Президент РФ обладает рядом полномочий, в частности: </vt:lpstr>
      <vt:lpstr>Правительство Российской Федерации и его полномочия </vt:lpstr>
      <vt:lpstr>Полномочия Правительства РФ:</vt:lpstr>
      <vt:lpstr>Центральные органы федеральной исполнительной власти </vt:lpstr>
      <vt:lpstr>Органы исполнительной власти субъектов Российской Федерации </vt:lpstr>
      <vt:lpstr>Органы общей компетенции:</vt:lpstr>
      <vt:lpstr>Органы отраслевой и межотраслевой компетенции: </vt:lpstr>
      <vt:lpstr>Территориальные федеральные органы исполнительной власти</vt:lpstr>
      <vt:lpstr>Основные принципы деятельности территориальных органов: </vt:lpstr>
      <vt:lpstr>Основные задачи и функции территориальных органов определяются исходя из задач и функций соответствующих министерств и ведомств Российской Федерации с учетом конкретных особенностей регионов </vt:lpstr>
      <vt:lpstr>Территориальные органы имеют право: </vt:lpstr>
      <vt:lpstr>Органы местного самоуправления как субъекты административного права </vt:lpstr>
      <vt:lpstr>Органами местного самоуправления в городах, сельских поселениях, других населенных пунктах являются - </vt:lpstr>
      <vt:lpstr> В исключительном ведении представительных органов местного самоуправления находятся: </vt:lpstr>
      <vt:lpstr>Правовой статус органов местного самоуправления: </vt:lpstr>
      <vt:lpstr>Государственная служба: понятие и принципы</vt:lpstr>
      <vt:lpstr>В соответствии с Законом РФ "Об основах государственной службы Российской Федерации" государственные должности подразделяются:</vt:lpstr>
      <vt:lpstr>Государственная служба предусматривает: </vt:lpstr>
      <vt:lpstr>3. Государственная служба основана на принципах: </vt:lpstr>
      <vt:lpstr>Государственный служащий. Виды государственных служащих</vt:lpstr>
      <vt:lpstr>Slide 46</vt:lpstr>
      <vt:lpstr>В зависимости от квалификационных разрядов государственные должности государственной службы подразделяются на следующие группы: </vt:lpstr>
      <vt:lpstr> В зависимости от характера и объема полномочий государственные служащие подразделяются на следующие группы: </vt:lpstr>
      <vt:lpstr> Административно-правовое регулирование порядка прохождения государственной службы </vt:lpstr>
      <vt:lpstr>Гражданин не может быть принят на государственную службу и находиться на государственной службе в случаях: </vt:lpstr>
      <vt:lpstr>Назначение впервые или вновь поступающих на государственную службу осуществляется: </vt:lpstr>
      <vt:lpstr> Для государственных служащих предусмотрено перемещение по должности: </vt:lpstr>
      <vt:lpstr> Государственная служба прекращается при увольнении государственного служащего, в том числе в связи с выходом на пенсию. </vt:lpstr>
      <vt:lpstr>Основы административно-правового статуса государственных служащих </vt:lpstr>
      <vt:lpstr>Общегражданские права и обязанности государственных служащих те же, что и у других граждан.</vt:lpstr>
      <vt:lpstr>В соответствии с Законом РФ "Об основах государственной службы Российской Федерации " государственный служащий не вправе:</vt:lpstr>
      <vt:lpstr>Права и обязанности государственного служащего</vt:lpstr>
      <vt:lpstr> Статьей 10 Закона РФ "Об основах государственной службы Российской Федерации" установлены следующие обязанности государственного служащего: </vt:lpstr>
      <vt:lpstr>Ответственность государственных служащих - Дисциплинарная ответственность государственных служащих</vt:lpstr>
      <vt:lpstr>Дисциплинарный проступок образует противоправное, виновное нарушение дисциплины, не влекущее уголовной ответственности.</vt:lpstr>
      <vt:lpstr>За неисполнение или ненадлежащее исполнение государственным служащим возложенных на него обязанностей (должностной проступок) органом или руководителем, имеющими право назначать государственного служащего на государственную должность государственной службы, на государственного служащего могут налагаться следующие дициплинарные взыскания: </vt:lpstr>
      <vt:lpstr>Slide 62</vt:lpstr>
      <vt:lpstr>Государственный служащий вправе обжаловать наложенное на него дисциплинарное взыскание в порядке, установленном законодательством.</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Доцент Осипов П.И. Тема 11. «Субъекты административного права. Административно-правовой статус государственных и муниципальных служащих». Лекция</dc:title>
  <dc:creator>*ОПИ</dc:creator>
  <cp:lastModifiedBy>Windows User</cp:lastModifiedBy>
  <cp:revision>21</cp:revision>
  <dcterms:created xsi:type="dcterms:W3CDTF">2006-02-16T21:26:14Z</dcterms:created>
  <dcterms:modified xsi:type="dcterms:W3CDTF">2017-02-15T08:07:58Z</dcterms:modified>
</cp:coreProperties>
</file>